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32918400" cy="21945600"/>
  <p:notesSz cx="7010400" cy="92964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  <a:srgbClr val="0000CC"/>
    <a:srgbClr val="D42C2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684" y="-72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3"/>
            <a:ext cx="7406640" cy="18724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3"/>
            <a:ext cx="21671280" cy="18724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EDF2D-742A-4085-95CB-AD2A04180CE4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EC65B-9DA2-488A-AFE3-D9673C7D6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054475" y="3038475"/>
            <a:ext cx="10501312" cy="8391525"/>
            <a:chOff x="11568113" y="6705600"/>
            <a:chExt cx="12177712" cy="8543925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68113" y="6705600"/>
              <a:ext cx="9782175" cy="8534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0" y="6705600"/>
              <a:ext cx="2409825" cy="8543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3792787" y="3657600"/>
            <a:ext cx="5334000" cy="2585323"/>
          </a:xfrm>
          <a:prstGeom prst="rect">
            <a:avLst/>
          </a:prstGeom>
          <a:solidFill>
            <a:schemeClr val="bg2"/>
          </a:solidFill>
          <a:ln w="1905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Number of Precursor Ions for each release year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73787" y="98298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2005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64587" y="82296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2008</a:t>
            </a:r>
            <a:endParaRPr lang="en-US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355387" y="50292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2011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345987" y="3352800"/>
            <a:ext cx="2028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2012</a:t>
            </a:r>
            <a:endParaRPr lang="en-US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8153400" y="1219200"/>
            <a:ext cx="1798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0000FF"/>
                </a:solidFill>
                <a:latin typeface="Calibri" pitchFamily="34" charset="0"/>
              </a:rPr>
              <a:t>NIST Tandem Mass Spectral Library 2012</a:t>
            </a:r>
            <a:endParaRPr lang="en-US" sz="8000" b="1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77800" y="4038600"/>
            <a:ext cx="6934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</a:rPr>
              <a:t>7,020 </a:t>
            </a:r>
            <a:r>
              <a:rPr lang="en-US" sz="4800" b="1" dirty="0" smtClean="0">
                <a:solidFill>
                  <a:srgbClr val="0000CC"/>
                </a:solidFill>
              </a:rPr>
              <a:t>Compounds</a:t>
            </a:r>
          </a:p>
          <a:p>
            <a:r>
              <a:rPr lang="en-US" sz="4800" b="1" dirty="0" smtClean="0">
                <a:solidFill>
                  <a:srgbClr val="0000CC"/>
                </a:solidFill>
              </a:rPr>
              <a:t>15,517 </a:t>
            </a:r>
            <a:r>
              <a:rPr lang="en-US" sz="4800" b="1" dirty="0" smtClean="0">
                <a:solidFill>
                  <a:srgbClr val="0000CC"/>
                </a:solidFill>
              </a:rPr>
              <a:t>Precursor Ions</a:t>
            </a:r>
          </a:p>
          <a:p>
            <a:r>
              <a:rPr lang="en-US" sz="4800" b="1" dirty="0" smtClean="0">
                <a:solidFill>
                  <a:srgbClr val="0000CC"/>
                </a:solidFill>
              </a:rPr>
              <a:t>123,781 </a:t>
            </a:r>
            <a:r>
              <a:rPr lang="en-US" sz="4800" b="1" dirty="0" smtClean="0">
                <a:solidFill>
                  <a:srgbClr val="0000CC"/>
                </a:solidFill>
              </a:rPr>
              <a:t>Spectra</a:t>
            </a:r>
          </a:p>
          <a:p>
            <a:r>
              <a:rPr lang="en-US" sz="4800" b="1" dirty="0" smtClean="0">
                <a:solidFill>
                  <a:srgbClr val="0000CC"/>
                </a:solidFill>
              </a:rPr>
              <a:t>~90% Positive Ion Spectra</a:t>
            </a:r>
          </a:p>
          <a:p>
            <a:r>
              <a:rPr lang="en-US" sz="4800" b="1" dirty="0" smtClean="0">
                <a:solidFill>
                  <a:srgbClr val="0000CC"/>
                </a:solidFill>
              </a:rPr>
              <a:t>~10% Negative Ion Spectra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725722"/>
              </p:ext>
            </p:extLst>
          </p:nvPr>
        </p:nvGraphicFramePr>
        <p:xfrm>
          <a:off x="21183600" y="4114800"/>
          <a:ext cx="10820400" cy="3845370"/>
        </p:xfrm>
        <a:graphic>
          <a:graphicData uri="http://schemas.openxmlformats.org/drawingml/2006/table">
            <a:tbl>
              <a:tblPr/>
              <a:tblGrid>
                <a:gridCol w="5550725"/>
                <a:gridCol w="5269675"/>
              </a:tblGrid>
              <a:tr h="8939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5400" b="1" i="0" u="none" strike="noStrike" dirty="0">
                          <a:solidFill>
                            <a:srgbClr val="D42C2C"/>
                          </a:solidFill>
                          <a:latin typeface="Calibri"/>
                        </a:rPr>
                        <a:t>Instrument Type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5400" b="1" i="0" u="none" strike="noStrike" dirty="0" smtClean="0">
                          <a:solidFill>
                            <a:srgbClr val="D42C2C"/>
                          </a:solidFill>
                          <a:latin typeface="Calibri"/>
                        </a:rPr>
                        <a:t> Precursor Ions</a:t>
                      </a:r>
                      <a:endParaRPr lang="en-US" sz="5400" b="1" i="0" u="none" strike="noStrike" dirty="0">
                        <a:solidFill>
                          <a:srgbClr val="D42C2C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9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5400" b="1" i="0" u="none" strike="noStrike" dirty="0">
                          <a:solidFill>
                            <a:srgbClr val="D42C2C"/>
                          </a:solidFill>
                          <a:latin typeface="Calibri"/>
                        </a:rPr>
                        <a:t>Ion Trap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5400" b="1" i="0" u="none" strike="noStrike" baseline="0" dirty="0" smtClean="0">
                          <a:solidFill>
                            <a:srgbClr val="D42C2C"/>
                          </a:solidFill>
                          <a:latin typeface="Calibri"/>
                        </a:rPr>
                        <a:t>       &gt;10,000</a:t>
                      </a:r>
                      <a:endParaRPr lang="en-US" sz="5400" b="1" i="0" u="none" strike="noStrike" dirty="0">
                        <a:solidFill>
                          <a:srgbClr val="D42C2C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5400" b="1" i="0" u="none" strike="noStrike" dirty="0">
                          <a:solidFill>
                            <a:srgbClr val="D42C2C"/>
                          </a:solidFill>
                          <a:latin typeface="Calibri"/>
                        </a:rPr>
                        <a:t>Collision Cell </a:t>
                      </a:r>
                      <a:br>
                        <a:rPr lang="en-US" sz="5400" b="1" i="0" u="none" strike="noStrike" dirty="0">
                          <a:solidFill>
                            <a:srgbClr val="D42C2C"/>
                          </a:solidFill>
                          <a:latin typeface="Calibri"/>
                        </a:rPr>
                      </a:br>
                      <a:r>
                        <a:rPr lang="en-US" sz="5400" b="1" i="0" u="none" strike="noStrike" dirty="0">
                          <a:solidFill>
                            <a:srgbClr val="D42C2C"/>
                          </a:solidFill>
                          <a:latin typeface="Calibri"/>
                        </a:rPr>
                        <a:t>(</a:t>
                      </a:r>
                      <a:r>
                        <a:rPr lang="en-US" sz="5400" b="1" i="0" u="none" strike="noStrike" dirty="0" smtClean="0">
                          <a:solidFill>
                            <a:srgbClr val="D42C2C"/>
                          </a:solidFill>
                          <a:latin typeface="Calibri"/>
                        </a:rPr>
                        <a:t>QTOF, QQQ, HCD)</a:t>
                      </a:r>
                      <a:endParaRPr lang="en-US" sz="5400" b="1" i="0" u="none" strike="noStrike" dirty="0">
                        <a:solidFill>
                          <a:srgbClr val="D42C2C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5400" b="1" i="0" u="none" strike="noStrike" dirty="0" smtClean="0">
                          <a:solidFill>
                            <a:srgbClr val="D42C2C"/>
                          </a:solidFill>
                          <a:latin typeface="Calibri"/>
                        </a:rPr>
                        <a:t>       &gt;8</a:t>
                      </a:r>
                      <a:r>
                        <a:rPr lang="en-US" sz="5400" b="1" i="0" u="none" strike="noStrike" dirty="0" smtClean="0">
                          <a:solidFill>
                            <a:srgbClr val="D42C2C"/>
                          </a:solidFill>
                          <a:latin typeface="+mn-lt"/>
                        </a:rPr>
                        <a:t>,000</a:t>
                      </a:r>
                      <a:endParaRPr lang="en-US" sz="5400" b="1" i="0" u="none" strike="noStrike" dirty="0">
                        <a:solidFill>
                          <a:srgbClr val="D42C2C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209800" y="12573000"/>
            <a:ext cx="10363200" cy="415498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0099"/>
                </a:solidFill>
                <a:latin typeface="Calibri" pitchFamily="34" charset="0"/>
              </a:rPr>
              <a:t>Compound Types: metabolites, drugs, sugars, phospholipids, peptides, surfactants, etc.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09800" y="17526000"/>
            <a:ext cx="10134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Precursor types: </a:t>
            </a:r>
          </a:p>
          <a:p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[M+H]</a:t>
            </a:r>
            <a:r>
              <a:rPr lang="en-US" sz="4400" baseline="30000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, [M+2H]</a:t>
            </a:r>
            <a:r>
              <a:rPr lang="en-US" sz="4400" baseline="30000" dirty="0" smtClean="0">
                <a:solidFill>
                  <a:srgbClr val="C00000"/>
                </a:solidFill>
                <a:latin typeface="Calibri" pitchFamily="34" charset="0"/>
              </a:rPr>
              <a:t>2+</a:t>
            </a:r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, [M­-H]-</a:t>
            </a:r>
            <a:r>
              <a:rPr lang="en-US" sz="4400" baseline="30000" dirty="0" smtClean="0">
                <a:solidFill>
                  <a:srgbClr val="C00000"/>
                </a:solidFill>
                <a:latin typeface="Calibri" pitchFamily="34" charset="0"/>
              </a:rPr>
              <a:t>­</a:t>
            </a:r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, [</a:t>
            </a:r>
            <a:r>
              <a:rPr lang="en-US" sz="4400" dirty="0" err="1" smtClean="0">
                <a:solidFill>
                  <a:srgbClr val="C00000"/>
                </a:solidFill>
                <a:latin typeface="Calibri" pitchFamily="34" charset="0"/>
              </a:rPr>
              <a:t>M+Na</a:t>
            </a:r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]</a:t>
            </a:r>
            <a:r>
              <a:rPr lang="en-US" sz="4400" baseline="30000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, [M+NH4]</a:t>
            </a:r>
            <a:r>
              <a:rPr lang="en-US" sz="4400" baseline="30000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, [Cat]</a:t>
            </a:r>
            <a:r>
              <a:rPr lang="en-US" sz="4400" baseline="30000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, [An]-</a:t>
            </a:r>
            <a:r>
              <a:rPr lang="en-US" sz="4400" baseline="30000" dirty="0" smtClean="0">
                <a:solidFill>
                  <a:srgbClr val="C00000"/>
                </a:solidFill>
                <a:latin typeface="Calibri" pitchFamily="34" charset="0"/>
              </a:rPr>
              <a:t>­</a:t>
            </a:r>
            <a:r>
              <a:rPr lang="en-US" sz="4400" dirty="0" smtClean="0">
                <a:solidFill>
                  <a:srgbClr val="C00000"/>
                </a:solidFill>
                <a:latin typeface="Calibri" pitchFamily="34" charset="0"/>
              </a:rPr>
              <a:t>, [p-H2O], [p-­NH3], etc. 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106400" y="8915400"/>
            <a:ext cx="18973800" cy="1166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>
                <a:solidFill>
                  <a:srgbClr val="0000CC"/>
                </a:solidFill>
              </a:rPr>
              <a:t>New Software Features:</a:t>
            </a:r>
          </a:p>
          <a:p>
            <a:pPr marL="822960" indent="-548640">
              <a:buFont typeface="Arial" pitchFamily="34" charset="0"/>
              <a:buChar char="•"/>
            </a:pPr>
            <a:r>
              <a:rPr lang="en-US" sz="5200" dirty="0" smtClean="0">
                <a:solidFill>
                  <a:srgbClr val="000099"/>
                </a:solidFill>
              </a:rPr>
              <a:t>Search for the exact or isotopic precursor mass in libraries.</a:t>
            </a:r>
          </a:p>
          <a:p>
            <a:pPr marL="822960" indent="-548640">
              <a:buFont typeface="Arial" pitchFamily="34" charset="0"/>
              <a:buChar char="•"/>
            </a:pPr>
            <a:r>
              <a:rPr lang="en-US" sz="5200" dirty="0" smtClean="0">
                <a:solidFill>
                  <a:srgbClr val="000099"/>
                </a:solidFill>
              </a:rPr>
              <a:t>Search for exact fragment ion mass values in NIST EI and MS/MS libraries.</a:t>
            </a:r>
          </a:p>
          <a:p>
            <a:pPr marL="822960" indent="-548640">
              <a:buFont typeface="Arial" pitchFamily="34" charset="0"/>
              <a:buChar char="•"/>
            </a:pPr>
            <a:r>
              <a:rPr lang="en-US" sz="5200" dirty="0" smtClean="0">
                <a:solidFill>
                  <a:srgbClr val="000099"/>
                </a:solidFill>
              </a:rPr>
              <a:t>Import spectra from instrument data system using standard formats including </a:t>
            </a:r>
            <a:r>
              <a:rPr lang="en-US" sz="5200" dirty="0" err="1" smtClean="0">
                <a:solidFill>
                  <a:srgbClr val="000099"/>
                </a:solidFill>
              </a:rPr>
              <a:t>mzXML</a:t>
            </a:r>
            <a:r>
              <a:rPr lang="en-US" sz="5200" dirty="0" smtClean="0">
                <a:solidFill>
                  <a:srgbClr val="000099"/>
                </a:solidFill>
              </a:rPr>
              <a:t>, </a:t>
            </a:r>
            <a:r>
              <a:rPr lang="en-US" sz="5200" dirty="0" err="1" smtClean="0">
                <a:solidFill>
                  <a:srgbClr val="000099"/>
                </a:solidFill>
              </a:rPr>
              <a:t>mzData</a:t>
            </a:r>
            <a:r>
              <a:rPr lang="en-US" sz="5200" dirty="0" smtClean="0">
                <a:solidFill>
                  <a:srgbClr val="000099"/>
                </a:solidFill>
              </a:rPr>
              <a:t>, </a:t>
            </a:r>
            <a:r>
              <a:rPr lang="en-US" sz="5200" dirty="0" err="1" smtClean="0">
                <a:solidFill>
                  <a:srgbClr val="000099"/>
                </a:solidFill>
              </a:rPr>
              <a:t>mgf</a:t>
            </a:r>
            <a:r>
              <a:rPr lang="en-US" sz="5200" dirty="0" smtClean="0">
                <a:solidFill>
                  <a:srgbClr val="000099"/>
                </a:solidFill>
              </a:rPr>
              <a:t>, </a:t>
            </a:r>
            <a:r>
              <a:rPr lang="en-US" sz="5200" dirty="0" err="1" smtClean="0">
                <a:solidFill>
                  <a:srgbClr val="000099"/>
                </a:solidFill>
              </a:rPr>
              <a:t>msp</a:t>
            </a:r>
            <a:r>
              <a:rPr lang="en-US" sz="5200" dirty="0" smtClean="0">
                <a:solidFill>
                  <a:srgbClr val="000099"/>
                </a:solidFill>
              </a:rPr>
              <a:t>, </a:t>
            </a:r>
            <a:r>
              <a:rPr lang="en-US" sz="5200" dirty="0" err="1" smtClean="0">
                <a:solidFill>
                  <a:srgbClr val="000099"/>
                </a:solidFill>
              </a:rPr>
              <a:t>dta</a:t>
            </a:r>
            <a:r>
              <a:rPr lang="en-US" sz="5200" dirty="0" smtClean="0">
                <a:solidFill>
                  <a:srgbClr val="000099"/>
                </a:solidFill>
              </a:rPr>
              <a:t>, </a:t>
            </a:r>
            <a:r>
              <a:rPr lang="en-US" sz="5200" dirty="0" err="1" smtClean="0">
                <a:solidFill>
                  <a:srgbClr val="000099"/>
                </a:solidFill>
              </a:rPr>
              <a:t>pkl</a:t>
            </a:r>
            <a:r>
              <a:rPr lang="en-US" sz="5200" dirty="0" smtClean="0">
                <a:solidFill>
                  <a:srgbClr val="000099"/>
                </a:solidFill>
              </a:rPr>
              <a:t>, JCAMP, etc.</a:t>
            </a:r>
          </a:p>
          <a:p>
            <a:pPr marL="822960" indent="-548640">
              <a:buFont typeface="Arial" pitchFamily="34" charset="0"/>
              <a:buChar char="•"/>
            </a:pPr>
            <a:r>
              <a:rPr lang="en-US" sz="5200" dirty="0" smtClean="0">
                <a:solidFill>
                  <a:srgbClr val="000099"/>
                </a:solidFill>
              </a:rPr>
              <a:t>Full compatibility with most recent NIST Peptide MS/MS Libraries.</a:t>
            </a:r>
          </a:p>
          <a:p>
            <a:pPr marL="822960" indent="-548640">
              <a:buFont typeface="Arial" pitchFamily="34" charset="0"/>
              <a:buChar char="•"/>
            </a:pPr>
            <a:r>
              <a:rPr lang="en-US" sz="5200" dirty="0" smtClean="0">
                <a:solidFill>
                  <a:srgbClr val="000099"/>
                </a:solidFill>
              </a:rPr>
              <a:t>Provides a variety of new methods for identifying target compounds or compound classes – even in the presence of noise.</a:t>
            </a:r>
          </a:p>
          <a:p>
            <a:pPr marL="822960" indent="-548640"/>
            <a:r>
              <a:rPr lang="en-US" sz="5400" b="1" dirty="0" smtClean="0">
                <a:solidFill>
                  <a:srgbClr val="C00000"/>
                </a:solidFill>
              </a:rPr>
              <a:t>New Tandem MS Search Algorithm for Small Molecules</a:t>
            </a:r>
          </a:p>
          <a:p>
            <a:pPr marL="822960" indent="-548640">
              <a:buFont typeface="Arial" pitchFamily="34" charset="0"/>
              <a:buChar char="•"/>
            </a:pPr>
            <a:r>
              <a:rPr lang="en-US" sz="5400" dirty="0" smtClean="0">
                <a:solidFill>
                  <a:srgbClr val="0033CC"/>
                </a:solidFill>
              </a:rPr>
              <a:t>Improved ability to identify compounds with a few dominant peaks – a common situation for Tandem MS.</a:t>
            </a:r>
          </a:p>
          <a:p>
            <a:pPr marL="822960" indent="-548640">
              <a:buFont typeface="Arial" pitchFamily="34" charset="0"/>
              <a:buChar char="•"/>
            </a:pPr>
            <a:r>
              <a:rPr lang="en-US" sz="5400" dirty="0" smtClean="0">
                <a:solidFill>
                  <a:srgbClr val="0033CC"/>
                </a:solidFill>
              </a:rPr>
              <a:t>More robust scoring for spectra acquired on imperfectly-tuned instruments</a:t>
            </a:r>
          </a:p>
        </p:txBody>
      </p:sp>
    </p:spTree>
    <p:extLst>
      <p:ext uri="{BB962C8B-B14F-4D97-AF65-F5344CB8AC3E}">
        <p14:creationId xmlns:p14="http://schemas.microsoft.com/office/powerpoint/2010/main" val="2408655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226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S_Yang</dc:creator>
  <cp:lastModifiedBy>SStein</cp:lastModifiedBy>
  <cp:revision>56</cp:revision>
  <cp:lastPrinted>2012-03-09T15:24:54Z</cp:lastPrinted>
  <dcterms:created xsi:type="dcterms:W3CDTF">2011-05-24T21:11:04Z</dcterms:created>
  <dcterms:modified xsi:type="dcterms:W3CDTF">2012-05-27T17:23:48Z</dcterms:modified>
</cp:coreProperties>
</file>