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95" r:id="rId3"/>
    <p:sldId id="293" r:id="rId4"/>
    <p:sldId id="269" r:id="rId5"/>
    <p:sldId id="276" r:id="rId6"/>
    <p:sldId id="265" r:id="rId7"/>
    <p:sldId id="296" r:id="rId8"/>
    <p:sldId id="279" r:id="rId9"/>
    <p:sldId id="282" r:id="rId10"/>
    <p:sldId id="290" r:id="rId11"/>
    <p:sldId id="275" r:id="rId12"/>
    <p:sldId id="292" r:id="rId13"/>
    <p:sldId id="283" r:id="rId14"/>
    <p:sldId id="297" r:id="rId15"/>
    <p:sldId id="298" r:id="rId16"/>
    <p:sldId id="300" r:id="rId17"/>
    <p:sldId id="278" r:id="rId18"/>
    <p:sldId id="29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6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4E467-FEF9-4F87-B0AB-8E940980C657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F4AF0-AB49-46AE-ABCA-A0B3C9155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27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wide range of data program began – major</a:t>
            </a:r>
            <a:r>
              <a:rPr lang="en-US" baseline="0" dirty="0" smtClean="0"/>
              <a:t> one dealt with data of practical utility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17E88-164B-4574-A645-2158462FAD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4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.. Why do I say that &lt;next slide&gt;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17E88-164B-4574-A645-2158462FAD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619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0ED6C8-9EFC-4BE7-B0D1-665714061967}" type="slidenum">
              <a:rPr lang="en-US"/>
              <a:pPr/>
              <a:t>5</a:t>
            </a:fld>
            <a:endParaRPr lang="en-US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4827B9-ECBE-405D-9493-A8FE36B5A91E}" type="slidenum">
              <a:rPr lang="en-US"/>
              <a:pPr/>
              <a:t>8</a:t>
            </a:fld>
            <a:endParaRPr lang="en-US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92B92-7F64-43C4-B8D5-5DE2560A0D90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FA320-2839-4499-904C-8DAE41C8059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8" name="Picture 7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212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E632D-FA51-4B77-A824-A481FE757C95}" type="datetimeFigureOut">
              <a:rPr lang="en-US" smtClean="0"/>
              <a:t>8/20/2013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278-3637-4497-9A48-9A55A961B1C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10" name="Picture 9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870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E632D-FA51-4B77-A824-A481FE757C95}" type="datetimeFigureOut">
              <a:rPr lang="en-US" smtClean="0"/>
              <a:t>8/20/2013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278-3637-4497-9A48-9A55A961B1C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12" name="Picture 11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084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E632D-FA51-4B77-A824-A481FE757C95}" type="datetimeFigureOut">
              <a:rPr lang="en-US" smtClean="0"/>
              <a:t>8/20/2013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278-3637-4497-9A48-9A55A961B1C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8" name="Picture 7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119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E632D-FA51-4B77-A824-A481FE757C95}" type="datetimeFigureOut">
              <a:rPr lang="en-US" smtClean="0"/>
              <a:t>8/20/2013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278-3637-4497-9A48-9A55A961B1C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7" name="Picture 6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09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E632D-FA51-4B77-A824-A481FE757C95}" type="datetimeFigureOut">
              <a:rPr lang="en-US" smtClean="0"/>
              <a:t>8/20/2013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278-3637-4497-9A48-9A55A961B1C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10" name="Picture 9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0698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E632D-FA51-4B77-A824-A481FE757C95}" type="datetimeFigureOut">
              <a:rPr lang="en-US" smtClean="0"/>
              <a:t>8/20/2013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278-3637-4497-9A48-9A55A961B1C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10" name="Picture 9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0758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E632D-FA51-4B77-A824-A481FE757C95}" type="datetimeFigureOut">
              <a:rPr lang="en-US" smtClean="0"/>
              <a:t>8/20/2013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278-3637-4497-9A48-9A55A961B1C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9" name="Picture 8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4955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E632D-FA51-4B77-A824-A481FE757C95}" type="datetimeFigureOut">
              <a:rPr lang="en-US" smtClean="0"/>
              <a:t>8/20/2013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278-3637-4497-9A48-9A55A961B1C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9" name="Picture 8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19536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92B92-7F64-43C4-B8D5-5DE2560A0D90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FA320-2839-4499-904C-8DAE41C8059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7" name="Picture 6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317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92B92-7F64-43C4-B8D5-5DE2560A0D90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FA320-2839-4499-904C-8DAE41C8059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10" name="Picture 9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700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92B92-7F64-43C4-B8D5-5DE2560A0D90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FA320-2839-4499-904C-8DAE41C8059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10" name="Picture 9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764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92B92-7F64-43C4-B8D5-5DE2560A0D90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FA320-2839-4499-904C-8DAE41C8059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9" name="Picture 8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335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92B92-7F64-43C4-B8D5-5DE2560A0D90}" type="datetimeFigureOut">
              <a:rPr lang="en-US" smtClean="0"/>
              <a:t>8/20/2013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FA320-2839-4499-904C-8DAE41C8059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9" name="Picture 8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6037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E632D-FA51-4B77-A824-A481FE757C95}" type="datetimeFigureOut">
              <a:rPr lang="en-US" smtClean="0"/>
              <a:t>8/20/2013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278-3637-4497-9A48-9A55A961B1C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9" name="Picture 8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314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E632D-FA51-4B77-A824-A481FE757C95}" type="datetimeFigureOut">
              <a:rPr lang="en-US" smtClean="0"/>
              <a:t>8/20/2013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278-3637-4497-9A48-9A55A961B1C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9" name="Picture 8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9131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E632D-FA51-4B77-A824-A481FE757C95}" type="datetimeFigureOut">
              <a:rPr lang="en-US" smtClean="0"/>
              <a:t>8/20/2013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278-3637-4497-9A48-9A55A961B1C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52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MS Data Center</a:t>
            </a:r>
            <a:r>
              <a:rPr lang="en-US" baseline="0" dirty="0" smtClean="0"/>
              <a:t>	</a:t>
            </a:r>
            <a:endParaRPr lang="en-US" dirty="0"/>
          </a:p>
        </p:txBody>
      </p:sp>
      <p:pic>
        <p:nvPicPr>
          <p:cNvPr id="9" name="Picture 8" descr="whitenist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593820"/>
            <a:ext cx="587826" cy="156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3628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E632D-FA51-4B77-A824-A481FE757C95}" type="datetimeFigureOut">
              <a:rPr lang="en-US" smtClean="0"/>
              <a:t>8/20/2013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22278-3637-4497-9A48-9A55A961B1C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35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371601"/>
            <a:ext cx="8534400" cy="222885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MS Libraries for Forensics:</a:t>
            </a:r>
            <a:br>
              <a:rPr lang="en-US" sz="4000" dirty="0" smtClean="0"/>
            </a:br>
            <a:r>
              <a:rPr lang="en-US" sz="4000" dirty="0" smtClean="0"/>
              <a:t>DART-MS and GC-MS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NIST/DEA Meeting</a:t>
            </a:r>
          </a:p>
          <a:p>
            <a:r>
              <a:rPr lang="en-US" dirty="0" smtClean="0"/>
              <a:t>Steve Stein et al.</a:t>
            </a:r>
          </a:p>
          <a:p>
            <a:r>
              <a:rPr lang="en-US" dirty="0" smtClean="0"/>
              <a:t>NIST MS Data Center</a:t>
            </a:r>
          </a:p>
          <a:p>
            <a:r>
              <a:rPr lang="en-US" dirty="0" smtClean="0"/>
              <a:t>Biomolecular Measurement Division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10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b/b9/DART_ion_source_schemati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5" y="-774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33600" y="456019"/>
            <a:ext cx="48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Direct Analysis In Real Time (DART)</a:t>
            </a:r>
            <a:endParaRPr lang="en-US" sz="2800" dirty="0"/>
          </a:p>
        </p:txBody>
      </p:sp>
      <p:pic>
        <p:nvPicPr>
          <p:cNvPr id="4" name="Picture 2" descr="http://www.jeol.cn/wp-content/images/cody_da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28" y="685800"/>
            <a:ext cx="1244681" cy="173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JEOL DART Mass Spectrometer Ion Sour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47" y="4848386"/>
            <a:ext cx="1637738" cy="155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01352" y="5163009"/>
            <a:ext cx="2385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Fragment With Voltage at Vacuum Interface</a:t>
            </a:r>
          </a:p>
          <a:p>
            <a:pPr algn="ctr"/>
            <a:r>
              <a:rPr lang="en-US" dirty="0" smtClean="0"/>
              <a:t>e.g.: 20V, 30V, 60V, 90V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7467600" y="3581400"/>
            <a:ext cx="457200" cy="1581609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76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99847" y="6034008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chemdata.nist.gov</a:t>
            </a:r>
            <a:endParaRPr lang="en-US" sz="2400" b="1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381000"/>
            <a:ext cx="5530872" cy="5702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1433592" y="4702443"/>
            <a:ext cx="6096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66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27" y="381000"/>
            <a:ext cx="6423540" cy="5840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77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476" y="2286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DART In-Source Library</a:t>
            </a:r>
            <a:br>
              <a:rPr lang="en-US" sz="3600" dirty="0" smtClean="0"/>
            </a:br>
            <a:r>
              <a:rPr lang="en-US" sz="2800" dirty="0" smtClean="0"/>
              <a:t>828 Substances; 3,217 CID Spectra, 4 Energies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91200"/>
            <a:ext cx="8229600" cy="609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Robert L. Steiner, Virginia Crime Lab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447800"/>
            <a:ext cx="7021436" cy="4242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136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In-Source, High Mass Accuracy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62200" y="586740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Integrates with DART ID Software (Chip Cody)</a:t>
            </a:r>
            <a:endParaRPr lang="en-US" b="1" dirty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607" y="1633538"/>
            <a:ext cx="2744719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45162"/>
            <a:ext cx="2744719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00200"/>
            <a:ext cx="2744719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70486" y="5364996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High Accuracy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662168" y="5364776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In-Source Search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705600" y="5364996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DART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30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DART MS Search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28" y="1262062"/>
            <a:ext cx="8379372" cy="506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610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Add NIST Tandem MS Library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49" y="1219118"/>
            <a:ext cx="8450451" cy="510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61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MS Interpreter</a:t>
            </a:r>
            <a:endParaRPr 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1379348"/>
            <a:ext cx="7970350" cy="4661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49" y="1379750"/>
            <a:ext cx="7947017" cy="4647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1383822"/>
            <a:ext cx="7954766" cy="4652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88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sz="4800" b="1" dirty="0" smtClean="0"/>
              <a:t>NIST MS Data Center</a:t>
            </a:r>
            <a:endParaRPr lang="en-US" sz="4800" b="1" dirty="0"/>
          </a:p>
        </p:txBody>
      </p:sp>
      <p:pic>
        <p:nvPicPr>
          <p:cNvPr id="4" name="Picture 2" descr="C:\Users\SStein\Pictures\P10608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601980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59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1026" descr="Y:\Users\Steve\SRD_Act\pp1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770423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5518666"/>
            <a:ext cx="8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Directs NIST to compile, evaluate, disseminate ‘Standard Reference Data’</a:t>
            </a:r>
          </a:p>
        </p:txBody>
      </p:sp>
    </p:spTree>
    <p:extLst>
      <p:ext uri="{BB962C8B-B14F-4D97-AF65-F5344CB8AC3E}">
        <p14:creationId xmlns:p14="http://schemas.microsoft.com/office/powerpoint/2010/main" val="13978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NIST/EPA/NIH Mass Spectral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447800"/>
            <a:ext cx="7315200" cy="4724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Electron Ionization Spectra for GC/MS</a:t>
            </a:r>
          </a:p>
          <a:p>
            <a:pPr lvl="1"/>
            <a:r>
              <a:rPr lang="en-US" dirty="0" smtClean="0"/>
              <a:t>Began 1972 – 1978 ‘Red Books’ – 1986 PC version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220,000 Compounds, 5,000 </a:t>
            </a:r>
            <a:r>
              <a:rPr lang="en-US" dirty="0" smtClean="0"/>
              <a:t>Copies/Year</a:t>
            </a:r>
          </a:p>
          <a:p>
            <a:pPr lvl="1"/>
            <a:r>
              <a:rPr lang="en-US" dirty="0" smtClean="0"/>
              <a:t>50+ Distributors</a:t>
            </a:r>
            <a:br>
              <a:rPr lang="en-US" dirty="0" smtClean="0"/>
            </a:br>
            <a:endParaRPr lang="en-US" dirty="0"/>
          </a:p>
          <a:p>
            <a:r>
              <a:rPr lang="en-US" dirty="0"/>
              <a:t>Retention Index Library</a:t>
            </a:r>
          </a:p>
          <a:p>
            <a:pPr lvl="1"/>
            <a:r>
              <a:rPr lang="en-US" dirty="0"/>
              <a:t>71K Compounds, 350K Values, GC </a:t>
            </a:r>
            <a:r>
              <a:rPr lang="en-US" dirty="0" smtClean="0"/>
              <a:t>Conditions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Search and Analysis Software</a:t>
            </a:r>
          </a:p>
          <a:p>
            <a:pPr lvl="1"/>
            <a:r>
              <a:rPr lang="en-US" dirty="0" smtClean="0"/>
              <a:t>User and Programmer Interfaces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Computer-Assisted Evaluation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For Identification and ‘Uniqueness’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77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D392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D392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D392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D392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D392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D392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D392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D392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D392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3D392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0" t="10059" r="4456" b="6580"/>
          <a:stretch/>
        </p:blipFill>
        <p:spPr bwMode="auto">
          <a:xfrm>
            <a:off x="892444" y="1524000"/>
            <a:ext cx="7260956" cy="4014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Mass Spectra are Properties of Ions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34000" y="1954078"/>
            <a:ext cx="220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O’Neal et al.</a:t>
            </a:r>
            <a:br>
              <a:rPr lang="en-US" dirty="0" smtClean="0"/>
            </a:br>
            <a:r>
              <a:rPr lang="en-US" dirty="0" smtClean="0"/>
              <a:t>Anal. Chem.</a:t>
            </a:r>
            <a:br>
              <a:rPr lang="en-US" dirty="0" smtClean="0"/>
            </a:br>
            <a:r>
              <a:rPr lang="en-US" b="1" dirty="0" smtClean="0"/>
              <a:t>1951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828655" y="4011478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NIST</a:t>
            </a:r>
            <a:br>
              <a:rPr lang="en-US" dirty="0" smtClean="0"/>
            </a:br>
            <a:r>
              <a:rPr lang="en-US" b="1" dirty="0" smtClean="0"/>
              <a:t>2012</a:t>
            </a:r>
            <a:endParaRPr lang="en-US" b="1" dirty="0"/>
          </a:p>
        </p:txBody>
      </p:sp>
      <p:pic>
        <p:nvPicPr>
          <p:cNvPr id="11268" name="Picture 4" descr="File:Hexadecane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890926"/>
            <a:ext cx="3124200" cy="12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53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GC/MS Library Search</a:t>
            </a:r>
            <a:endParaRPr lang="en-US" sz="3600" dirty="0"/>
          </a:p>
        </p:txBody>
      </p:sp>
      <p:sp>
        <p:nvSpPr>
          <p:cNvPr id="165893" name="Text Box 5"/>
          <p:cNvSpPr txBox="1">
            <a:spLocks noChangeArrowheads="1"/>
          </p:cNvSpPr>
          <p:nvPr/>
        </p:nvSpPr>
        <p:spPr bwMode="auto">
          <a:xfrm>
            <a:off x="7696200" y="1905000"/>
            <a:ext cx="1371600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dirty="0">
                <a:latin typeface="Tahoma" pitchFamily="34" charset="0"/>
              </a:rPr>
              <a:t>Query</a:t>
            </a:r>
          </a:p>
          <a:p>
            <a:pPr marL="342900" indent="-342900" algn="ctr"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dirty="0">
                <a:latin typeface="Tahoma" pitchFamily="34" charset="0"/>
              </a:rPr>
              <a:t>Spectrum</a:t>
            </a:r>
          </a:p>
        </p:txBody>
      </p:sp>
      <p:sp>
        <p:nvSpPr>
          <p:cNvPr id="165894" name="Text Box 6"/>
          <p:cNvSpPr txBox="1">
            <a:spLocks noChangeArrowheads="1"/>
          </p:cNvSpPr>
          <p:nvPr/>
        </p:nvSpPr>
        <p:spPr bwMode="auto">
          <a:xfrm>
            <a:off x="7543800" y="4495800"/>
            <a:ext cx="1600200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dirty="0">
                <a:latin typeface="Tahoma" pitchFamily="34" charset="0"/>
              </a:rPr>
              <a:t>Library</a:t>
            </a:r>
          </a:p>
          <a:p>
            <a:pPr marL="342900" indent="-342900" algn="ctr"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Spectrum</a:t>
            </a:r>
            <a:endParaRPr lang="en-US" sz="2000" dirty="0">
              <a:latin typeface="Tahoma" pitchFamily="34" charset="0"/>
            </a:endParaRPr>
          </a:p>
        </p:txBody>
      </p:sp>
      <p:sp>
        <p:nvSpPr>
          <p:cNvPr id="165895" name="Text Box 7"/>
          <p:cNvSpPr txBox="1">
            <a:spLocks noChangeArrowheads="1"/>
          </p:cNvSpPr>
          <p:nvPr/>
        </p:nvSpPr>
        <p:spPr bwMode="auto">
          <a:xfrm>
            <a:off x="228600" y="4800600"/>
            <a:ext cx="1066800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dirty="0">
                <a:latin typeface="Tahoma" pitchFamily="34" charset="0"/>
              </a:rPr>
              <a:t>Hit</a:t>
            </a:r>
          </a:p>
          <a:p>
            <a:pPr marL="342900" indent="-342900" algn="ctr"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dirty="0">
                <a:latin typeface="Tahoma" pitchFamily="34" charset="0"/>
              </a:rPr>
              <a:t>List</a:t>
            </a:r>
          </a:p>
        </p:txBody>
      </p:sp>
      <p:sp>
        <p:nvSpPr>
          <p:cNvPr id="165896" name="Text Box 8"/>
          <p:cNvSpPr txBox="1">
            <a:spLocks noChangeArrowheads="1"/>
          </p:cNvSpPr>
          <p:nvPr/>
        </p:nvSpPr>
        <p:spPr bwMode="auto">
          <a:xfrm>
            <a:off x="76200" y="3352800"/>
            <a:ext cx="1371600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dirty="0">
                <a:latin typeface="Tahoma" pitchFamily="34" charset="0"/>
              </a:rPr>
              <a:t>Score</a:t>
            </a:r>
          </a:p>
          <a:p>
            <a:pPr marL="342900" indent="-342900" algn="ctr"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dirty="0">
                <a:latin typeface="Tahoma" pitchFamily="34" charset="0"/>
              </a:rPr>
              <a:t>Histogram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 t="12907" b="2284"/>
          <a:stretch>
            <a:fillRect/>
          </a:stretch>
        </p:blipFill>
        <p:spPr bwMode="auto">
          <a:xfrm>
            <a:off x="1371600" y="1676400"/>
            <a:ext cx="6248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0" y="1981200"/>
            <a:ext cx="1371600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Search List</a:t>
            </a:r>
            <a:endParaRPr lang="en-US" sz="2000" dirty="0">
              <a:latin typeface="Tahoma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7658100" y="3102114"/>
            <a:ext cx="1371600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Compare</a:t>
            </a:r>
            <a:endParaRPr lang="en-US" sz="2000" dirty="0">
              <a:latin typeface="Tahoma" pitchFamily="34" charset="0"/>
            </a:endParaRPr>
          </a:p>
          <a:p>
            <a:pPr marL="342900" indent="-342900" algn="ctr">
              <a:buClr>
                <a:schemeClr val="hlink"/>
              </a:buClr>
              <a:buSzPct val="110000"/>
              <a:buFont typeface="Wingdings" pitchFamily="2" charset="2"/>
              <a:buNone/>
            </a:pPr>
            <a:r>
              <a:rPr lang="en-US" sz="2000" dirty="0" smtClean="0">
                <a:latin typeface="Tahoma" pitchFamily="34" charset="0"/>
              </a:rPr>
              <a:t>Spectra</a:t>
            </a:r>
            <a:endParaRPr lang="en-US" sz="2000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04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82" t="7621" r="29293"/>
          <a:stretch/>
        </p:blipFill>
        <p:spPr bwMode="auto">
          <a:xfrm>
            <a:off x="2362200" y="152400"/>
            <a:ext cx="4685882" cy="6238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3810000" y="4572000"/>
            <a:ext cx="1447800" cy="9906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181600" y="3326963"/>
            <a:ext cx="1219200" cy="299641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467600" y="5449669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Updated July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47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12"/>
          <a:stretch/>
        </p:blipFill>
        <p:spPr bwMode="auto">
          <a:xfrm>
            <a:off x="589689" y="304800"/>
            <a:ext cx="7944711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5" b="4494"/>
          <a:stretch/>
        </p:blipFill>
        <p:spPr bwMode="auto">
          <a:xfrm>
            <a:off x="1295400" y="2895600"/>
            <a:ext cx="6705600" cy="35165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500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/>
              <a:t>AMDIS</a:t>
            </a:r>
          </a:p>
        </p:txBody>
      </p:sp>
      <p:pic>
        <p:nvPicPr>
          <p:cNvPr id="1638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066800"/>
            <a:ext cx="594360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46" name="Text Box 6"/>
          <p:cNvSpPr txBox="1">
            <a:spLocks noChangeArrowheads="1"/>
          </p:cNvSpPr>
          <p:nvPr/>
        </p:nvSpPr>
        <p:spPr bwMode="auto">
          <a:xfrm>
            <a:off x="533400" y="5638800"/>
            <a:ext cx="8001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FF0000"/>
                </a:solidFill>
              </a:rPr>
              <a:t>A</a:t>
            </a:r>
            <a:r>
              <a:rPr lang="en-US" sz="1600" dirty="0" smtClean="0"/>
              <a:t>utomated </a:t>
            </a:r>
            <a:r>
              <a:rPr lang="en-US" sz="1600" dirty="0" smtClean="0">
                <a:solidFill>
                  <a:srgbClr val="FF0000"/>
                </a:solidFill>
              </a:rPr>
              <a:t>M</a:t>
            </a:r>
            <a:r>
              <a:rPr lang="en-US" sz="1600" dirty="0" smtClean="0"/>
              <a:t>ass Spectral </a:t>
            </a:r>
            <a:r>
              <a:rPr lang="en-US" sz="1600" dirty="0" smtClean="0">
                <a:solidFill>
                  <a:srgbClr val="FF0000"/>
                </a:solidFill>
              </a:rPr>
              <a:t>D</a:t>
            </a:r>
            <a:r>
              <a:rPr lang="en-US" sz="1600" dirty="0" smtClean="0"/>
              <a:t>econvolution and </a:t>
            </a:r>
            <a:r>
              <a:rPr lang="en-US" sz="1600" dirty="0" smtClean="0">
                <a:solidFill>
                  <a:srgbClr val="FF0000"/>
                </a:solidFill>
              </a:rPr>
              <a:t>I</a:t>
            </a:r>
            <a:r>
              <a:rPr lang="en-US" sz="1600" dirty="0" smtClean="0"/>
              <a:t>dentification </a:t>
            </a:r>
            <a:r>
              <a:rPr lang="en-US" sz="1600" dirty="0" smtClean="0">
                <a:solidFill>
                  <a:srgbClr val="FF0000"/>
                </a:solidFill>
              </a:rPr>
              <a:t>S</a:t>
            </a:r>
            <a:r>
              <a:rPr lang="en-US" sz="1600" dirty="0" smtClean="0"/>
              <a:t>ystem</a:t>
            </a:r>
            <a:br>
              <a:rPr lang="en-US" sz="1600" dirty="0" smtClean="0"/>
            </a:br>
            <a:r>
              <a:rPr lang="en-US" sz="1600" dirty="0" smtClean="0"/>
              <a:t>Created for Chemical Weapons Treaty Verification: “Blinded CW Identification”</a:t>
            </a:r>
            <a:br>
              <a:rPr lang="en-US" sz="1600" dirty="0" smtClean="0"/>
            </a:br>
            <a:r>
              <a:rPr lang="en-US" sz="1600" i="1" dirty="0" smtClean="0"/>
              <a:t>JASMS </a:t>
            </a:r>
            <a:r>
              <a:rPr lang="en-US" sz="1600" b="1" dirty="0" smtClean="0"/>
              <a:t>1999</a:t>
            </a:r>
            <a:r>
              <a:rPr lang="en-US" sz="1600" dirty="0" smtClean="0"/>
              <a:t> </a:t>
            </a:r>
            <a:r>
              <a:rPr lang="en-US" sz="1600" i="1" dirty="0" smtClean="0"/>
              <a:t>10</a:t>
            </a:r>
            <a:r>
              <a:rPr lang="en-US" sz="1600" dirty="0" smtClean="0"/>
              <a:t> 770-781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5570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066800" y="1066800"/>
            <a:ext cx="2917031" cy="2622352"/>
            <a:chOff x="11568113" y="6705600"/>
            <a:chExt cx="12177712" cy="8543925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68113" y="6705600"/>
              <a:ext cx="9782175" cy="8534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36000" y="6705600"/>
              <a:ext cx="2409825" cy="85439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1658594" y="1235102"/>
            <a:ext cx="1481667" cy="273146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FF0000"/>
            </a:solidFill>
          </a:ln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600" dirty="0" smtClean="0"/>
              <a:t># Precursor Ions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632646" y="3163915"/>
            <a:ext cx="317500" cy="180813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000" b="1" dirty="0"/>
              <a:t>2005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2313" y="2663852"/>
            <a:ext cx="317500" cy="180813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000" b="1" dirty="0"/>
              <a:t>2008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87882" y="1679629"/>
            <a:ext cx="317500" cy="180813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000" b="1" dirty="0"/>
              <a:t>2011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26656" y="1139852"/>
            <a:ext cx="563563" cy="180813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000" b="1" dirty="0"/>
              <a:t>2012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3883" y="299498"/>
            <a:ext cx="7315200" cy="519367"/>
          </a:xfrm>
          <a:prstGeom prst="rect">
            <a:avLst/>
          </a:prstGeom>
          <a:noFill/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3200" b="1" dirty="0">
                <a:latin typeface="Calibri" pitchFamily="34" charset="0"/>
              </a:rPr>
              <a:t>NIST Tandem Mass Spectral Library 2012</a:t>
            </a:r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646506"/>
              </p:ext>
            </p:extLst>
          </p:nvPr>
        </p:nvGraphicFramePr>
        <p:xfrm>
          <a:off x="4572000" y="2308163"/>
          <a:ext cx="3352800" cy="1201678"/>
        </p:xfrm>
        <a:graphic>
          <a:graphicData uri="http://schemas.openxmlformats.org/drawingml/2006/table">
            <a:tbl>
              <a:tblPr/>
              <a:tblGrid>
                <a:gridCol w="1798122"/>
                <a:gridCol w="1554678"/>
              </a:tblGrid>
              <a:tr h="279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</a:rPr>
                        <a:t>Fragmentation Type</a:t>
                      </a:r>
                      <a:endParaRPr lang="en-US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libri"/>
                        </a:rPr>
                        <a:t> Precursor Ions</a:t>
                      </a:r>
                      <a:endParaRPr lang="en-US" sz="16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latin typeface="Calibri"/>
                        </a:rPr>
                        <a:t>Ion Trap</a:t>
                      </a: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baseline="0" dirty="0" smtClean="0">
                          <a:solidFill>
                            <a:schemeClr val="tx2"/>
                          </a:solidFill>
                          <a:latin typeface="Calibri"/>
                        </a:rPr>
                        <a:t>       &gt;10,000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Beam Collision </a:t>
                      </a:r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latin typeface="Calibri"/>
                        </a:rPr>
                        <a:t>Cell </a:t>
                      </a:r>
                      <a:br>
                        <a:rPr lang="en-US" sz="1600" b="1" i="0" u="none" strike="noStrike" dirty="0">
                          <a:solidFill>
                            <a:schemeClr val="tx2"/>
                          </a:solidFill>
                          <a:latin typeface="Calibri"/>
                        </a:rPr>
                      </a:br>
                      <a:r>
                        <a:rPr lang="en-US" sz="1600" b="1" i="0" u="none" strike="noStrike" dirty="0">
                          <a:solidFill>
                            <a:schemeClr val="tx2"/>
                          </a:solidFill>
                          <a:latin typeface="Calibri"/>
                        </a:rPr>
                        <a:t>(</a:t>
                      </a:r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QTOF, QQQ, HCD)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       &gt;8</a:t>
                      </a:r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+mn-lt"/>
                        </a:rPr>
                        <a:t>,000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084674" y="4038600"/>
            <a:ext cx="2572926" cy="205825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13332" rIns="26664" bIns="13332" rtlCol="0">
            <a:spAutoFit/>
          </a:bodyPr>
          <a:lstStyle/>
          <a:p>
            <a:r>
              <a:rPr lang="en-US" sz="1600" b="1" dirty="0" smtClean="0"/>
              <a:t>Classes:</a:t>
            </a:r>
            <a:r>
              <a:rPr lang="en-US" sz="1600" b="1" dirty="0" smtClean="0">
                <a:solidFill>
                  <a:schemeClr val="tx2"/>
                </a:solidFill>
              </a:rPr>
              <a:t> </a:t>
            </a:r>
            <a:r>
              <a:rPr lang="en-US" sz="1400" b="1" dirty="0" smtClean="0">
                <a:solidFill>
                  <a:schemeClr val="tx2"/>
                </a:solidFill>
              </a:rPr>
              <a:t/>
            </a:r>
            <a:br>
              <a:rPr lang="en-US" sz="1400" b="1" dirty="0" smtClean="0">
                <a:solidFill>
                  <a:schemeClr val="tx2"/>
                </a:solidFill>
              </a:rPr>
            </a:br>
            <a:r>
              <a:rPr lang="en-US" sz="1400" b="1" dirty="0" smtClean="0">
                <a:solidFill>
                  <a:schemeClr val="tx2"/>
                </a:solidFill>
              </a:rPr>
              <a:t>Metabolites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Drugs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Sugars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Phospholipids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Peptides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Surfactants</a:t>
            </a:r>
            <a:r>
              <a:rPr lang="en-US" sz="1400" b="1" dirty="0">
                <a:solidFill>
                  <a:schemeClr val="tx2"/>
                </a:solidFill>
              </a:rPr>
              <a:t>, etc</a:t>
            </a:r>
            <a:r>
              <a:rPr lang="en-US" sz="1400" b="1" dirty="0" smtClean="0">
                <a:solidFill>
                  <a:schemeClr val="tx2"/>
                </a:solidFill>
              </a:rPr>
              <a:t>.</a:t>
            </a:r>
            <a:r>
              <a:rPr lang="en-US" sz="1400" dirty="0" smtClean="0">
                <a:solidFill>
                  <a:schemeClr val="tx2"/>
                </a:solidFill>
              </a:rPr>
              <a:t/>
            </a:r>
            <a:br>
              <a:rPr lang="en-US" sz="1400" dirty="0" smtClean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  <a:p>
            <a:r>
              <a:rPr lang="en-US" sz="1600" b="1" dirty="0"/>
              <a:t>Precursors: </a:t>
            </a:r>
          </a:p>
          <a:p>
            <a:r>
              <a:rPr lang="en-US" sz="1400" b="1" dirty="0">
                <a:solidFill>
                  <a:schemeClr val="tx2"/>
                </a:solidFill>
              </a:rPr>
              <a:t>[M+H]</a:t>
            </a:r>
            <a:r>
              <a:rPr lang="en-US" sz="1400" b="1" baseline="30000" dirty="0">
                <a:solidFill>
                  <a:schemeClr val="tx2"/>
                </a:solidFill>
              </a:rPr>
              <a:t>+</a:t>
            </a:r>
            <a:r>
              <a:rPr lang="en-US" sz="1400" b="1" dirty="0">
                <a:solidFill>
                  <a:schemeClr val="tx2"/>
                </a:solidFill>
              </a:rPr>
              <a:t>, [M+2H]</a:t>
            </a:r>
            <a:r>
              <a:rPr lang="en-US" sz="1400" b="1" baseline="30000" dirty="0">
                <a:solidFill>
                  <a:schemeClr val="tx2"/>
                </a:solidFill>
              </a:rPr>
              <a:t>2+</a:t>
            </a:r>
            <a:r>
              <a:rPr lang="en-US" sz="1400" b="1" dirty="0">
                <a:solidFill>
                  <a:schemeClr val="tx2"/>
                </a:solidFill>
              </a:rPr>
              <a:t>, [M­-H]-</a:t>
            </a:r>
            <a:r>
              <a:rPr lang="en-US" sz="1400" b="1" baseline="30000" dirty="0">
                <a:solidFill>
                  <a:schemeClr val="tx2"/>
                </a:solidFill>
              </a:rPr>
              <a:t>­</a:t>
            </a:r>
            <a:r>
              <a:rPr lang="en-US" sz="1400" b="1" dirty="0">
                <a:solidFill>
                  <a:schemeClr val="tx2"/>
                </a:solidFill>
              </a:rPr>
              <a:t>, [M+Na]</a:t>
            </a:r>
            <a:r>
              <a:rPr lang="en-US" sz="1400" b="1" baseline="30000" dirty="0">
                <a:solidFill>
                  <a:schemeClr val="tx2"/>
                </a:solidFill>
              </a:rPr>
              <a:t>+</a:t>
            </a:r>
            <a:r>
              <a:rPr lang="en-US" sz="1400" b="1" dirty="0">
                <a:solidFill>
                  <a:schemeClr val="tx2"/>
                </a:solidFill>
              </a:rPr>
              <a:t>, [M+NH4]</a:t>
            </a:r>
            <a:r>
              <a:rPr lang="en-US" sz="1400" b="1" baseline="30000" dirty="0">
                <a:solidFill>
                  <a:schemeClr val="tx2"/>
                </a:solidFill>
              </a:rPr>
              <a:t>+</a:t>
            </a:r>
            <a:r>
              <a:rPr lang="en-US" sz="1400" b="1" dirty="0">
                <a:solidFill>
                  <a:schemeClr val="tx2"/>
                </a:solidFill>
              </a:rPr>
              <a:t>, [Cat]</a:t>
            </a:r>
            <a:r>
              <a:rPr lang="en-US" sz="1400" b="1" baseline="30000" dirty="0">
                <a:solidFill>
                  <a:schemeClr val="tx2"/>
                </a:solidFill>
              </a:rPr>
              <a:t>+</a:t>
            </a:r>
            <a:r>
              <a:rPr lang="en-US" sz="1400" b="1" dirty="0">
                <a:solidFill>
                  <a:schemeClr val="tx2"/>
                </a:solidFill>
              </a:rPr>
              <a:t>, [An]-</a:t>
            </a:r>
            <a:r>
              <a:rPr lang="en-US" sz="1400" b="1" baseline="30000" dirty="0">
                <a:solidFill>
                  <a:schemeClr val="tx2"/>
                </a:solidFill>
              </a:rPr>
              <a:t>­</a:t>
            </a:r>
            <a:r>
              <a:rPr lang="en-US" sz="1400" b="1" dirty="0">
                <a:solidFill>
                  <a:schemeClr val="tx2"/>
                </a:solidFill>
              </a:rPr>
              <a:t>, [p-H2O], [p-­NH3], etc.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62400" y="4069378"/>
            <a:ext cx="4709425" cy="202747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26664" tIns="13332" rIns="26664" bIns="13332" rtlCol="0">
            <a:spAutoFit/>
          </a:bodyPr>
          <a:lstStyle/>
          <a:p>
            <a:r>
              <a:rPr lang="en-US" sz="1600" b="1" dirty="0" smtClean="0"/>
              <a:t> New </a:t>
            </a:r>
            <a:r>
              <a:rPr lang="en-US" sz="1600" b="1" dirty="0"/>
              <a:t>Software Features:</a:t>
            </a: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Exact </a:t>
            </a:r>
            <a:r>
              <a:rPr lang="en-US" sz="1400" b="1" dirty="0">
                <a:solidFill>
                  <a:schemeClr val="tx2"/>
                </a:solidFill>
              </a:rPr>
              <a:t>or isotopic precursor </a:t>
            </a:r>
            <a:r>
              <a:rPr lang="en-US" sz="1400" b="1" dirty="0" smtClean="0">
                <a:solidFill>
                  <a:schemeClr val="tx2"/>
                </a:solidFill>
              </a:rPr>
              <a:t>mass &amp; fragment ions.</a:t>
            </a:r>
            <a:endParaRPr lang="en-US" sz="1400" b="1" dirty="0">
              <a:solidFill>
                <a:schemeClr val="tx2"/>
              </a:solidFill>
            </a:endParaRP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Formats: </a:t>
            </a:r>
            <a:r>
              <a:rPr lang="en-US" sz="1400" b="1" i="1" dirty="0" smtClean="0">
                <a:solidFill>
                  <a:schemeClr val="tx2"/>
                </a:solidFill>
              </a:rPr>
              <a:t>mzXML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>
                <a:solidFill>
                  <a:schemeClr val="tx2"/>
                </a:solidFill>
              </a:rPr>
              <a:t>mzData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>
                <a:solidFill>
                  <a:schemeClr val="tx2"/>
                </a:solidFill>
              </a:rPr>
              <a:t>mgf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>
                <a:solidFill>
                  <a:schemeClr val="tx2"/>
                </a:solidFill>
              </a:rPr>
              <a:t>msp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>
                <a:solidFill>
                  <a:schemeClr val="tx2"/>
                </a:solidFill>
              </a:rPr>
              <a:t>dta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>
                <a:solidFill>
                  <a:schemeClr val="tx2"/>
                </a:solidFill>
              </a:rPr>
              <a:t>pkl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i="1" dirty="0">
                <a:solidFill>
                  <a:schemeClr val="tx2"/>
                </a:solidFill>
              </a:rPr>
              <a:t>JCAMP</a:t>
            </a:r>
            <a:r>
              <a:rPr lang="en-US" sz="1400" b="1" dirty="0">
                <a:solidFill>
                  <a:schemeClr val="tx2"/>
                </a:solidFill>
              </a:rPr>
              <a:t>, </a:t>
            </a:r>
            <a:r>
              <a:rPr lang="en-US" sz="1400" b="1" dirty="0" smtClean="0">
                <a:solidFill>
                  <a:schemeClr val="tx2"/>
                </a:solidFill>
              </a:rPr>
              <a:t>….</a:t>
            </a:r>
            <a:endParaRPr lang="en-US" sz="1400" b="1" dirty="0">
              <a:solidFill>
                <a:schemeClr val="tx2"/>
              </a:solidFill>
            </a:endParaRP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Compatible </a:t>
            </a:r>
            <a:r>
              <a:rPr lang="en-US" sz="1400" b="1" dirty="0">
                <a:solidFill>
                  <a:schemeClr val="tx2"/>
                </a:solidFill>
              </a:rPr>
              <a:t>with </a:t>
            </a:r>
            <a:r>
              <a:rPr lang="en-US" sz="1400" b="1" dirty="0" smtClean="0">
                <a:solidFill>
                  <a:schemeClr val="tx2"/>
                </a:solidFill>
              </a:rPr>
              <a:t>NIST EI &amp; Peptide Tandem Libraries</a:t>
            </a:r>
            <a:r>
              <a:rPr lang="en-US" sz="1400" b="1" dirty="0">
                <a:solidFill>
                  <a:schemeClr val="tx2"/>
                </a:solidFill>
              </a:rPr>
              <a:t>.</a:t>
            </a: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New methods </a:t>
            </a:r>
            <a:r>
              <a:rPr lang="en-US" sz="1400" b="1" dirty="0">
                <a:solidFill>
                  <a:schemeClr val="tx2"/>
                </a:solidFill>
              </a:rPr>
              <a:t>for </a:t>
            </a:r>
            <a:r>
              <a:rPr lang="en-US" sz="1400" b="1" dirty="0" smtClean="0">
                <a:solidFill>
                  <a:schemeClr val="tx2"/>
                </a:solidFill>
              </a:rPr>
              <a:t>finding targets </a:t>
            </a:r>
            <a:r>
              <a:rPr lang="en-US" sz="1400" b="1" dirty="0">
                <a:solidFill>
                  <a:schemeClr val="tx2"/>
                </a:solidFill>
              </a:rPr>
              <a:t>in the presence of noise</a:t>
            </a:r>
            <a:r>
              <a:rPr lang="en-US" sz="1400" b="1" dirty="0" smtClean="0">
                <a:solidFill>
                  <a:schemeClr val="tx2"/>
                </a:solidFill>
              </a:rPr>
              <a:t>.</a:t>
            </a:r>
            <a:br>
              <a:rPr lang="en-US" sz="1400" b="1" dirty="0" smtClean="0">
                <a:solidFill>
                  <a:schemeClr val="tx2"/>
                </a:solidFill>
              </a:rPr>
            </a:br>
            <a:endParaRPr lang="en-US" sz="1400" b="1" dirty="0">
              <a:solidFill>
                <a:schemeClr val="tx2"/>
              </a:solidFill>
            </a:endParaRPr>
          </a:p>
          <a:p>
            <a:pPr marL="79992"/>
            <a:r>
              <a:rPr lang="en-US" sz="1600" b="1" dirty="0" smtClean="0"/>
              <a:t>New Scoring:</a:t>
            </a:r>
            <a:endParaRPr lang="en-US" sz="1600" b="1" dirty="0"/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Compounds </a:t>
            </a:r>
            <a:r>
              <a:rPr lang="en-US" sz="1400" b="1" dirty="0">
                <a:solidFill>
                  <a:schemeClr val="tx2"/>
                </a:solidFill>
              </a:rPr>
              <a:t>with </a:t>
            </a:r>
            <a:r>
              <a:rPr lang="en-US" sz="1400" b="1" dirty="0" smtClean="0">
                <a:solidFill>
                  <a:schemeClr val="tx2"/>
                </a:solidFill>
              </a:rPr>
              <a:t>few </a:t>
            </a:r>
            <a:r>
              <a:rPr lang="en-US" sz="1400" b="1" dirty="0">
                <a:solidFill>
                  <a:schemeClr val="tx2"/>
                </a:solidFill>
              </a:rPr>
              <a:t>dominant </a:t>
            </a:r>
            <a:r>
              <a:rPr lang="en-US" sz="1400" b="1" dirty="0" smtClean="0">
                <a:solidFill>
                  <a:schemeClr val="tx2"/>
                </a:solidFill>
              </a:rPr>
              <a:t>peaks.</a:t>
            </a:r>
            <a:endParaRPr lang="en-US" sz="1400" b="1" dirty="0">
              <a:solidFill>
                <a:schemeClr val="tx2"/>
              </a:solidFill>
            </a:endParaRPr>
          </a:p>
          <a:p>
            <a:pPr marL="239975" indent="-159983"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tx2"/>
                </a:solidFill>
              </a:rPr>
              <a:t>Compensates for </a:t>
            </a:r>
            <a:r>
              <a:rPr lang="en-US" sz="1400" b="1" i="1" dirty="0" smtClean="0">
                <a:solidFill>
                  <a:schemeClr val="tx2"/>
                </a:solidFill>
              </a:rPr>
              <a:t>m/z</a:t>
            </a:r>
            <a:r>
              <a:rPr lang="en-US" sz="1400" b="1" dirty="0" smtClean="0">
                <a:solidFill>
                  <a:schemeClr val="tx2"/>
                </a:solidFill>
              </a:rPr>
              <a:t> tuning errors.</a:t>
            </a:r>
            <a:endParaRPr lang="en-US" sz="1400" b="1" dirty="0">
              <a:solidFill>
                <a:schemeClr val="tx2"/>
              </a:solidFill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445835"/>
              </p:ext>
            </p:extLst>
          </p:nvPr>
        </p:nvGraphicFramePr>
        <p:xfrm>
          <a:off x="4816502" y="1219200"/>
          <a:ext cx="3005667" cy="838200"/>
        </p:xfrm>
        <a:graphic>
          <a:graphicData uri="http://schemas.openxmlformats.org/drawingml/2006/table">
            <a:tbl>
              <a:tblPr/>
              <a:tblGrid>
                <a:gridCol w="1541868"/>
                <a:gridCol w="1463799"/>
              </a:tblGrid>
              <a:tr h="279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Compounds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+mn-lt"/>
                        </a:rPr>
                        <a:t>7,020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3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Precursor Ions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baseline="0" dirty="0" smtClean="0">
                          <a:solidFill>
                            <a:schemeClr val="tx2"/>
                          </a:solidFill>
                          <a:latin typeface="Calibri"/>
                        </a:rPr>
                        <a:t>15,517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4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1"/>
                          </a:solidFill>
                          <a:latin typeface="Calibri"/>
                        </a:rPr>
                        <a:t>Spectra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123,781</a:t>
                      </a:r>
                      <a:endParaRPr lang="en-US" sz="16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2117" marR="2117" marT="238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4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7946</TotalTime>
  <Words>278</Words>
  <Application>Microsoft Office PowerPoint</Application>
  <PresentationFormat>On-screen Show (4:3)</PresentationFormat>
  <Paragraphs>85</Paragraphs>
  <Slides>18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MS Libraries for Forensics: DART-MS and GC-MS</vt:lpstr>
      <vt:lpstr>PowerPoint Presentation</vt:lpstr>
      <vt:lpstr>NIST/EPA/NIH Mass Spectral Database</vt:lpstr>
      <vt:lpstr>Mass Spectra are Properties of Ions</vt:lpstr>
      <vt:lpstr>GC/MS Library Search</vt:lpstr>
      <vt:lpstr>PowerPoint Presentation</vt:lpstr>
      <vt:lpstr>PowerPoint Presentation</vt:lpstr>
      <vt:lpstr>AMDIS</vt:lpstr>
      <vt:lpstr>PowerPoint Presentation</vt:lpstr>
      <vt:lpstr>PowerPoint Presentation</vt:lpstr>
      <vt:lpstr>PowerPoint Presentation</vt:lpstr>
      <vt:lpstr>PowerPoint Presentation</vt:lpstr>
      <vt:lpstr>DART In-Source Library 828 Substances; 3,217 CID Spectra, 4 Energies</vt:lpstr>
      <vt:lpstr>In-Source, High Mass Accuracy</vt:lpstr>
      <vt:lpstr>DART MS Search</vt:lpstr>
      <vt:lpstr>Add NIST Tandem MS Library</vt:lpstr>
      <vt:lpstr>MS Interpreter</vt:lpstr>
      <vt:lpstr>NIST MS Data Center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 Libraries for Forensics: DART-MS and GC-MS</dc:title>
  <dc:creator>SStein</dc:creator>
  <cp:lastModifiedBy>SStein</cp:lastModifiedBy>
  <cp:revision>44</cp:revision>
  <dcterms:created xsi:type="dcterms:W3CDTF">2013-08-14T15:02:18Z</dcterms:created>
  <dcterms:modified xsi:type="dcterms:W3CDTF">2013-08-20T13:11:33Z</dcterms:modified>
</cp:coreProperties>
</file>