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8" r:id="rId2"/>
    <p:sldId id="526" r:id="rId3"/>
    <p:sldId id="391" r:id="rId4"/>
    <p:sldId id="523" r:id="rId5"/>
    <p:sldId id="337" r:id="rId6"/>
    <p:sldId id="457" r:id="rId7"/>
    <p:sldId id="530" r:id="rId8"/>
    <p:sldId id="339" r:id="rId9"/>
    <p:sldId id="365" r:id="rId10"/>
    <p:sldId id="455" r:id="rId11"/>
    <p:sldId id="440" r:id="rId12"/>
    <p:sldId id="527" r:id="rId13"/>
    <p:sldId id="536" r:id="rId14"/>
    <p:sldId id="507" r:id="rId15"/>
    <p:sldId id="528" r:id="rId16"/>
    <p:sldId id="515" r:id="rId17"/>
    <p:sldId id="414" r:id="rId18"/>
    <p:sldId id="529" r:id="rId19"/>
    <p:sldId id="469" r:id="rId20"/>
    <p:sldId id="476" r:id="rId21"/>
    <p:sldId id="386" r:id="rId22"/>
    <p:sldId id="522" r:id="rId23"/>
    <p:sldId id="520" r:id="rId24"/>
    <p:sldId id="521" r:id="rId25"/>
    <p:sldId id="534" r:id="rId26"/>
    <p:sldId id="35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125BF"/>
    <a:srgbClr val="588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26E7-60BD-4050-8E6C-5221CA1E6583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6F147-21AF-4AED-A2C6-5C23D6EEC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0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A given ion with a given energy will dissociate in a reproducible way – Need to account for instrument bias, component purity, energy dependence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7E41DC-56AD-46AE-A609-E9018F70674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-End – OK –</a:t>
            </a:r>
            <a:r>
              <a:rPr lang="en-US" baseline="0" dirty="0" smtClean="0"/>
              <a:t> now that we know how to express identification confidence, what do we want to identify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03F69-519B-4DAB-91C2-1003FA1A081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F756B0-EC84-4BD5-8A83-BD505C08736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5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9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16463" y="4495800"/>
            <a:ext cx="7669213" cy="838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16462" y="3268136"/>
            <a:ext cx="8017937" cy="115146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buFontTx/>
              <a:buNone/>
              <a:defRPr sz="35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30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5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4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94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1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2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6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1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4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52C63-C0C6-4A06-A99E-4AC8A3ABD34E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Material</a:t>
            </a:r>
            <a:r>
              <a:rPr lang="en-US" baseline="0" dirty="0" smtClean="0"/>
              <a:t> Measurement Lab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82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emf"/><Relationship Id="rId11" Type="http://schemas.openxmlformats.org/officeDocument/2006/relationships/image" Target="../media/image17.emf"/><Relationship Id="rId5" Type="http://schemas.openxmlformats.org/officeDocument/2006/relationships/image" Target="../media/image12.png"/><Relationship Id="rId10" Type="http://schemas.openxmlformats.org/officeDocument/2006/relationships/image" Target="../media/image16.emf"/><Relationship Id="rId4" Type="http://schemas.openxmlformats.org/officeDocument/2006/relationships/image" Target="../media/image11.emf"/><Relationship Id="rId9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19400" y="1277938"/>
            <a:ext cx="6324600" cy="1770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4722813" y="5029200"/>
            <a:ext cx="3424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Material Measurement Laboratory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2000" y="5029200"/>
            <a:ext cx="7794625" cy="1066800"/>
          </a:xfrm>
        </p:spPr>
        <p:txBody>
          <a:bodyPr rtlCol="0" anchor="ctr">
            <a:noAutofit/>
          </a:bodyPr>
          <a:lstStyle/>
          <a:p>
            <a:pPr marL="0" indent="0" algn="ctr"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Mass Spectrometry Data Center</a:t>
            </a:r>
          </a:p>
          <a:p>
            <a:pPr marL="0" indent="0" algn="ctr"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Biomolecular Measurement Division</a:t>
            </a:r>
          </a:p>
          <a:p>
            <a:pPr marL="0" indent="0" algn="ctr"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Q. Dong; M. </a:t>
            </a:r>
            <a:r>
              <a:rPr lang="en-US" sz="1800" dirty="0"/>
              <a:t>Lorna A. De </a:t>
            </a:r>
            <a:r>
              <a:rPr lang="en-US" sz="1800" dirty="0" smtClean="0"/>
              <a:t>Leoz; Y. Liang; X. Yan; X. Yang; S.E</a:t>
            </a:r>
            <a:r>
              <a:rPr lang="en-US" sz="1800" dirty="0"/>
              <a:t>. </a:t>
            </a:r>
            <a:r>
              <a:rPr lang="en-US" sz="1800" dirty="0" smtClean="0"/>
              <a:t>Stein</a:t>
            </a:r>
            <a:endParaRPr lang="en-US" sz="1800" baseline="300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9888" y="3810000"/>
            <a:ext cx="8324850" cy="685800"/>
          </a:xfrm>
        </p:spPr>
        <p:txBody>
          <a:bodyPr rtlCol="0">
            <a:noAutofit/>
          </a:bodyPr>
          <a:lstStyle/>
          <a:p>
            <a:pPr marL="0" indent="0" algn="ctr"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Mass Spectral Libraries for </a:t>
            </a:r>
            <a:r>
              <a:rPr lang="en-US" sz="3200" dirty="0" err="1" smtClean="0">
                <a:solidFill>
                  <a:schemeClr val="tx1"/>
                </a:solidFill>
              </a:rPr>
              <a:t>Biomanufacturing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 l="50000" b="2768"/>
          <a:stretch>
            <a:fillRect/>
          </a:stretch>
        </p:blipFill>
        <p:spPr bwMode="auto">
          <a:xfrm>
            <a:off x="5310188" y="893763"/>
            <a:ext cx="3270250" cy="198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ight Arrow 1"/>
          <p:cNvSpPr/>
          <p:nvPr/>
        </p:nvSpPr>
        <p:spPr>
          <a:xfrm>
            <a:off x="4341813" y="1776413"/>
            <a:ext cx="381000" cy="2286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48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2284413"/>
            <a:ext cx="3048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6573" r="8081" b="3746"/>
          <a:stretch>
            <a:fillRect/>
          </a:stretch>
        </p:blipFill>
        <p:spPr bwMode="auto">
          <a:xfrm>
            <a:off x="762000" y="731838"/>
            <a:ext cx="2895600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459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Arrow Connector 17"/>
          <p:cNvCxnSpPr>
            <a:stCxn id="4" idx="4"/>
            <a:endCxn id="13" idx="0"/>
          </p:cNvCxnSpPr>
          <p:nvPr/>
        </p:nvCxnSpPr>
        <p:spPr>
          <a:xfrm flipH="1">
            <a:off x="4639159" y="1707396"/>
            <a:ext cx="1292" cy="4104471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Single Protein Digest Pipeline</a:t>
            </a:r>
            <a:endParaRPr lang="en-US" b="1" dirty="0"/>
          </a:p>
        </p:txBody>
      </p:sp>
      <p:sp>
        <p:nvSpPr>
          <p:cNvPr id="4" name="Oval 3"/>
          <p:cNvSpPr/>
          <p:nvPr/>
        </p:nvSpPr>
        <p:spPr>
          <a:xfrm>
            <a:off x="3489702" y="1250196"/>
            <a:ext cx="2301497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Raw Data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89702" y="1905000"/>
            <a:ext cx="2282125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Translate, Annotate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3400" y="2507496"/>
            <a:ext cx="120886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XTandem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302430" y="2508142"/>
            <a:ext cx="120886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Prospector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6291" y="2507496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OMSSA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24400" y="2508142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Comet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506491" y="3124200"/>
            <a:ext cx="226533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Integrate, Class FDR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506491" y="3671808"/>
            <a:ext cx="228470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Consensus  Spectrum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06491" y="4724400"/>
            <a:ext cx="2284709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Six </a:t>
            </a:r>
            <a:r>
              <a:rPr lang="en-US" dirty="0" smtClean="0"/>
              <a:t>Filters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506491" y="5811867"/>
            <a:ext cx="2265336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Library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489702" y="5233263"/>
            <a:ext cx="228470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Build Library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72200" y="2500393"/>
            <a:ext cx="1219200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InSpect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620000" y="2499102"/>
            <a:ext cx="1219200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TagRecon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506491" y="4205208"/>
            <a:ext cx="2284709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MS1, MS2, 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ile:ALB struc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838200"/>
            <a:ext cx="6096000" cy="4572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76400" y="57150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Start with Human Serum Albumin (HSA)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466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HSA Library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335012"/>
              </p:ext>
            </p:extLst>
          </p:nvPr>
        </p:nvGraphicFramePr>
        <p:xfrm>
          <a:off x="1524000" y="1600200"/>
          <a:ext cx="5791200" cy="4267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400"/>
                <a:gridCol w="3879850"/>
                <a:gridCol w="641350"/>
                <a:gridCol w="609600"/>
              </a:tblGrid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Class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Peptide Description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Initial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Final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Simple Tryptic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152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145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Tryptic with </a:t>
                      </a:r>
                      <a:r>
                        <a:rPr lang="en-US" sz="1600" dirty="0">
                          <a:effectLst/>
                        </a:rPr>
                        <a:t>Expected Missed-Cleavage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173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154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Common </a:t>
                      </a:r>
                      <a:r>
                        <a:rPr lang="en-US" sz="1600" dirty="0">
                          <a:effectLst/>
                        </a:rPr>
                        <a:t>Modifications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92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74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In-Source </a:t>
                      </a:r>
                      <a:r>
                        <a:rPr lang="en-US" sz="1600" dirty="0" err="1" smtClean="0">
                          <a:effectLst/>
                        </a:rPr>
                        <a:t>Semitryptic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332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266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In-Solution </a:t>
                      </a:r>
                      <a:r>
                        <a:rPr lang="en-US" sz="1600" dirty="0" err="1" smtClean="0">
                          <a:effectLst/>
                        </a:rPr>
                        <a:t>Semitryptic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788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575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Artifacts </a:t>
                      </a:r>
                      <a:r>
                        <a:rPr lang="en-US" sz="1600" dirty="0">
                          <a:effectLst/>
                        </a:rPr>
                        <a:t>and PTMs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1143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699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Unexpected  </a:t>
                      </a:r>
                      <a:r>
                        <a:rPr lang="en-US" sz="1600" dirty="0">
                          <a:effectLst/>
                        </a:rPr>
                        <a:t>Missed-Cleavage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404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295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Under/Over </a:t>
                      </a:r>
                      <a:r>
                        <a:rPr lang="en-US" sz="1600" dirty="0">
                          <a:effectLst/>
                        </a:rPr>
                        <a:t>Alkylation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419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259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Unidentified </a:t>
                      </a:r>
                      <a:r>
                        <a:rPr lang="en-US" sz="1600" dirty="0">
                          <a:effectLst/>
                        </a:rPr>
                        <a:t>Modifications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2464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456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79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5967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2921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82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IgG Tryptic Peptide Libraries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1422737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6 </a:t>
            </a:r>
            <a:r>
              <a:rPr lang="en-US" sz="2000" dirty="0" err="1" smtClean="0"/>
              <a:t>IgG</a:t>
            </a:r>
            <a:r>
              <a:rPr lang="en-US" sz="2000" dirty="0" smtClean="0"/>
              <a:t> Drugs </a:t>
            </a:r>
            <a:r>
              <a:rPr lang="en-US" sz="2000" dirty="0" smtClean="0"/>
              <a:t>+ NIST “</a:t>
            </a:r>
            <a:r>
              <a:rPr lang="en-US" sz="2000" dirty="0" err="1" smtClean="0"/>
              <a:t>Refimab</a:t>
            </a:r>
            <a:r>
              <a:rPr lang="en-US" sz="2000" dirty="0" smtClean="0"/>
              <a:t>” 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1 Constant Region + Variable Region </a:t>
            </a:r>
            <a:r>
              <a:rPr lang="en-US" sz="2000" dirty="0" smtClean="0"/>
              <a:t>Libraries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Adalimumab</a:t>
            </a:r>
            <a:r>
              <a:rPr lang="en-US" sz="2000" dirty="0" smtClean="0"/>
              <a:t> </a:t>
            </a:r>
            <a:r>
              <a:rPr lang="en-US" sz="2000" dirty="0" smtClean="0"/>
              <a:t>Example </a:t>
            </a:r>
            <a:r>
              <a:rPr lang="en-US" sz="2000" dirty="0" smtClean="0"/>
              <a:t>– Spectra for 1,236 </a:t>
            </a:r>
            <a:r>
              <a:rPr lang="en-US" sz="2000" dirty="0" smtClean="0"/>
              <a:t>Ions</a:t>
            </a:r>
            <a:endParaRPr lang="en-US" sz="2000" dirty="0" smtClean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57200" y="2155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849588"/>
              </p:ext>
            </p:extLst>
          </p:nvPr>
        </p:nvGraphicFramePr>
        <p:xfrm>
          <a:off x="876947" y="2749094"/>
          <a:ext cx="4708182" cy="3257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045"/>
                <a:gridCol w="544405"/>
                <a:gridCol w="2069872"/>
                <a:gridCol w="513620"/>
                <a:gridCol w="513620"/>
                <a:gridCol w="513620"/>
              </a:tblGrid>
              <a:tr h="4412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Class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Type*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Peptide Description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Ions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Ion %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 smtClean="0">
                          <a:effectLst/>
                        </a:rPr>
                        <a:t>Abund</a:t>
                      </a:r>
                      <a:r>
                        <a:rPr lang="en-US" sz="1400" u="none" strike="noStrike" dirty="0" smtClean="0">
                          <a:effectLst/>
                        </a:rPr>
                        <a:t> %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1-2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E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Simple Tryptic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163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61.9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E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Common Modifications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38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1.2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E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In-Source Semitryptic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128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In-Solution Semitryptic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186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15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5.5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Artifacts and PTMs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210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17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4.5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Unexpected Missed-Cleavage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179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11.9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8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Under/Over Alkylation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39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1.1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Unidentified Modifications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293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8.9</a:t>
                      </a:r>
                      <a:endParaRPr 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74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Total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1236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100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100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476999" y="3048000"/>
            <a:ext cx="2130455" cy="323165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Oxidation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Formyl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Cation:Fe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Cation:Ca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Cation:Na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Dioxidation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Dehydrated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Carbamyl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Glu</a:t>
            </a:r>
            <a:r>
              <a:rPr lang="en-US" sz="1200" dirty="0" smtClean="0"/>
              <a:t>-&gt;pyro-</a:t>
            </a:r>
            <a:r>
              <a:rPr lang="en-US" sz="1200" dirty="0" err="1" smtClean="0"/>
              <a:t>Glu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Aluminum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Deamidated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Methyl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Gln-&gt;pyro-</a:t>
            </a:r>
            <a:r>
              <a:rPr lang="en-US" sz="1200" dirty="0" err="1" smtClean="0"/>
              <a:t>Glu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N-terminal pyroglutamate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 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C-</a:t>
            </a:r>
            <a:r>
              <a:rPr lang="en-US" sz="1200" dirty="0" err="1" smtClean="0"/>
              <a:t>termical</a:t>
            </a:r>
            <a:r>
              <a:rPr lang="en-US" sz="1200" dirty="0" smtClean="0"/>
              <a:t> Lys clipping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Asn</a:t>
            </a:r>
            <a:r>
              <a:rPr lang="en-US" sz="1200" dirty="0" smtClean="0"/>
              <a:t>-linked glycosylation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1868835" y="6043047"/>
            <a:ext cx="2777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 </a:t>
            </a:r>
            <a:r>
              <a:rPr lang="en-US" sz="1600" dirty="0" smtClean="0"/>
              <a:t>E – Expected, U - Unexpected</a:t>
            </a:r>
            <a:endParaRPr lang="en-US" sz="16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585128" y="3657600"/>
            <a:ext cx="891871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5585128" y="4114800"/>
            <a:ext cx="891871" cy="4290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453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IgG Digest Peptides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11771" r="2112" b="7112"/>
          <a:stretch>
            <a:fillRect/>
          </a:stretch>
        </p:blipFill>
        <p:spPr bwMode="auto">
          <a:xfrm>
            <a:off x="228600" y="1371600"/>
            <a:ext cx="8605838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6781800" y="5410200"/>
            <a:ext cx="1676400" cy="46196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tx2"/>
                </a:solidFill>
              </a:rPr>
              <a:t>Annotation</a:t>
            </a: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5638800" y="1600200"/>
            <a:ext cx="3124200" cy="40005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tx2"/>
                </a:solidFill>
              </a:rPr>
              <a:t>FN</a:t>
            </a:r>
            <a:r>
              <a:rPr lang="en-US" sz="2000" b="1">
                <a:solidFill>
                  <a:srgbClr val="FF0000"/>
                </a:solidFill>
              </a:rPr>
              <a:t>W(O)</a:t>
            </a:r>
            <a:r>
              <a:rPr lang="en-US" sz="2000" b="1">
                <a:solidFill>
                  <a:schemeClr val="tx2"/>
                </a:solidFill>
              </a:rPr>
              <a:t>YVDGVEVHNAK/3+</a:t>
            </a:r>
          </a:p>
        </p:txBody>
      </p:sp>
      <p:sp>
        <p:nvSpPr>
          <p:cNvPr id="23558" name="TextBox 2"/>
          <p:cNvSpPr txBox="1">
            <a:spLocks noChangeArrowheads="1"/>
          </p:cNvSpPr>
          <p:nvPr/>
        </p:nvSpPr>
        <p:spPr bwMode="auto">
          <a:xfrm>
            <a:off x="609600" y="1581150"/>
            <a:ext cx="2286000" cy="70802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>
                <a:solidFill>
                  <a:schemeClr val="tx2"/>
                </a:solidFill>
              </a:rPr>
              <a:t>Library Consensus Spectrum</a:t>
            </a:r>
          </a:p>
        </p:txBody>
      </p:sp>
    </p:spTree>
    <p:extLst>
      <p:ext uri="{BB962C8B-B14F-4D97-AF65-F5344CB8AC3E}">
        <p14:creationId xmlns:p14="http://schemas.microsoft.com/office/powerpoint/2010/main" val="191617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Dark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3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Identified and Unidentified Sampled Ions</a:t>
            </a:r>
            <a:endParaRPr lang="en-US" sz="40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5076157"/>
              </p:ext>
            </p:extLst>
          </p:nvPr>
        </p:nvGraphicFramePr>
        <p:xfrm>
          <a:off x="1447800" y="1371600"/>
          <a:ext cx="6369381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7800" y="1371600"/>
                        <a:ext cx="6369381" cy="487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70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70143"/>
              </p:ext>
            </p:extLst>
          </p:nvPr>
        </p:nvGraphicFramePr>
        <p:xfrm>
          <a:off x="617349" y="228600"/>
          <a:ext cx="7984987" cy="6113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49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7349" y="228600"/>
                        <a:ext cx="7984987" cy="61138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7428855" y="2896440"/>
            <a:ext cx="76200" cy="76200"/>
          </a:xfrm>
          <a:prstGeom prst="ellipse">
            <a:avLst/>
          </a:prstGeom>
          <a:solidFill>
            <a:srgbClr val="0033CC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7428855" y="3440353"/>
            <a:ext cx="76200" cy="762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7428855" y="3180221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7428855" y="2634866"/>
            <a:ext cx="76200" cy="76200"/>
          </a:xfrm>
          <a:prstGeom prst="ellipse">
            <a:avLst/>
          </a:prstGeom>
          <a:solidFill>
            <a:srgbClr val="588D0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8745" y="1524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“Proteomics”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32766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Minor Constituents,</a:t>
            </a:r>
          </a:p>
          <a:p>
            <a:pPr algn="ctr"/>
            <a:r>
              <a:rPr lang="en-US" dirty="0" smtClean="0"/>
              <a:t>Digest Quality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28600" y="2514600"/>
            <a:ext cx="1066800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62000" y="1981200"/>
            <a:ext cx="0" cy="533400"/>
          </a:xfrm>
          <a:prstGeom prst="straightConnector1">
            <a:avLst/>
          </a:prstGeom>
          <a:ln w="412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62000" y="2514600"/>
            <a:ext cx="0" cy="609600"/>
          </a:xfrm>
          <a:prstGeom prst="straightConnector1">
            <a:avLst/>
          </a:prstGeom>
          <a:ln w="412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467600" y="2471247"/>
            <a:ext cx="1713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Glycopeptide</a:t>
            </a:r>
            <a:endParaRPr lang="en-US" dirty="0" smtClean="0"/>
          </a:p>
          <a:p>
            <a:r>
              <a:rPr lang="en-US" dirty="0" smtClean="0"/>
              <a:t>Peptide</a:t>
            </a:r>
          </a:p>
          <a:p>
            <a:r>
              <a:rPr lang="en-US" dirty="0" smtClean="0"/>
              <a:t>Sampled/No ID</a:t>
            </a:r>
          </a:p>
          <a:p>
            <a:r>
              <a:rPr lang="en-US" dirty="0" err="1" smtClean="0"/>
              <a:t>Unsampled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154986"/>
              </p:ext>
            </p:extLst>
          </p:nvPr>
        </p:nvGraphicFramePr>
        <p:xfrm>
          <a:off x="685800" y="381000"/>
          <a:ext cx="7696200" cy="5892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800" y="381000"/>
                        <a:ext cx="7696200" cy="5892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4556502" y="5687879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814447" y="5684004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486400" y="5687879"/>
            <a:ext cx="0" cy="4572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959098" y="5689169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54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Expertise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9200" y="1600200"/>
            <a:ext cx="73152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Identification </a:t>
            </a:r>
            <a:r>
              <a:rPr lang="en-US" dirty="0"/>
              <a:t>by </a:t>
            </a:r>
            <a:r>
              <a:rPr lang="en-US" dirty="0" smtClean="0"/>
              <a:t>MS Fragmentation</a:t>
            </a:r>
          </a:p>
          <a:p>
            <a:pPr lvl="1"/>
            <a:r>
              <a:rPr lang="en-US" dirty="0" smtClean="0"/>
              <a:t>Match observed and reference spectra</a:t>
            </a:r>
          </a:p>
          <a:p>
            <a:pPr lvl="1"/>
            <a:r>
              <a:rPr lang="en-US" dirty="0" smtClean="0"/>
              <a:t>Provide confidence ‘score’ </a:t>
            </a:r>
          </a:p>
          <a:p>
            <a:pPr lvl="1"/>
            <a:r>
              <a:rPr lang="en-US" dirty="0" smtClean="0"/>
              <a:t>Types of IDs: Exact, </a:t>
            </a:r>
            <a:r>
              <a:rPr lang="en-US" dirty="0"/>
              <a:t>C</a:t>
            </a:r>
            <a:r>
              <a:rPr lang="en-US" dirty="0" smtClean="0"/>
              <a:t>lass, Recurrent</a:t>
            </a:r>
          </a:p>
          <a:p>
            <a:pPr lvl="1"/>
            <a:r>
              <a:rPr lang="en-US" dirty="0"/>
              <a:t>Fragmentation rules &amp; chemical structures</a:t>
            </a:r>
          </a:p>
          <a:p>
            <a:pPr lvl="1"/>
            <a:endParaRPr lang="en-US" dirty="0"/>
          </a:p>
          <a:p>
            <a:r>
              <a:rPr lang="en-US" dirty="0" smtClean="0"/>
              <a:t>Raw Data </a:t>
            </a:r>
            <a:r>
              <a:rPr lang="en-US" dirty="0" smtClean="0">
                <a:latin typeface="Calibri"/>
              </a:rPr>
              <a:t>→ Chemical Identity </a:t>
            </a:r>
            <a:r>
              <a:rPr lang="en-US" dirty="0" smtClean="0"/>
              <a:t>→ Quantity/Variability</a:t>
            </a:r>
          </a:p>
          <a:p>
            <a:pPr lvl="1"/>
            <a:r>
              <a:rPr lang="en-US" dirty="0" smtClean="0"/>
              <a:t>MS Data Analysis (a.k.a. MS Bioinformatics)</a:t>
            </a:r>
          </a:p>
          <a:p>
            <a:pPr lvl="1"/>
            <a:r>
              <a:rPr lang="en-US" dirty="0" smtClean="0"/>
              <a:t>Proteomics, Metabolomics, …</a:t>
            </a:r>
          </a:p>
          <a:p>
            <a:pPr lvl="1"/>
            <a:endParaRPr lang="en-US" dirty="0"/>
          </a:p>
          <a:p>
            <a:r>
              <a:rPr lang="en-US" dirty="0" smtClean="0"/>
              <a:t>Measurements</a:t>
            </a:r>
          </a:p>
          <a:p>
            <a:pPr lvl="1"/>
            <a:r>
              <a:rPr lang="en-US" dirty="0" smtClean="0"/>
              <a:t>QTOF, </a:t>
            </a:r>
            <a:r>
              <a:rPr lang="en-US" dirty="0" err="1" smtClean="0"/>
              <a:t>Orbi</a:t>
            </a:r>
            <a:r>
              <a:rPr lang="en-US" dirty="0" smtClean="0"/>
              <a:t> Elite, </a:t>
            </a:r>
            <a:r>
              <a:rPr lang="en-US" dirty="0" err="1" smtClean="0"/>
              <a:t>Qexactive</a:t>
            </a:r>
            <a:r>
              <a:rPr lang="en-US" dirty="0" smtClean="0"/>
              <a:t>, GC/MS</a:t>
            </a:r>
          </a:p>
          <a:p>
            <a:pPr lvl="1"/>
            <a:r>
              <a:rPr lang="en-US" dirty="0" smtClean="0"/>
              <a:t>Reference Spectra &amp; Materials</a:t>
            </a:r>
          </a:p>
          <a:p>
            <a:pPr lvl="1"/>
            <a:r>
              <a:rPr lang="en-US" dirty="0" smtClean="0"/>
              <a:t>Quality Metrics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6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602352"/>
              </p:ext>
            </p:extLst>
          </p:nvPr>
        </p:nvGraphicFramePr>
        <p:xfrm>
          <a:off x="457200" y="304800"/>
          <a:ext cx="8061247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03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304800"/>
                        <a:ext cx="8061247" cy="617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92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Variability: Digestion Conditions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175086"/>
              </p:ext>
            </p:extLst>
          </p:nvPr>
        </p:nvGraphicFramePr>
        <p:xfrm>
          <a:off x="1295400" y="1219200"/>
          <a:ext cx="6667945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26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5400" y="1219200"/>
                        <a:ext cx="6667945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93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Metabolomics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41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9185"/>
            <a:ext cx="8463482" cy="5705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838199"/>
          </a:xfrm>
        </p:spPr>
        <p:txBody>
          <a:bodyPr>
            <a:normAutofit/>
          </a:bodyPr>
          <a:lstStyle/>
          <a:p>
            <a:r>
              <a:rPr lang="en-US" sz="2700" b="1" dirty="0" smtClean="0"/>
              <a:t>Plasma Metabolites </a:t>
            </a:r>
            <a:r>
              <a:rPr lang="en-US" sz="2700" b="1" dirty="0" smtClean="0"/>
              <a:t>by LC-MS/MS </a:t>
            </a:r>
            <a:br>
              <a:rPr lang="en-US" sz="2700" b="1" dirty="0" smtClean="0"/>
            </a:br>
            <a:r>
              <a:rPr lang="en-US" sz="2000" b="1" dirty="0" smtClean="0"/>
              <a:t>(</a:t>
            </a:r>
            <a:r>
              <a:rPr lang="en-US" sz="2000" b="1" i="1" dirty="0" smtClean="0"/>
              <a:t>Anal</a:t>
            </a:r>
            <a:r>
              <a:rPr lang="en-US" sz="2000" b="1" i="1" dirty="0" smtClean="0"/>
              <a:t>. Chem.</a:t>
            </a:r>
            <a:r>
              <a:rPr lang="en-US" sz="2000" b="1" dirty="0" smtClean="0"/>
              <a:t>, </a:t>
            </a:r>
            <a:r>
              <a:rPr lang="en-US" sz="2000" b="1" dirty="0"/>
              <a:t>i</a:t>
            </a:r>
            <a:r>
              <a:rPr lang="en-US" sz="2000" b="1" dirty="0" smtClean="0"/>
              <a:t>n press)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6891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760"/>
            <a:ext cx="7772400" cy="457199"/>
          </a:xfrm>
        </p:spPr>
        <p:txBody>
          <a:bodyPr>
            <a:noAutofit/>
          </a:bodyPr>
          <a:lstStyle/>
          <a:p>
            <a:r>
              <a:rPr lang="en-US" sz="3200" dirty="0" smtClean="0"/>
              <a:t>Ions from Plasma Metabolites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57885"/>
            <a:ext cx="5943600" cy="5619115"/>
          </a:xfrm>
          <a:prstGeom prst="rect">
            <a:avLst/>
          </a:prstGeom>
        </p:spPr>
      </p:pic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7428855" y="2896440"/>
            <a:ext cx="76200" cy="76200"/>
          </a:xfrm>
          <a:prstGeom prst="ellipse">
            <a:avLst/>
          </a:prstGeom>
          <a:solidFill>
            <a:srgbClr val="0033CC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428855" y="3440353"/>
            <a:ext cx="76200" cy="762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428855" y="3180221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67600" y="2735560"/>
            <a:ext cx="1713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Identified</a:t>
            </a:r>
          </a:p>
          <a:p>
            <a:r>
              <a:rPr lang="en-US" dirty="0" smtClean="0"/>
              <a:t>Sampled/No ID</a:t>
            </a:r>
          </a:p>
          <a:p>
            <a:r>
              <a:rPr lang="en-US" dirty="0" err="1" smtClean="0"/>
              <a:t>Unsampled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1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4572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/>
              <a:t>Metabolites by GC/MS in </a:t>
            </a:r>
            <a:r>
              <a:rPr lang="en-US" sz="2700" b="1" i="1" dirty="0" smtClean="0"/>
              <a:t>E-coli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1600" b="1" dirty="0"/>
              <a:t>(</a:t>
            </a:r>
            <a:r>
              <a:rPr lang="en-US" sz="1600" b="1" dirty="0" smtClean="0"/>
              <a:t>GC-MS </a:t>
            </a:r>
            <a:r>
              <a:rPr lang="en-US" sz="1600" b="1" dirty="0"/>
              <a:t>direct </a:t>
            </a:r>
            <a:r>
              <a:rPr lang="en-US" sz="1600" b="1" dirty="0" smtClean="0"/>
              <a:t>injection, column DB-200)</a:t>
            </a:r>
            <a:r>
              <a:rPr lang="en-US" sz="2000" b="1" dirty="0" smtClean="0"/>
              <a:t> </a:t>
            </a:r>
            <a:r>
              <a:rPr lang="en-US" sz="2200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800"/>
            <a:ext cx="861060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12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Stein\Pictures\P10608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3177153" y="2834898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35156"/>
            <a:ext cx="8229600" cy="1143000"/>
          </a:xfrm>
        </p:spPr>
        <p:txBody>
          <a:bodyPr/>
          <a:lstStyle/>
          <a:p>
            <a:r>
              <a:rPr lang="en-US" dirty="0" smtClean="0"/>
              <a:t>NIST MS Data Center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015353" y="2894310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52992" y="2667000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284204" y="2918847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724400" y="2659251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305800" y="3059668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923509" y="3364468"/>
            <a:ext cx="122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Computer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6248400" y="2823276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43600" y="2834898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38800" y="2765155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869411" y="2670876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536409" y="2840063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56862" y="2894310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3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 t="10059" r="6223" b="9906"/>
          <a:stretch>
            <a:fillRect/>
          </a:stretch>
        </p:blipFill>
        <p:spPr bwMode="auto">
          <a:xfrm>
            <a:off x="976313" y="1524000"/>
            <a:ext cx="7035800" cy="385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Ion Fragmentation is Reproducible</a:t>
            </a:r>
            <a:endParaRPr lang="en-US" sz="4800" smtClean="0"/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638800" y="1828800"/>
            <a:ext cx="2209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/>
              <a:t>O’Neal et al.</a:t>
            </a:r>
            <a:br>
              <a:rPr lang="en-US"/>
            </a:br>
            <a:r>
              <a:rPr lang="en-US"/>
              <a:t>Anal. Chem.</a:t>
            </a:r>
            <a:br>
              <a:rPr lang="en-US"/>
            </a:br>
            <a:r>
              <a:rPr lang="en-US" b="1"/>
              <a:t>1951</a:t>
            </a: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6096000" y="4011613"/>
            <a:ext cx="1295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/>
              <a:t>NIST</a:t>
            </a:r>
            <a:br>
              <a:rPr lang="en-US"/>
            </a:br>
            <a:r>
              <a:rPr lang="en-US" b="1"/>
              <a:t>2012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5730875"/>
            <a:ext cx="792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/>
              <a:t>A mass spectrum is an energy-dependent property of an ion</a:t>
            </a:r>
          </a:p>
        </p:txBody>
      </p:sp>
      <p:sp>
        <p:nvSpPr>
          <p:cNvPr id="11271" name="TextBox 5"/>
          <p:cNvSpPr txBox="1">
            <a:spLocks noChangeArrowheads="1"/>
          </p:cNvSpPr>
          <p:nvPr/>
        </p:nvSpPr>
        <p:spPr bwMode="auto">
          <a:xfrm>
            <a:off x="4038600" y="4724400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Hexadecane</a:t>
            </a:r>
          </a:p>
        </p:txBody>
      </p:sp>
    </p:spTree>
    <p:extLst>
      <p:ext uri="{BB962C8B-B14F-4D97-AF65-F5344CB8AC3E}">
        <p14:creationId xmlns:p14="http://schemas.microsoft.com/office/powerpoint/2010/main" val="3489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8" name="Picture 4" descr="http://pubs.acs.org/subscribe/covers/ancham/ancham_v084i017.jpg?0.094921193318441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1000"/>
            <a:ext cx="4533270" cy="602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91400" y="6096000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  <a:latin typeface="Arial Rounded MT Bold" pitchFamily="34" charset="0"/>
              </a:rPr>
              <a:t>Sep. 4, 2012</a:t>
            </a:r>
            <a:endParaRPr lang="en-US" sz="14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8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04800" y="2438400"/>
            <a:ext cx="533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Content</a:t>
            </a:r>
          </a:p>
          <a:p>
            <a:pPr eaLnBrk="1" hangingPunct="1">
              <a:defRPr/>
            </a:pPr>
            <a:endParaRPr lang="en-US" sz="16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NIST-evaluated spectra for 212,961 compounds</a:t>
            </a: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Accompanying chemical name(s) and identifiers</a:t>
            </a: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Chemical structures and retention information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Software for spectrum extraction &amp; matching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7630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NIST/EPA/NIH Mass Spectral Library (</a:t>
            </a:r>
            <a:r>
              <a:rPr lang="en-US" sz="2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SRD1A</a:t>
            </a: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b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800" dirty="0" smtClean="0"/>
              <a:t>Reference Standard Mass Spectra for Chemical Identification</a:t>
            </a:r>
            <a:r>
              <a:rPr lang="en-US" sz="2400" i="1" dirty="0" smtClean="0"/>
              <a:t> </a:t>
            </a:r>
            <a:br>
              <a:rPr lang="en-US" sz="2400" i="1" dirty="0" smtClean="0"/>
            </a:br>
            <a:r>
              <a:rPr lang="en-US" sz="1800" i="1" dirty="0" smtClean="0"/>
              <a:t>Fragments of charged molecules provide reproducible, discriminating fingerprints for molecules in complex mixtures in:</a:t>
            </a:r>
          </a:p>
        </p:txBody>
      </p:sp>
      <p:pic>
        <p:nvPicPr>
          <p:cNvPr id="410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536950"/>
            <a:ext cx="3324225" cy="248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04800" y="4168676"/>
            <a:ext cx="51054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Usage</a:t>
            </a:r>
          </a:p>
          <a:p>
            <a:pPr eaLnBrk="1" hangingPunct="1">
              <a:defRPr/>
            </a:pPr>
            <a:endParaRPr lang="en-US" sz="16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World’s most widely used MS library</a:t>
            </a: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&gt;5,000 new installations / year</a:t>
            </a:r>
            <a:endParaRPr lang="en-US" sz="1600" b="1" dirty="0" smtClean="0">
              <a:latin typeface="Helvetica" pitchFamily="34" charset="0"/>
              <a:cs typeface="Helvetic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Integrated into instrument vendor software systems</a:t>
            </a:r>
          </a:p>
          <a:p>
            <a:pPr eaLnBrk="1" hangingPunct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Common element in GC-MS ‘gold standard’ identifications</a:t>
            </a:r>
          </a:p>
        </p:txBody>
      </p:sp>
      <p:pic>
        <p:nvPicPr>
          <p:cNvPr id="4102" name="Picture 9" descr="MS C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4384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11"/>
          <p:cNvSpPr txBox="1">
            <a:spLocks noChangeArrowheads="1"/>
          </p:cNvSpPr>
          <p:nvPr/>
        </p:nvSpPr>
        <p:spPr bwMode="auto">
          <a:xfrm>
            <a:off x="762000" y="1524000"/>
            <a:ext cx="3200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Metabolomics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Environmental Analysis</a:t>
            </a:r>
          </a:p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Homeland Security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105" name="Text Box 12"/>
          <p:cNvSpPr txBox="1">
            <a:spLocks noChangeArrowheads="1"/>
          </p:cNvSpPr>
          <p:nvPr/>
        </p:nvSpPr>
        <p:spPr bwMode="auto">
          <a:xfrm>
            <a:off x="3505200" y="1528703"/>
            <a:ext cx="3276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Forensics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Chemical </a:t>
            </a: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Manufacturing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Food Analysis</a:t>
            </a:r>
            <a:endParaRPr lang="en-US" sz="160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20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905066" y="1082298"/>
            <a:ext cx="2981134" cy="2674426"/>
            <a:chOff x="1815154" y="24809746"/>
            <a:chExt cx="5765124" cy="3830637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884"/>
            <a:stretch/>
          </p:blipFill>
          <p:spPr bwMode="auto">
            <a:xfrm>
              <a:off x="1815154" y="24809746"/>
              <a:ext cx="5765124" cy="3830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Rectangle 28"/>
            <p:cNvSpPr/>
            <p:nvPr/>
          </p:nvSpPr>
          <p:spPr>
            <a:xfrm>
              <a:off x="6858001" y="25058701"/>
              <a:ext cx="577935" cy="33528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58594" y="1235102"/>
            <a:ext cx="1481667" cy="273146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FF0000"/>
            </a:solidFill>
          </a:ln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600" dirty="0" smtClean="0"/>
              <a:t># Precursor Ions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632646" y="3163915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0202" y="2663852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84902" y="1578243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4146" y="1085609"/>
            <a:ext cx="563563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3883" y="299498"/>
            <a:ext cx="7315200" cy="519367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3200" b="1" dirty="0">
                <a:latin typeface="Calibri" pitchFamily="34" charset="0"/>
              </a:rPr>
              <a:t>NIST Tandem Mass Spectral Library 2012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798547"/>
              </p:ext>
            </p:extLst>
          </p:nvPr>
        </p:nvGraphicFramePr>
        <p:xfrm>
          <a:off x="4572000" y="2308163"/>
          <a:ext cx="3352800" cy="1201678"/>
        </p:xfrm>
        <a:graphic>
          <a:graphicData uri="http://schemas.openxmlformats.org/drawingml/2006/table">
            <a:tbl>
              <a:tblPr/>
              <a:tblGrid>
                <a:gridCol w="1798122"/>
                <a:gridCol w="1554678"/>
              </a:tblGrid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</a:rPr>
                        <a:t>Fragmentation Type</a:t>
                      </a:r>
                      <a:endParaRPr lang="en-US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</a:rPr>
                        <a:t> Precursor Ions</a:t>
                      </a:r>
                      <a:endParaRPr lang="en-US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Ion Trap</a:t>
                      </a: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baseline="0" dirty="0" smtClean="0">
                          <a:solidFill>
                            <a:schemeClr val="tx2"/>
                          </a:solidFill>
                          <a:latin typeface="Calibri"/>
                        </a:rPr>
                        <a:t>       &gt;10,000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Beam Collision </a:t>
                      </a:r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Cell </a:t>
                      </a:r>
                      <a:b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</a:br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(</a:t>
                      </a:r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QTOF, QQQ, HCD)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       &gt;8</a:t>
                      </a:r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+mn-lt"/>
                        </a:rPr>
                        <a:t>,000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84674" y="4038600"/>
            <a:ext cx="2572926" cy="20582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13332" rIns="26664" bIns="13332" rtlCol="0">
            <a:spAutoFit/>
          </a:bodyPr>
          <a:lstStyle/>
          <a:p>
            <a:r>
              <a:rPr lang="en-US" sz="1600" b="1" dirty="0" smtClean="0"/>
              <a:t>Classes: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400" b="1" dirty="0" smtClean="0">
                <a:solidFill>
                  <a:schemeClr val="tx2"/>
                </a:solidFill>
              </a:rPr>
              <a:t/>
            </a:r>
            <a:br>
              <a:rPr lang="en-US" sz="1400" b="1" dirty="0" smtClean="0">
                <a:solidFill>
                  <a:schemeClr val="tx2"/>
                </a:solidFill>
              </a:rPr>
            </a:br>
            <a:r>
              <a:rPr lang="en-US" sz="1400" b="1" dirty="0" smtClean="0">
                <a:solidFill>
                  <a:schemeClr val="tx2"/>
                </a:solidFill>
              </a:rPr>
              <a:t>Metabolites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Drugs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Sugars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Phospholipids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Peptides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Surfactants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Pesticides, etc.</a:t>
            </a:r>
            <a:r>
              <a:rPr lang="en-US" sz="1400" dirty="0" smtClean="0">
                <a:solidFill>
                  <a:schemeClr val="tx2"/>
                </a:solidFill>
              </a:rPr>
              <a:t/>
            </a:r>
            <a:br>
              <a:rPr lang="en-US" sz="1400" dirty="0" smtClean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b="1" dirty="0"/>
              <a:t>Precursors: 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[M+H]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[M+2H]</a:t>
            </a:r>
            <a:r>
              <a:rPr lang="en-US" sz="1400" b="1" baseline="30000" dirty="0">
                <a:solidFill>
                  <a:schemeClr val="tx2"/>
                </a:solidFill>
              </a:rPr>
              <a:t>2+</a:t>
            </a:r>
            <a:r>
              <a:rPr lang="en-US" sz="1400" b="1" dirty="0">
                <a:solidFill>
                  <a:schemeClr val="tx2"/>
                </a:solidFill>
              </a:rPr>
              <a:t>, [M­-H]-</a:t>
            </a:r>
            <a:r>
              <a:rPr lang="en-US" sz="1400" b="1" baseline="30000" dirty="0">
                <a:solidFill>
                  <a:schemeClr val="tx2"/>
                </a:solidFill>
              </a:rPr>
              <a:t>­</a:t>
            </a:r>
            <a:r>
              <a:rPr lang="en-US" sz="1400" b="1" dirty="0">
                <a:solidFill>
                  <a:schemeClr val="tx2"/>
                </a:solidFill>
              </a:rPr>
              <a:t>, [M+Na]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[M+NH4]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[Cat]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[An]-</a:t>
            </a:r>
            <a:r>
              <a:rPr lang="en-US" sz="1400" b="1" baseline="30000" dirty="0">
                <a:solidFill>
                  <a:schemeClr val="tx2"/>
                </a:solidFill>
              </a:rPr>
              <a:t>­</a:t>
            </a:r>
            <a:r>
              <a:rPr lang="en-US" sz="1400" b="1" dirty="0">
                <a:solidFill>
                  <a:schemeClr val="tx2"/>
                </a:solidFill>
              </a:rPr>
              <a:t>, [p-H2O], [p-­NH3], etc.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62400" y="4069378"/>
            <a:ext cx="4709425" cy="20274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600" b="1" dirty="0" smtClean="0"/>
              <a:t> New </a:t>
            </a:r>
            <a:r>
              <a:rPr lang="en-US" sz="1600" b="1" dirty="0"/>
              <a:t>Software Features:</a:t>
            </a: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Exact </a:t>
            </a:r>
            <a:r>
              <a:rPr lang="en-US" sz="1400" b="1" dirty="0">
                <a:solidFill>
                  <a:schemeClr val="tx2"/>
                </a:solidFill>
              </a:rPr>
              <a:t>or isotopic precursor </a:t>
            </a:r>
            <a:r>
              <a:rPr lang="en-US" sz="1400" b="1" dirty="0" smtClean="0">
                <a:solidFill>
                  <a:schemeClr val="tx2"/>
                </a:solidFill>
              </a:rPr>
              <a:t>mass &amp; fragment ions.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Formats: </a:t>
            </a:r>
            <a:r>
              <a:rPr lang="en-US" sz="1400" b="1" i="1" dirty="0" err="1" smtClean="0">
                <a:solidFill>
                  <a:schemeClr val="tx2"/>
                </a:solidFill>
              </a:rPr>
              <a:t>mzXML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mzData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mgf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msp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dta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pkl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JCAMP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….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Compatible </a:t>
            </a:r>
            <a:r>
              <a:rPr lang="en-US" sz="1400" b="1" dirty="0">
                <a:solidFill>
                  <a:schemeClr val="tx2"/>
                </a:solidFill>
              </a:rPr>
              <a:t>with </a:t>
            </a:r>
            <a:r>
              <a:rPr lang="en-US" sz="1400" b="1" dirty="0" smtClean="0">
                <a:solidFill>
                  <a:schemeClr val="tx2"/>
                </a:solidFill>
              </a:rPr>
              <a:t>NIST EI &amp; Peptide Tandem Libraries</a:t>
            </a:r>
            <a:r>
              <a:rPr lang="en-US" sz="1400" b="1" dirty="0">
                <a:solidFill>
                  <a:schemeClr val="tx2"/>
                </a:solidFill>
              </a:rPr>
              <a:t>.</a:t>
            </a: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New methods </a:t>
            </a:r>
            <a:r>
              <a:rPr lang="en-US" sz="1400" b="1" dirty="0">
                <a:solidFill>
                  <a:schemeClr val="tx2"/>
                </a:solidFill>
              </a:rPr>
              <a:t>for </a:t>
            </a:r>
            <a:r>
              <a:rPr lang="en-US" sz="1400" b="1" dirty="0" smtClean="0">
                <a:solidFill>
                  <a:schemeClr val="tx2"/>
                </a:solidFill>
              </a:rPr>
              <a:t>finding targets </a:t>
            </a:r>
            <a:r>
              <a:rPr lang="en-US" sz="1400" b="1" dirty="0">
                <a:solidFill>
                  <a:schemeClr val="tx2"/>
                </a:solidFill>
              </a:rPr>
              <a:t>in the presence of noise</a:t>
            </a:r>
            <a:r>
              <a:rPr lang="en-US" sz="1400" b="1" dirty="0" smtClean="0">
                <a:solidFill>
                  <a:schemeClr val="tx2"/>
                </a:solidFill>
              </a:rPr>
              <a:t>.</a:t>
            </a:r>
            <a:br>
              <a:rPr lang="en-US" sz="1400" b="1" dirty="0" smtClean="0">
                <a:solidFill>
                  <a:schemeClr val="tx2"/>
                </a:solidFill>
              </a:rPr>
            </a:br>
            <a:endParaRPr lang="en-US" sz="1400" b="1" dirty="0">
              <a:solidFill>
                <a:schemeClr val="tx2"/>
              </a:solidFill>
            </a:endParaRPr>
          </a:p>
          <a:p>
            <a:pPr marL="79992"/>
            <a:r>
              <a:rPr lang="en-US" sz="1600" b="1" dirty="0" smtClean="0"/>
              <a:t>New Scoring:</a:t>
            </a:r>
            <a:endParaRPr lang="en-US" sz="1600" b="1" dirty="0"/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Compounds </a:t>
            </a:r>
            <a:r>
              <a:rPr lang="en-US" sz="1400" b="1" dirty="0">
                <a:solidFill>
                  <a:schemeClr val="tx2"/>
                </a:solidFill>
              </a:rPr>
              <a:t>with </a:t>
            </a:r>
            <a:r>
              <a:rPr lang="en-US" sz="1400" b="1" dirty="0" smtClean="0">
                <a:solidFill>
                  <a:schemeClr val="tx2"/>
                </a:solidFill>
              </a:rPr>
              <a:t>few </a:t>
            </a:r>
            <a:r>
              <a:rPr lang="en-US" sz="1400" b="1" dirty="0">
                <a:solidFill>
                  <a:schemeClr val="tx2"/>
                </a:solidFill>
              </a:rPr>
              <a:t>dominant </a:t>
            </a:r>
            <a:r>
              <a:rPr lang="en-US" sz="1400" b="1" dirty="0" smtClean="0">
                <a:solidFill>
                  <a:schemeClr val="tx2"/>
                </a:solidFill>
              </a:rPr>
              <a:t>peaks.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Compensates for </a:t>
            </a:r>
            <a:r>
              <a:rPr lang="en-US" sz="1400" b="1" i="1" dirty="0" smtClean="0">
                <a:solidFill>
                  <a:schemeClr val="tx2"/>
                </a:solidFill>
              </a:rPr>
              <a:t>m/z</a:t>
            </a:r>
            <a:r>
              <a:rPr lang="en-US" sz="1400" b="1" dirty="0" smtClean="0">
                <a:solidFill>
                  <a:schemeClr val="tx2"/>
                </a:solidFill>
              </a:rPr>
              <a:t> tuning errors.</a:t>
            </a:r>
            <a:endParaRPr lang="en-US" sz="1400" b="1" dirty="0">
              <a:solidFill>
                <a:schemeClr val="tx2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197942"/>
              </p:ext>
            </p:extLst>
          </p:nvPr>
        </p:nvGraphicFramePr>
        <p:xfrm>
          <a:off x="4816502" y="1219200"/>
          <a:ext cx="3005667" cy="838200"/>
        </p:xfrm>
        <a:graphic>
          <a:graphicData uri="http://schemas.openxmlformats.org/drawingml/2006/table">
            <a:tbl>
              <a:tblPr/>
              <a:tblGrid>
                <a:gridCol w="1541868"/>
                <a:gridCol w="1463799"/>
              </a:tblGrid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Compounds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+mn-lt"/>
                        </a:rPr>
                        <a:t>7,020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Precursor Ions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baseline="0" dirty="0" smtClean="0">
                          <a:solidFill>
                            <a:schemeClr val="tx2"/>
                          </a:solidFill>
                          <a:latin typeface="Calibri"/>
                        </a:rPr>
                        <a:t>15,517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Spectra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123,781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49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5"/>
          <p:cNvSpPr>
            <a:spLocks noGrp="1"/>
          </p:cNvSpPr>
          <p:nvPr>
            <p:ph type="title"/>
          </p:nvPr>
        </p:nvSpPr>
        <p:spPr>
          <a:xfrm>
            <a:off x="6119813" y="228600"/>
            <a:ext cx="2057400" cy="238601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ts val="4600"/>
              </a:lnSpc>
              <a:defRPr/>
            </a:pPr>
            <a:r>
              <a:rPr lang="en-US" dirty="0" smtClean="0"/>
              <a:t>Starter</a:t>
            </a:r>
            <a:br>
              <a:rPr lang="en-US" dirty="0" smtClean="0"/>
            </a:br>
            <a:r>
              <a:rPr lang="en-US" dirty="0" smtClean="0"/>
              <a:t>Glycan MS/MS</a:t>
            </a:r>
            <a:br>
              <a:rPr lang="en-US" dirty="0" smtClean="0"/>
            </a:br>
            <a:r>
              <a:rPr lang="en-US" dirty="0" smtClean="0"/>
              <a:t>Library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600" y="304800"/>
          <a:ext cx="4419601" cy="594360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025979"/>
                <a:gridCol w="1027004"/>
                <a:gridCol w="1103875"/>
                <a:gridCol w="1262743"/>
              </a:tblGrid>
              <a:tr h="118872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NGA4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NGA2F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G0F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NGA3B</a:t>
                      </a:r>
                      <a:r>
                        <a:rPr lang="en-US" sz="1800" baseline="30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1,2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G0B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NA2G1F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G1F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A1F</a:t>
                      </a:r>
                      <a:r>
                        <a:rPr lang="en-US" sz="1800" baseline="30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G2FS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NA2F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G2F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A2F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G2FS2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NGA2B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G0B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NGA2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NGA4B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G0B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7683" name="Picture 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0"/>
            <a:ext cx="863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4" name="Picture 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825" y="1524000"/>
            <a:ext cx="841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5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27325"/>
            <a:ext cx="65881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6" name="Picture 3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51288"/>
            <a:ext cx="582613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7" name="Picture 3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105400"/>
            <a:ext cx="58261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8" name="Picture 3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"/>
            <a:ext cx="60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9" name="Picture 3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24000"/>
            <a:ext cx="60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0" name="Picture 3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63" y="2727325"/>
            <a:ext cx="66833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1" name="Picture 3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3951288"/>
            <a:ext cx="7143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2" name="Picture 3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105400"/>
            <a:ext cx="9144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93" name="TextBox 7"/>
          <p:cNvSpPr txBox="1">
            <a:spLocks noChangeArrowheads="1"/>
          </p:cNvSpPr>
          <p:nvPr/>
        </p:nvSpPr>
        <p:spPr bwMode="auto">
          <a:xfrm>
            <a:off x="1219200" y="6240463"/>
            <a:ext cx="50292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" indent="-539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900" baseline="30000" dirty="0">
                <a:ea typeface="Calibri" pitchFamily="34" charset="0"/>
                <a:cs typeface="Times New Roman" pitchFamily="18" charset="0"/>
              </a:rPr>
              <a:t>1</a:t>
            </a:r>
            <a:r>
              <a:rPr lang="en-US" sz="900" dirty="0">
                <a:ea typeface="Calibri" pitchFamily="34" charset="0"/>
                <a:cs typeface="Times New Roman" pitchFamily="18" charset="0"/>
              </a:rPr>
              <a:t>Purchased; </a:t>
            </a:r>
            <a:r>
              <a:rPr lang="en-US" sz="900" baseline="30000" dirty="0" smtClean="0">
                <a:ea typeface="Calibri" pitchFamily="34" charset="0"/>
                <a:cs typeface="Times New Roman" pitchFamily="18" charset="0"/>
              </a:rPr>
              <a:t>2From</a:t>
            </a:r>
            <a:r>
              <a:rPr lang="en-US" sz="9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sz="900" dirty="0">
                <a:ea typeface="Calibri" pitchFamily="34" charset="0"/>
                <a:cs typeface="Times New Roman" pitchFamily="18" charset="0"/>
              </a:rPr>
              <a:t>the Consortium for Functional </a:t>
            </a:r>
            <a:r>
              <a:rPr lang="en-US" sz="900" dirty="0" err="1">
                <a:ea typeface="Calibri" pitchFamily="34" charset="0"/>
                <a:cs typeface="Times New Roman" pitchFamily="18" charset="0"/>
              </a:rPr>
              <a:t>Glycomics</a:t>
            </a:r>
            <a:r>
              <a:rPr lang="en-US" sz="900" dirty="0">
                <a:ea typeface="Calibri" pitchFamily="34" charset="0"/>
                <a:cs typeface="Times New Roman" pitchFamily="18" charset="0"/>
              </a:rPr>
              <a:t> through Dr. Jim Paulson </a:t>
            </a:r>
          </a:p>
        </p:txBody>
      </p:sp>
      <p:sp>
        <p:nvSpPr>
          <p:cNvPr id="27694" name="TextBox 1"/>
          <p:cNvSpPr txBox="1">
            <a:spLocks noChangeArrowheads="1"/>
          </p:cNvSpPr>
          <p:nvPr/>
        </p:nvSpPr>
        <p:spPr bwMode="auto">
          <a:xfrm>
            <a:off x="6178550" y="2835275"/>
            <a:ext cx="273685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4000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b="1" dirty="0"/>
              <a:t>Typical Precursor ions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[M+2H]</a:t>
            </a:r>
            <a:r>
              <a:rPr lang="en-US" sz="1400" baseline="30000" dirty="0"/>
              <a:t>2+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[M+H+K]</a:t>
            </a:r>
            <a:r>
              <a:rPr lang="en-US" sz="1400" baseline="30000" dirty="0"/>
              <a:t>2+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</a:t>
            </a:r>
            <a:r>
              <a:rPr lang="en-US" sz="1400" dirty="0" err="1"/>
              <a:t>M+H+Na</a:t>
            </a:r>
            <a:r>
              <a:rPr lang="en-US" sz="1400" dirty="0"/>
              <a:t>]</a:t>
            </a:r>
            <a:r>
              <a:rPr lang="en-US" sz="1400" baseline="30000" dirty="0"/>
              <a:t>2+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[M+2Na]</a:t>
            </a:r>
            <a:r>
              <a:rPr lang="en-US" sz="1400" baseline="30000" dirty="0"/>
              <a:t>2+</a:t>
            </a:r>
          </a:p>
          <a:p>
            <a:pPr eaLnBrk="1" hangingPunct="1"/>
            <a:r>
              <a:rPr lang="en-US" sz="1600" b="1" dirty="0"/>
              <a:t>Additional precursor ions </a:t>
            </a:r>
          </a:p>
          <a:p>
            <a:pPr eaLnBrk="1" hangingPunct="1"/>
            <a:r>
              <a:rPr lang="en-US" sz="1600" b="1" dirty="0"/>
              <a:t>for </a:t>
            </a:r>
            <a:r>
              <a:rPr lang="en-US" sz="1600" b="1" dirty="0" err="1"/>
              <a:t>sialylated</a:t>
            </a:r>
            <a:r>
              <a:rPr lang="en-US" sz="1600" b="1" dirty="0"/>
              <a:t> </a:t>
            </a:r>
            <a:r>
              <a:rPr lang="en-US" sz="1600" b="1" dirty="0" err="1"/>
              <a:t>glycans</a:t>
            </a:r>
            <a:endParaRPr lang="en-US" sz="1600" b="1" dirty="0"/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[M+2Na-4H]</a:t>
            </a:r>
            <a:r>
              <a:rPr lang="en-US" sz="1400" baseline="30000" dirty="0"/>
              <a:t>2-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[M+K-3H]</a:t>
            </a:r>
            <a:r>
              <a:rPr lang="en-US" sz="1400" baseline="30000" dirty="0"/>
              <a:t>2-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[M-2H]</a:t>
            </a:r>
            <a:r>
              <a:rPr lang="en-US" sz="1400" baseline="30000" dirty="0"/>
              <a:t>2-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[M+Na+K-4H]</a:t>
            </a:r>
            <a:r>
              <a:rPr lang="en-US" sz="1600" baseline="30000" dirty="0"/>
              <a:t>2-</a:t>
            </a:r>
          </a:p>
          <a:p>
            <a:pPr eaLnBrk="1" hangingPunct="1"/>
            <a:r>
              <a:rPr lang="en-US" sz="1600" b="1" dirty="0" smtClean="0"/>
              <a:t>Fragmentation </a:t>
            </a:r>
            <a:r>
              <a:rPr lang="en-US" sz="1600" b="1" dirty="0"/>
              <a:t>Methods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Ion Trap (Resonant)</a:t>
            </a:r>
            <a:endParaRPr lang="en-US" sz="1400" baseline="30000" dirty="0"/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‘HCD’ at 12 energies (5-70eV)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99422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11258" y="1450943"/>
            <a:ext cx="533400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Content</a:t>
            </a:r>
          </a:p>
          <a:p>
            <a:pPr eaLnBrk="1" hangingPunct="1">
              <a:defRPr/>
            </a:pPr>
            <a:endParaRPr lang="en-US" sz="1600" dirty="0" smtClean="0"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Eight species, including human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324,352 human peptide ions (24% coverage of human proteome) compiled from &gt;30M replicates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Spectrum matching methods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Quality Metrics: “NISTMSQC”</a:t>
            </a:r>
            <a:r>
              <a:rPr lang="en-US" sz="1600" dirty="0">
                <a:latin typeface="Helvetica" pitchFamily="34" charset="0"/>
                <a:cs typeface="Helvetica" pitchFamily="34" charset="0"/>
              </a:rPr>
              <a:t/>
            </a:r>
            <a:br>
              <a:rPr lang="en-US" sz="1600" dirty="0">
                <a:latin typeface="Helvetica" pitchFamily="34" charset="0"/>
                <a:cs typeface="Helvetica" pitchFamily="34" charset="0"/>
              </a:rPr>
            </a:br>
            <a:r>
              <a:rPr lang="en-US" sz="1600" dirty="0">
                <a:latin typeface="Helvetica" pitchFamily="34" charset="0"/>
                <a:cs typeface="Helvetica" pitchFamily="34" charset="0"/>
              </a:rPr>
              <a:t>“</a:t>
            </a:r>
            <a:r>
              <a:rPr lang="en-US" sz="1600" i="1" dirty="0">
                <a:latin typeface="Helvetica" pitchFamily="34" charset="0"/>
                <a:cs typeface="Helvetica" pitchFamily="34" charset="0"/>
              </a:rPr>
              <a:t>Performance Metrics for Liquid Chromatography-Tandem Mass Spectrometry Systems in Proteomics Analyses</a:t>
            </a:r>
            <a:r>
              <a:rPr lang="en-US" sz="1600" dirty="0">
                <a:latin typeface="Helvetica" pitchFamily="34" charset="0"/>
                <a:cs typeface="Helvetica" pitchFamily="34" charset="0"/>
              </a:rPr>
              <a:t>”, 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MCP, </a:t>
            </a:r>
            <a:r>
              <a:rPr lang="en-US" sz="1600" i="1" dirty="0">
                <a:latin typeface="Helvetica" pitchFamily="34" charset="0"/>
                <a:cs typeface="Helvetica" pitchFamily="34" charset="0"/>
              </a:rPr>
              <a:t>9</a:t>
            </a:r>
            <a:r>
              <a:rPr lang="en-US" sz="1600" dirty="0">
                <a:latin typeface="Helvetica" pitchFamily="34" charset="0"/>
                <a:cs typeface="Helvetica" pitchFamily="34" charset="0"/>
              </a:rPr>
              <a:t>, 225, </a:t>
            </a:r>
            <a:r>
              <a:rPr lang="en-US" sz="1600" b="1" dirty="0" smtClean="0">
                <a:latin typeface="Helvetica" pitchFamily="34" charset="0"/>
                <a:cs typeface="Helvetica" pitchFamily="34" charset="0"/>
              </a:rPr>
              <a:t>2010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.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7630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sz="2800" b="1" dirty="0" smtClean="0"/>
              <a:t>NIST Library of Peptide Ion Fragmentation Spectra</a:t>
            </a:r>
            <a:endParaRPr lang="en-US" sz="2400" i="1" dirty="0" smtClean="0"/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04800" y="4497931"/>
            <a:ext cx="51816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Usage</a:t>
            </a:r>
          </a:p>
          <a:p>
            <a:pPr eaLnBrk="1" hangingPunct="1">
              <a:defRPr/>
            </a:pPr>
            <a:endParaRPr lang="en-US" sz="16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Most widely used peptide tandem MS database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Freely distributed and accessible on the web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Integrated into major widely used data systems</a:t>
            </a:r>
          </a:p>
        </p:txBody>
      </p:sp>
      <p:pic>
        <p:nvPicPr>
          <p:cNvPr id="1028" name="Picture 4" descr="Peptid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777" y="3939427"/>
            <a:ext cx="3402238" cy="251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" b="26961"/>
          <a:stretch/>
        </p:blipFill>
        <p:spPr bwMode="auto">
          <a:xfrm>
            <a:off x="5902271" y="1450943"/>
            <a:ext cx="2874717" cy="223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1"/>
          <p:cNvSpPr txBox="1">
            <a:spLocks noChangeArrowheads="1"/>
          </p:cNvSpPr>
          <p:nvPr/>
        </p:nvSpPr>
        <p:spPr bwMode="auto">
          <a:xfrm>
            <a:off x="6575702" y="1154450"/>
            <a:ext cx="152785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 smtClean="0"/>
              <a:t>peptide.nist.gov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893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NIST Mass Spectral Libraries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24200" y="1295400"/>
            <a:ext cx="2667000" cy="2428875"/>
            <a:chOff x="1571440" y="210552"/>
            <a:chExt cx="2666507" cy="2428651"/>
          </a:xfrm>
        </p:grpSpPr>
        <p:sp>
          <p:nvSpPr>
            <p:cNvPr id="4" name="Oval 3"/>
            <p:cNvSpPr/>
            <p:nvPr/>
          </p:nvSpPr>
          <p:spPr>
            <a:xfrm>
              <a:off x="1571440" y="210552"/>
              <a:ext cx="2666507" cy="242865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5" name="Oval 4"/>
            <p:cNvSpPr/>
            <p:nvPr/>
          </p:nvSpPr>
          <p:spPr>
            <a:xfrm>
              <a:off x="1961893" y="566119"/>
              <a:ext cx="1885601" cy="17175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0320" tIns="20320" rIns="20320" bIns="2032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/>
                <a:t>NIST/EPA/NIH</a:t>
              </a:r>
              <a:br>
                <a:rPr lang="en-US" sz="1600" b="1" dirty="0"/>
              </a:br>
              <a:r>
                <a:rPr lang="en-US" sz="1600" b="1" dirty="0"/>
                <a:t>Mass Spectral Library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EI spectra of 212K compounds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087563" y="3079750"/>
            <a:ext cx="1997075" cy="1774825"/>
            <a:chOff x="533409" y="1890639"/>
            <a:chExt cx="1997716" cy="1774924"/>
          </a:xfrm>
        </p:grpSpPr>
        <p:sp>
          <p:nvSpPr>
            <p:cNvPr id="7" name="Oval 6"/>
            <p:cNvSpPr/>
            <p:nvPr/>
          </p:nvSpPr>
          <p:spPr>
            <a:xfrm>
              <a:off x="533409" y="1890639"/>
              <a:ext cx="1997716" cy="177492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8" name="Oval 4"/>
            <p:cNvSpPr/>
            <p:nvPr/>
          </p:nvSpPr>
          <p:spPr>
            <a:xfrm>
              <a:off x="825603" y="2151004"/>
              <a:ext cx="1413328" cy="12541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0320" tIns="20320" rIns="20320" bIns="2032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/>
                <a:t>Peptide Library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500,000 peptides for 8 species</a:t>
              </a: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965700" y="3024188"/>
            <a:ext cx="1981200" cy="1784350"/>
            <a:chOff x="2619932" y="2604641"/>
            <a:chExt cx="1154558" cy="1154558"/>
          </a:xfrm>
        </p:grpSpPr>
        <p:sp>
          <p:nvSpPr>
            <p:cNvPr id="10" name="Oval 9"/>
            <p:cNvSpPr/>
            <p:nvPr/>
          </p:nvSpPr>
          <p:spPr>
            <a:xfrm>
              <a:off x="2619932" y="2604641"/>
              <a:ext cx="1154558" cy="1154558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cmpd="sng">
              <a:solidFill>
                <a:schemeClr val="bg1"/>
              </a:solidFill>
              <a:prstDash val="solid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2749450" y="2713523"/>
              <a:ext cx="950105" cy="916251"/>
            </a:xfrm>
            <a:prstGeom prst="rect">
              <a:avLst/>
            </a:prstGeom>
            <a:ln cmpd="sng"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4130" tIns="24130" rIns="24130" bIns="24130" spcCol="1270" anchor="ctr"/>
            <a:lstStyle/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/>
                <a:t>Small Molecule</a:t>
              </a:r>
              <a:br>
                <a:rPr lang="en-US" sz="1600" b="1" dirty="0"/>
              </a:br>
              <a:r>
                <a:rPr lang="en-US" sz="1600" b="1" dirty="0"/>
                <a:t>Tandem MS</a:t>
              </a:r>
              <a:endParaRPr lang="en-US" sz="100" b="1" dirty="0"/>
            </a:p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7,020 compounds</a:t>
              </a:r>
              <a:br>
                <a:rPr lang="en-US" sz="1400" dirty="0"/>
              </a:br>
              <a:r>
                <a:rPr lang="en-US" sz="1400" dirty="0"/>
                <a:t>Ion Trap/Collision Cell</a:t>
              </a: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781425" y="3930650"/>
            <a:ext cx="1552575" cy="1509713"/>
            <a:chOff x="2133593" y="2758895"/>
            <a:chExt cx="1551657" cy="1510809"/>
          </a:xfrm>
        </p:grpSpPr>
        <p:sp>
          <p:nvSpPr>
            <p:cNvPr id="13" name="Oval 12"/>
            <p:cNvSpPr/>
            <p:nvPr/>
          </p:nvSpPr>
          <p:spPr>
            <a:xfrm>
              <a:off x="2133593" y="2758895"/>
              <a:ext cx="1551657" cy="151080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solidFill>
                <a:schemeClr val="bg1"/>
              </a:solidFill>
              <a:prstDash val="solid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Oval 4"/>
            <p:cNvSpPr/>
            <p:nvPr/>
          </p:nvSpPr>
          <p:spPr>
            <a:xfrm>
              <a:off x="2360472" y="2979718"/>
              <a:ext cx="1097900" cy="1069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b="1" dirty="0"/>
                <a:t>IgG Library </a:t>
              </a:r>
              <a:r>
                <a:rPr lang="en-US" sz="1400" dirty="0"/>
                <a:t>with NIST reference material</a:t>
              </a:r>
            </a:p>
          </p:txBody>
        </p:sp>
      </p:grpSp>
      <p:cxnSp>
        <p:nvCxnSpPr>
          <p:cNvPr id="15" name="Straight Arrow Connector 14"/>
          <p:cNvCxnSpPr/>
          <p:nvPr/>
        </p:nvCxnSpPr>
        <p:spPr>
          <a:xfrm flipH="1">
            <a:off x="3657600" y="5181600"/>
            <a:ext cx="381000" cy="258763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221163" y="5380038"/>
            <a:ext cx="152400" cy="330200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133975" y="5141913"/>
            <a:ext cx="387350" cy="298450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748213" y="5372100"/>
            <a:ext cx="304800" cy="442913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5521325" y="5268913"/>
            <a:ext cx="879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glycans</a:t>
            </a:r>
          </a:p>
        </p:txBody>
      </p:sp>
      <p:sp>
        <p:nvSpPr>
          <p:cNvPr id="20" name="TextBox 20"/>
          <p:cNvSpPr txBox="1">
            <a:spLocks noChangeArrowheads="1"/>
          </p:cNvSpPr>
          <p:nvPr/>
        </p:nvSpPr>
        <p:spPr bwMode="auto">
          <a:xfrm>
            <a:off x="3429000" y="5578475"/>
            <a:ext cx="1501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glycopeptides</a:t>
            </a:r>
          </a:p>
        </p:txBody>
      </p:sp>
      <p:sp>
        <p:nvSpPr>
          <p:cNvPr id="21" name="TextBox 21"/>
          <p:cNvSpPr txBox="1">
            <a:spLocks noChangeArrowheads="1"/>
          </p:cNvSpPr>
          <p:nvPr/>
        </p:nvSpPr>
        <p:spPr bwMode="auto">
          <a:xfrm>
            <a:off x="2743200" y="5334000"/>
            <a:ext cx="1012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 dirty="0"/>
              <a:t>peptides</a:t>
            </a:r>
          </a:p>
        </p:txBody>
      </p:sp>
      <p:sp>
        <p:nvSpPr>
          <p:cNvPr id="22" name="TextBox 22"/>
          <p:cNvSpPr txBox="1">
            <a:spLocks noChangeArrowheads="1"/>
          </p:cNvSpPr>
          <p:nvPr/>
        </p:nvSpPr>
        <p:spPr bwMode="auto">
          <a:xfrm>
            <a:off x="4551363" y="5729288"/>
            <a:ext cx="1785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intact &amp; </a:t>
            </a:r>
            <a:br>
              <a:rPr lang="en-US" b="1"/>
            </a:br>
            <a:r>
              <a:rPr lang="en-US" b="1"/>
              <a:t>large fragments?</a:t>
            </a:r>
          </a:p>
        </p:txBody>
      </p:sp>
    </p:spTree>
    <p:extLst>
      <p:ext uri="{BB962C8B-B14F-4D97-AF65-F5344CB8AC3E}">
        <p14:creationId xmlns:p14="http://schemas.microsoft.com/office/powerpoint/2010/main" val="59097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18602</TotalTime>
  <Words>791</Words>
  <Application>Microsoft Office PowerPoint</Application>
  <PresentationFormat>On-screen Show (4:3)</PresentationFormat>
  <Paragraphs>306</Paragraphs>
  <Slides>26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Graph</vt:lpstr>
      <vt:lpstr>PowerPoint Presentation</vt:lpstr>
      <vt:lpstr>Our Expertise</vt:lpstr>
      <vt:lpstr>Ion Fragmentation is Reproducible</vt:lpstr>
      <vt:lpstr>PowerPoint Presentation</vt:lpstr>
      <vt:lpstr>The NIST/EPA/NIH Mass Spectral Library (SRD1A) Reference Standard Mass Spectra for Chemical Identification  Fragments of charged molecules provide reproducible, discriminating fingerprints for molecules in complex mixtures in:</vt:lpstr>
      <vt:lpstr>PowerPoint Presentation</vt:lpstr>
      <vt:lpstr>Starter Glycan MS/MS Library</vt:lpstr>
      <vt:lpstr>NIST Library of Peptide Ion Fragmentation Spectra</vt:lpstr>
      <vt:lpstr>NIST Mass Spectral Libraries</vt:lpstr>
      <vt:lpstr>Single Protein Digest Pipeline</vt:lpstr>
      <vt:lpstr>PowerPoint Presentation</vt:lpstr>
      <vt:lpstr>HSA Library</vt:lpstr>
      <vt:lpstr>IgG Tryptic Peptide Libraries</vt:lpstr>
      <vt:lpstr>IgG Digest Peptides</vt:lpstr>
      <vt:lpstr>Dark Matter</vt:lpstr>
      <vt:lpstr>Identified and Unidentified Sampled Ions</vt:lpstr>
      <vt:lpstr>PowerPoint Presentation</vt:lpstr>
      <vt:lpstr>Variability</vt:lpstr>
      <vt:lpstr>PowerPoint Presentation</vt:lpstr>
      <vt:lpstr>PowerPoint Presentation</vt:lpstr>
      <vt:lpstr>Variability: Digestion Conditions</vt:lpstr>
      <vt:lpstr>Metabolomics</vt:lpstr>
      <vt:lpstr>Plasma Metabolites by LC-MS/MS  (Anal. Chem., in press) </vt:lpstr>
      <vt:lpstr>Ions from Plasma Metabolites</vt:lpstr>
      <vt:lpstr>Metabolites by GC/MS in E-coli (GC-MS direct injection, column DB-200)  </vt:lpstr>
      <vt:lpstr>NIST MS Data Center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Comprehensive Reference Tandem MS Library of Peptides, Glycans and Glycopeptides for Therapeutic Antibodies</dc:title>
  <dc:creator>SStein</dc:creator>
  <cp:lastModifiedBy>SStein</cp:lastModifiedBy>
  <cp:revision>195</cp:revision>
  <dcterms:created xsi:type="dcterms:W3CDTF">2013-09-12T17:10:26Z</dcterms:created>
  <dcterms:modified xsi:type="dcterms:W3CDTF">2013-11-18T22:21:44Z</dcterms:modified>
</cp:coreProperties>
</file>