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sldIdLst>
    <p:sldId id="299" r:id="rId2"/>
    <p:sldId id="284" r:id="rId3"/>
    <p:sldId id="298" r:id="rId4"/>
    <p:sldId id="287" r:id="rId5"/>
    <p:sldId id="288" r:id="rId6"/>
    <p:sldId id="289" r:id="rId7"/>
    <p:sldId id="260" r:id="rId8"/>
    <p:sldId id="261" r:id="rId9"/>
    <p:sldId id="282" r:id="rId10"/>
    <p:sldId id="302" r:id="rId11"/>
    <p:sldId id="262" r:id="rId12"/>
    <p:sldId id="290" r:id="rId13"/>
    <p:sldId id="269" r:id="rId14"/>
    <p:sldId id="263" r:id="rId15"/>
    <p:sldId id="292" r:id="rId16"/>
    <p:sldId id="265" r:id="rId17"/>
    <p:sldId id="266" r:id="rId18"/>
    <p:sldId id="293" r:id="rId19"/>
    <p:sldId id="301" r:id="rId20"/>
    <p:sldId id="285" r:id="rId21"/>
    <p:sldId id="270" r:id="rId22"/>
    <p:sldId id="271" r:id="rId23"/>
    <p:sldId id="286" r:id="rId24"/>
    <p:sldId id="272" r:id="rId25"/>
    <p:sldId id="295" r:id="rId26"/>
    <p:sldId id="296" r:id="rId27"/>
    <p:sldId id="297" r:id="rId28"/>
    <p:sldId id="274" r:id="rId29"/>
    <p:sldId id="276" r:id="rId30"/>
    <p:sldId id="277" r:id="rId31"/>
    <p:sldId id="278" r:id="rId32"/>
    <p:sldId id="279" r:id="rId33"/>
    <p:sldId id="280" r:id="rId34"/>
    <p:sldId id="281"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4660"/>
  </p:normalViewPr>
  <p:slideViewPr>
    <p:cSldViewPr>
      <p:cViewPr varScale="1">
        <p:scale>
          <a:sx n="100" d="100"/>
          <a:sy n="100" d="100"/>
        </p:scale>
        <p:origin x="186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55DAA0-0A92-4EDE-A0EF-08561FC96754}" type="datetimeFigureOut">
              <a:rPr lang="en-US" smtClean="0"/>
              <a:pPr/>
              <a:t>11/25/2019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25E7A4-A257-4E32-BFD9-BA11A975B5CB}" type="slidenum">
              <a:rPr lang="en-US" smtClean="0"/>
              <a:pPr/>
              <a:t>‹#›</a:t>
            </a:fld>
            <a:endParaRPr lang="en-US" dirty="0"/>
          </a:p>
        </p:txBody>
      </p:sp>
    </p:spTree>
    <p:extLst>
      <p:ext uri="{BB962C8B-B14F-4D97-AF65-F5344CB8AC3E}">
        <p14:creationId xmlns:p14="http://schemas.microsoft.com/office/powerpoint/2010/main" val="1143341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A5524B3-91F8-4AAA-A403-99408CFD11E9}" type="datetime1">
              <a:rPr lang="en-US" smtClean="0"/>
              <a:pPr/>
              <a:t>11/25/2019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6E039E-CFE4-4178-8EBA-CF22CE262068}" type="datetime1">
              <a:rPr lang="en-US" smtClean="0"/>
              <a:pPr/>
              <a:t>11/25/2019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42BC64-9069-4288-8279-0786C87B03B9}" type="datetime1">
              <a:rPr lang="en-US" smtClean="0"/>
              <a:pPr/>
              <a:t>11/25/2019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3014F7-63AA-4A67-9696-D78ACA5154B3}" type="datetime1">
              <a:rPr lang="en-US" smtClean="0"/>
              <a:pPr/>
              <a:t>11/25/2019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649B51-4A36-4757-8643-8422E3123EDE}" type="datetime1">
              <a:rPr lang="en-US" smtClean="0"/>
              <a:pPr/>
              <a:t>11/25/2019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9C157E-0E8C-46BF-A94C-518FF7A19E08}" type="datetime1">
              <a:rPr lang="en-US" smtClean="0"/>
              <a:pPr/>
              <a:t>11/25/2019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17C827C-99A7-4251-B1CD-17501608190E}" type="datetime1">
              <a:rPr lang="en-US" smtClean="0"/>
              <a:pPr/>
              <a:t>11/25/2019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5FAA4B-B366-4F2C-85C0-34595A4B5409}" type="datetime1">
              <a:rPr lang="en-US" smtClean="0"/>
              <a:pPr/>
              <a:t>11/25/2019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8F7DC3-5492-480C-BE86-B8F821BB1D4A}" type="datetime1">
              <a:rPr lang="en-US" smtClean="0"/>
              <a:pPr/>
              <a:t>11/25/2019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3EC54E-AC14-4B1B-9539-52F0D2947D2B}" type="datetime1">
              <a:rPr lang="en-US" smtClean="0"/>
              <a:pPr/>
              <a:t>11/25/2019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46E6FE-107D-4DB3-87A8-848409618D63}" type="datetime1">
              <a:rPr lang="en-US" smtClean="0"/>
              <a:pPr/>
              <a:t>11/25/2019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44795C-8217-4C6B-A7ED-D03C3BED1632}" type="datetime1">
              <a:rPr lang="en-US" smtClean="0"/>
              <a:pPr/>
              <a:t>11/25/2019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a:t>
            </a:fld>
            <a:endParaRPr lang="en-US" dirty="0"/>
          </a:p>
        </p:txBody>
      </p:sp>
      <p:sp>
        <p:nvSpPr>
          <p:cNvPr id="3" name="TextBox 2"/>
          <p:cNvSpPr txBox="1"/>
          <p:nvPr/>
        </p:nvSpPr>
        <p:spPr>
          <a:xfrm>
            <a:off x="1676400" y="457200"/>
            <a:ext cx="5831468" cy="1592744"/>
          </a:xfrm>
          <a:prstGeom prst="rect">
            <a:avLst/>
          </a:prstGeom>
          <a:noFill/>
        </p:spPr>
        <p:txBody>
          <a:bodyPr wrap="none" rtlCol="0">
            <a:spAutoFit/>
          </a:bodyPr>
          <a:lstStyle/>
          <a:p>
            <a:pPr algn="ctr"/>
            <a:r>
              <a:rPr lang="en-US" b="1" dirty="0">
                <a:solidFill>
                  <a:srgbClr val="FF0000"/>
                </a:solidFill>
                <a:latin typeface="Arial" panose="020B0604020202020204" pitchFamily="34" charset="0"/>
                <a:cs typeface="Arial" panose="020B0604020202020204" pitchFamily="34" charset="0"/>
              </a:rPr>
              <a:t>Basic Instructions for Using AMDIS with MS Search</a:t>
            </a:r>
          </a:p>
          <a:p>
            <a:pPr algn="ctr"/>
            <a:endParaRPr lang="en-US" b="1" dirty="0">
              <a:solidFill>
                <a:srgbClr val="FF0000"/>
              </a:solidFill>
              <a:latin typeface="Arial" panose="020B0604020202020204" pitchFamily="34" charset="0"/>
              <a:cs typeface="Arial" panose="020B0604020202020204" pitchFamily="34" charset="0"/>
            </a:endParaRPr>
          </a:p>
          <a:p>
            <a:pPr lvl="0" algn="ctr"/>
            <a:r>
              <a:rPr lang="en-US" sz="1050" dirty="0">
                <a:solidFill>
                  <a:prstClr val="black"/>
                </a:solidFill>
                <a:latin typeface="Arial" panose="020B0604020202020204" pitchFamily="34" charset="0"/>
                <a:cs typeface="Arial" panose="020B0604020202020204" pitchFamily="34" charset="0"/>
              </a:rPr>
              <a:t>By James L. Little, O. David Sparkman</a:t>
            </a:r>
          </a:p>
          <a:p>
            <a:pPr lvl="0" algn="ctr"/>
            <a:r>
              <a:rPr lang="en-US" sz="1050" dirty="0">
                <a:solidFill>
                  <a:prstClr val="black"/>
                </a:solidFill>
                <a:latin typeface="Arial" panose="020B0604020202020204" pitchFamily="34" charset="0"/>
                <a:cs typeface="Arial" panose="020B0604020202020204" pitchFamily="34" charset="0"/>
              </a:rPr>
              <a:t>Input from Gary Mallard</a:t>
            </a:r>
          </a:p>
          <a:p>
            <a:pPr lvl="0" algn="ctr"/>
            <a:r>
              <a:rPr lang="en-US" sz="1050" dirty="0">
                <a:solidFill>
                  <a:prstClr val="black"/>
                </a:solidFill>
                <a:latin typeface="Arial" panose="020B0604020202020204" pitchFamily="34" charset="0"/>
                <a:cs typeface="Arial" panose="020B0604020202020204" pitchFamily="34" charset="0"/>
              </a:rPr>
              <a:t>11/24/2019</a:t>
            </a:r>
          </a:p>
          <a:p>
            <a:pPr algn="ct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sz="1200" b="1" i="1" dirty="0">
                <a:latin typeface="Arial" panose="020B0604020202020204" pitchFamily="34" charset="0"/>
                <a:cs typeface="Arial" panose="020B0604020202020204" pitchFamily="34" charset="0"/>
              </a:rPr>
              <a:t>See AMDIS Manual for Detailed Instructions</a:t>
            </a:r>
          </a:p>
        </p:txBody>
      </p:sp>
      <p:pic>
        <p:nvPicPr>
          <p:cNvPr id="1026" name="Picture 2"/>
          <p:cNvPicPr>
            <a:picLocks noChangeAspect="1" noChangeArrowheads="1"/>
          </p:cNvPicPr>
          <p:nvPr/>
        </p:nvPicPr>
        <p:blipFill>
          <a:blip r:embed="rId2" cstate="print"/>
          <a:srcRect/>
          <a:stretch>
            <a:fillRect/>
          </a:stretch>
        </p:blipFill>
        <p:spPr bwMode="auto">
          <a:xfrm>
            <a:off x="914400" y="2209800"/>
            <a:ext cx="3375428" cy="2438400"/>
          </a:xfrm>
          <a:prstGeom prst="rect">
            <a:avLst/>
          </a:prstGeom>
          <a:noFill/>
          <a:ln w="9525">
            <a:noFill/>
            <a:miter lim="800000"/>
            <a:headEnd/>
            <a:tailEnd/>
          </a:ln>
        </p:spPr>
      </p:pic>
      <p:pic>
        <p:nvPicPr>
          <p:cNvPr id="4" name="Picture 3">
            <a:extLst>
              <a:ext uri="{FF2B5EF4-FFF2-40B4-BE49-F238E27FC236}">
                <a16:creationId xmlns:a16="http://schemas.microsoft.com/office/drawing/2014/main" id="{8E0D4D91-2F90-4389-98D2-6CD1BF48F666}"/>
              </a:ext>
            </a:extLst>
          </p:cNvPr>
          <p:cNvPicPr>
            <a:picLocks noChangeAspect="1"/>
          </p:cNvPicPr>
          <p:nvPr/>
        </p:nvPicPr>
        <p:blipFill>
          <a:blip r:embed="rId3"/>
          <a:stretch>
            <a:fillRect/>
          </a:stretch>
        </p:blipFill>
        <p:spPr>
          <a:xfrm>
            <a:off x="4593771" y="2972517"/>
            <a:ext cx="3420428" cy="246126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10</a:t>
            </a:fld>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990600" y="1600200"/>
            <a:ext cx="6781800" cy="4810980"/>
          </a:xfrm>
          <a:prstGeom prst="rect">
            <a:avLst/>
          </a:prstGeom>
          <a:noFill/>
          <a:ln w="9525">
            <a:noFill/>
            <a:miter lim="800000"/>
            <a:headEnd/>
            <a:tailEnd/>
          </a:ln>
        </p:spPr>
      </p:pic>
      <p:sp>
        <p:nvSpPr>
          <p:cNvPr id="4" name="TextBox 3"/>
          <p:cNvSpPr txBox="1"/>
          <p:nvPr/>
        </p:nvSpPr>
        <p:spPr>
          <a:xfrm>
            <a:off x="1295400" y="152400"/>
            <a:ext cx="6988131"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Returning to </a:t>
            </a:r>
            <a:r>
              <a:rPr lang="en-US" sz="2400" b="1">
                <a:latin typeface="Arial" panose="020B0604020202020204" pitchFamily="34" charset="0"/>
                <a:cs typeface="Arial" panose="020B0604020202020204" pitchFamily="34" charset="0"/>
              </a:rPr>
              <a:t>AMDIS Window </a:t>
            </a:r>
            <a:r>
              <a:rPr lang="en-US" sz="2400" b="1" dirty="0">
                <a:latin typeface="Arial" panose="020B0604020202020204" pitchFamily="34" charset="0"/>
                <a:cs typeface="Arial" panose="020B0604020202020204" pitchFamily="34" charset="0"/>
              </a:rPr>
              <a:t>after NIST Search</a:t>
            </a:r>
          </a:p>
        </p:txBody>
      </p:sp>
      <p:sp>
        <p:nvSpPr>
          <p:cNvPr id="5" name="Rectangle 4"/>
          <p:cNvSpPr/>
          <p:nvPr/>
        </p:nvSpPr>
        <p:spPr>
          <a:xfrm>
            <a:off x="228600" y="838200"/>
            <a:ext cx="8610600" cy="584775"/>
          </a:xfrm>
          <a:prstGeom prst="rect">
            <a:avLst/>
          </a:prstGeom>
        </p:spPr>
        <p:txBody>
          <a:bodyPr wrap="square">
            <a:spAutoFit/>
          </a:bodyPr>
          <a:lstStyle/>
          <a:p>
            <a:pPr marL="171450" indent="-171450">
              <a:spcBef>
                <a:spcPts val="600"/>
              </a:spcBef>
              <a:buFont typeface="Wingdings" pitchFamily="2" charset="2"/>
              <a:buChar char="§"/>
            </a:pPr>
            <a:r>
              <a:rPr lang="en-US" sz="1600" dirty="0">
                <a:latin typeface="Arial" panose="020B0604020202020204" pitchFamily="34" charset="0"/>
                <a:cs typeface="Arial" panose="020B0604020202020204" pitchFamily="34" charset="0"/>
              </a:rPr>
              <a:t>After NIST search, return to AMDIS window by putting the </a:t>
            </a:r>
            <a:r>
              <a:rPr lang="en-US" sz="1600" b="1" dirty="0">
                <a:latin typeface="Arial" panose="020B0604020202020204" pitchFamily="34" charset="0"/>
                <a:cs typeface="Arial" panose="020B0604020202020204" pitchFamily="34" charset="0"/>
              </a:rPr>
              <a:t>Pointer</a:t>
            </a:r>
            <a:r>
              <a:rPr lang="en-US" sz="1600" dirty="0">
                <a:latin typeface="Arial" panose="020B0604020202020204" pitchFamily="34" charset="0"/>
                <a:cs typeface="Arial" panose="020B0604020202020204" pitchFamily="34" charset="0"/>
              </a:rPr>
              <a:t> on “Switch to Caller” button and click the </a:t>
            </a:r>
            <a:r>
              <a:rPr lang="en-US" sz="1600" b="1" dirty="0">
                <a:solidFill>
                  <a:prstClr val="black"/>
                </a:solidFill>
                <a:latin typeface="Arial" panose="020B0604020202020204" pitchFamily="34" charset="0"/>
                <a:cs typeface="Arial" panose="020B0604020202020204" pitchFamily="34" charset="0"/>
              </a:rPr>
              <a:t>LMB.</a:t>
            </a:r>
            <a:r>
              <a:rPr lang="en-US" sz="1600" dirty="0">
                <a:latin typeface="Arial" panose="020B0604020202020204" pitchFamily="34" charset="0"/>
                <a:cs typeface="Arial" panose="020B0604020202020204" pitchFamily="34" charset="0"/>
              </a:rPr>
              <a:t> </a:t>
            </a:r>
          </a:p>
        </p:txBody>
      </p:sp>
      <p:cxnSp>
        <p:nvCxnSpPr>
          <p:cNvPr id="6" name="Straight Arrow Connector 5"/>
          <p:cNvCxnSpPr>
            <a:cxnSpLocks/>
          </p:cNvCxnSpPr>
          <p:nvPr/>
        </p:nvCxnSpPr>
        <p:spPr>
          <a:xfrm flipH="1">
            <a:off x="2590800" y="1159023"/>
            <a:ext cx="4495800" cy="822177"/>
          </a:xfrm>
          <a:prstGeom prst="straightConnector1">
            <a:avLst/>
          </a:prstGeom>
          <a:ln w="19050">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835223"/>
            <a:ext cx="9144000" cy="2693045"/>
          </a:xfrm>
          <a:prstGeom prst="rect">
            <a:avLst/>
          </a:prstGeom>
          <a:noFill/>
        </p:spPr>
        <p:txBody>
          <a:bodyPr wrap="square" rtlCol="0">
            <a:spAutoFit/>
          </a:bodyPr>
          <a:lstStyle/>
          <a:p>
            <a:pPr marL="171450" indent="-171450">
              <a:spcBef>
                <a:spcPts val="600"/>
              </a:spcBef>
              <a:buFont typeface="Wingdings" pitchFamily="2" charset="2"/>
              <a:buChar char="§"/>
            </a:pPr>
            <a:r>
              <a:rPr lang="en-US" sz="1600" dirty="0">
                <a:latin typeface="Arial" panose="020B0604020202020204" pitchFamily="34" charset="0"/>
                <a:cs typeface="Arial" panose="020B0604020202020204" pitchFamily="34" charset="0"/>
              </a:rPr>
              <a:t>Sometimes the AMDIS “decides” that some peaks “might” be associated with the deconvoluted spectrum, but it is not sure; you will need to change the basic settings if you want to use them</a:t>
            </a:r>
          </a:p>
          <a:p>
            <a:pPr marL="171450" indent="-171450">
              <a:spcBef>
                <a:spcPts val="600"/>
              </a:spcBef>
              <a:buFont typeface="Wingdings" pitchFamily="2" charset="2"/>
              <a:buChar char="§"/>
            </a:pPr>
            <a:r>
              <a:rPr lang="en-US" sz="1600" dirty="0">
                <a:latin typeface="Arial" panose="020B0604020202020204" pitchFamily="34" charset="0"/>
                <a:cs typeface="Arial" panose="020B0604020202020204" pitchFamily="34" charset="0"/>
              </a:rPr>
              <a:t>These “uncertain </a:t>
            </a:r>
            <a:r>
              <a:rPr lang="en-US" sz="1600" dirty="0" smtClean="0">
                <a:latin typeface="Arial" panose="020B0604020202020204" pitchFamily="34" charset="0"/>
                <a:cs typeface="Arial" panose="020B0604020202020204" pitchFamily="34" charset="0"/>
              </a:rPr>
              <a:t>peaks” </a:t>
            </a:r>
            <a:r>
              <a:rPr lang="en-US" sz="1600" dirty="0">
                <a:latin typeface="Arial" panose="020B0604020202020204" pitchFamily="34" charset="0"/>
                <a:cs typeface="Arial" panose="020B0604020202020204" pitchFamily="34" charset="0"/>
              </a:rPr>
              <a:t>are shown as dashed white lines in the spectrum</a:t>
            </a:r>
          </a:p>
          <a:p>
            <a:pPr marL="171450" indent="-171450">
              <a:spcBef>
                <a:spcPts val="600"/>
              </a:spcBef>
              <a:buFont typeface="Wingdings" pitchFamily="2" charset="2"/>
              <a:buChar char="§"/>
            </a:pPr>
            <a:r>
              <a:rPr lang="en-US" sz="1600" dirty="0">
                <a:latin typeface="Arial" panose="020B0604020202020204" pitchFamily="34" charset="0"/>
                <a:cs typeface="Arial" panose="020B0604020202020204" pitchFamily="34" charset="0"/>
              </a:rPr>
              <a:t>To use them and send them for library searching, the Analyze settings have to be changed </a:t>
            </a:r>
          </a:p>
          <a:p>
            <a:pPr marL="171450" indent="-171450">
              <a:spcBef>
                <a:spcPts val="600"/>
              </a:spcBef>
              <a:buFont typeface="Wingdings" pitchFamily="2" charset="2"/>
              <a:buChar char="§"/>
            </a:pPr>
            <a:r>
              <a:rPr lang="en-US" sz="1600" dirty="0">
                <a:latin typeface="Arial" panose="020B0604020202020204" pitchFamily="34" charset="0"/>
                <a:cs typeface="Arial" panose="020B0604020202020204" pitchFamily="34" charset="0"/>
              </a:rPr>
              <a:t>First, click the </a:t>
            </a:r>
            <a:r>
              <a:rPr lang="en-US" sz="1600" b="1" dirty="0">
                <a:latin typeface="Arial" panose="020B0604020202020204" pitchFamily="34" charset="0"/>
                <a:cs typeface="Arial" panose="020B0604020202020204" pitchFamily="34" charset="0"/>
              </a:rPr>
              <a:t>RMB</a:t>
            </a:r>
            <a:r>
              <a:rPr lang="en-US" sz="1600" dirty="0">
                <a:latin typeface="Arial" panose="020B0604020202020204" pitchFamily="34" charset="0"/>
                <a:cs typeface="Arial" panose="020B0604020202020204" pitchFamily="34" charset="0"/>
              </a:rPr>
              <a:t> with the </a:t>
            </a:r>
            <a:r>
              <a:rPr lang="en-US" sz="1600" b="1" dirty="0">
                <a:latin typeface="Arial" panose="020B0604020202020204" pitchFamily="34" charset="0"/>
                <a:cs typeface="Arial" panose="020B0604020202020204" pitchFamily="34" charset="0"/>
              </a:rPr>
              <a:t>Pointer</a:t>
            </a:r>
            <a:r>
              <a:rPr lang="en-US" sz="1600" dirty="0">
                <a:latin typeface="Arial" panose="020B0604020202020204" pitchFamily="34" charset="0"/>
                <a:cs typeface="Arial" panose="020B0604020202020204" pitchFamily="34" charset="0"/>
              </a:rPr>
              <a:t> on the spectrum to cause the display of the </a:t>
            </a:r>
            <a:r>
              <a:rPr lang="en-US" sz="1600" b="1" dirty="0">
                <a:latin typeface="Arial" panose="020B0604020202020204" pitchFamily="34" charset="0"/>
                <a:cs typeface="Arial" panose="020B0604020202020204" pitchFamily="34" charset="0"/>
              </a:rPr>
              <a:t>RMB</a:t>
            </a:r>
            <a:r>
              <a:rPr lang="en-US" sz="1600" dirty="0">
                <a:latin typeface="Arial" panose="020B0604020202020204" pitchFamily="34" charset="0"/>
                <a:cs typeface="Arial" panose="020B0604020202020204" pitchFamily="34" charset="0"/>
              </a:rPr>
              <a:t> menu</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and select </a:t>
            </a:r>
            <a:r>
              <a:rPr lang="en-US" sz="1600" b="1" dirty="0">
                <a:latin typeface="Arial" panose="020B0604020202020204" pitchFamily="34" charset="0"/>
                <a:cs typeface="Arial" panose="020B0604020202020204" pitchFamily="34" charset="0"/>
              </a:rPr>
              <a:t>Show Uncertain Peaks</a:t>
            </a:r>
            <a:r>
              <a:rPr lang="en-US" sz="1600" dirty="0">
                <a:latin typeface="Arial" panose="020B0604020202020204" pitchFamily="34" charset="0"/>
                <a:cs typeface="Arial" panose="020B0604020202020204" pitchFamily="34" charset="0"/>
              </a:rPr>
              <a:t>. Once selected, this will remain until changed.</a:t>
            </a:r>
          </a:p>
          <a:p>
            <a:pPr marL="171450" indent="-171450">
              <a:spcBef>
                <a:spcPts val="600"/>
              </a:spcBef>
              <a:buFont typeface="Wingdings" pitchFamily="2" charset="2"/>
              <a:buChar char="§"/>
            </a:pPr>
            <a:r>
              <a:rPr lang="en-US" sz="1600" dirty="0">
                <a:latin typeface="Arial" panose="020B0604020202020204" pitchFamily="34" charset="0"/>
                <a:cs typeface="Arial" panose="020B0604020202020204" pitchFamily="34" charset="0"/>
              </a:rPr>
              <a:t>Then go to top of the </a:t>
            </a:r>
            <a:r>
              <a:rPr lang="en-US" sz="1600" b="1" dirty="0">
                <a:latin typeface="Arial" panose="020B0604020202020204" pitchFamily="34" charset="0"/>
                <a:cs typeface="Arial" panose="020B0604020202020204" pitchFamily="34" charset="0"/>
              </a:rPr>
              <a:t>Analyze</a:t>
            </a:r>
            <a:r>
              <a:rPr lang="en-US" sz="1600" dirty="0">
                <a:latin typeface="Arial" panose="020B0604020202020204" pitchFamily="34" charset="0"/>
                <a:cs typeface="Arial" panose="020B0604020202020204" pitchFamily="34" charset="0"/>
              </a:rPr>
              <a:t> menu, displayed from the Main Menu, and select</a:t>
            </a:r>
            <a:br>
              <a:rPr lang="en-US" sz="1600" dirty="0">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Use Uncertain Peaks</a:t>
            </a:r>
          </a:p>
          <a:p>
            <a:pPr marL="171450" indent="-171450">
              <a:spcBef>
                <a:spcPts val="600"/>
              </a:spcBef>
              <a:buFont typeface="Wingdings" pitchFamily="2" charset="2"/>
              <a:buChar char="§"/>
            </a:pPr>
            <a:endParaRPr lang="en-US" sz="1600" b="1" dirty="0">
              <a:latin typeface="Arial" panose="020B0604020202020204" pitchFamily="34" charset="0"/>
              <a:cs typeface="Arial" panose="020B0604020202020204" pitchFamily="34" charset="0"/>
            </a:endParaRPr>
          </a:p>
        </p:txBody>
      </p:sp>
      <p:sp>
        <p:nvSpPr>
          <p:cNvPr id="5" name="TextBox 4"/>
          <p:cNvSpPr txBox="1"/>
          <p:nvPr/>
        </p:nvSpPr>
        <p:spPr>
          <a:xfrm>
            <a:off x="173160" y="147935"/>
            <a:ext cx="8818440" cy="461665"/>
          </a:xfrm>
          <a:prstGeom prst="rect">
            <a:avLst/>
          </a:prstGeom>
          <a:noFill/>
        </p:spPr>
        <p:txBody>
          <a:bodyPr wrap="none" rtlCol="0">
            <a:spAutoFit/>
          </a:bodyPr>
          <a:lstStyle/>
          <a:p>
            <a:pPr algn="ctr"/>
            <a:r>
              <a:rPr lang="en-US" sz="2400" b="1" dirty="0">
                <a:latin typeface="Arial" panose="020B0604020202020204" pitchFamily="34" charset="0"/>
                <a:cs typeface="Arial" panose="020B0604020202020204" pitchFamily="34" charset="0"/>
              </a:rPr>
              <a:t>Uncertain Peaks, Dashed Lines, in Deconvoluted Spectrum</a:t>
            </a:r>
          </a:p>
        </p:txBody>
      </p:sp>
      <p:pic>
        <p:nvPicPr>
          <p:cNvPr id="2" name="Picture 1"/>
          <p:cNvPicPr>
            <a:picLocks noChangeAspect="1"/>
          </p:cNvPicPr>
          <p:nvPr/>
        </p:nvPicPr>
        <p:blipFill>
          <a:blip r:embed="rId2" cstate="print"/>
          <a:stretch>
            <a:fillRect/>
          </a:stretch>
        </p:blipFill>
        <p:spPr>
          <a:xfrm>
            <a:off x="6248400" y="3959423"/>
            <a:ext cx="1933575" cy="2124075"/>
          </a:xfrm>
          <a:prstGeom prst="rect">
            <a:avLst/>
          </a:prstGeom>
        </p:spPr>
      </p:pic>
      <p:pic>
        <p:nvPicPr>
          <p:cNvPr id="3" name="Picture 2"/>
          <p:cNvPicPr>
            <a:picLocks noChangeAspect="1"/>
          </p:cNvPicPr>
          <p:nvPr/>
        </p:nvPicPr>
        <p:blipFill>
          <a:blip r:embed="rId3" cstate="print"/>
          <a:stretch>
            <a:fillRect/>
          </a:stretch>
        </p:blipFill>
        <p:spPr>
          <a:xfrm>
            <a:off x="457200" y="3730823"/>
            <a:ext cx="3752850" cy="2638425"/>
          </a:xfrm>
          <a:prstGeom prst="rect">
            <a:avLst/>
          </a:prstGeom>
        </p:spPr>
      </p:pic>
      <p:sp>
        <p:nvSpPr>
          <p:cNvPr id="6" name="TextBox 5"/>
          <p:cNvSpPr txBox="1"/>
          <p:nvPr/>
        </p:nvSpPr>
        <p:spPr>
          <a:xfrm>
            <a:off x="6019800" y="6169223"/>
            <a:ext cx="2438400" cy="523220"/>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Right Mouse-button Menu with Pointer on Spectrum</a:t>
            </a:r>
          </a:p>
        </p:txBody>
      </p:sp>
      <p:sp>
        <p:nvSpPr>
          <p:cNvPr id="9" name="TextBox 8"/>
          <p:cNvSpPr txBox="1"/>
          <p:nvPr/>
        </p:nvSpPr>
        <p:spPr>
          <a:xfrm>
            <a:off x="1219200" y="6397823"/>
            <a:ext cx="2209800"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Analyze Menu</a:t>
            </a:r>
          </a:p>
        </p:txBody>
      </p:sp>
      <p:cxnSp>
        <p:nvCxnSpPr>
          <p:cNvPr id="10" name="Straight Arrow Connector 9"/>
          <p:cNvCxnSpPr>
            <a:cxnSpLocks/>
            <a:stCxn id="11" idx="5"/>
          </p:cNvCxnSpPr>
          <p:nvPr/>
        </p:nvCxnSpPr>
        <p:spPr>
          <a:xfrm>
            <a:off x="3115994" y="2588283"/>
            <a:ext cx="3132406" cy="2818940"/>
          </a:xfrm>
          <a:prstGeom prst="straightConnector1">
            <a:avLst/>
          </a:prstGeom>
          <a:ln w="19050">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a:stCxn id="13" idx="5"/>
          </p:cNvCxnSpPr>
          <p:nvPr/>
        </p:nvCxnSpPr>
        <p:spPr>
          <a:xfrm flipH="1">
            <a:off x="1143003" y="3188884"/>
            <a:ext cx="981380" cy="2370739"/>
          </a:xfrm>
          <a:prstGeom prst="straightConnector1">
            <a:avLst/>
          </a:prstGeom>
          <a:ln w="19050">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01918F12-0997-428B-B04B-80CD6C560F13}"/>
              </a:ext>
            </a:extLst>
          </p:cNvPr>
          <p:cNvSpPr/>
          <p:nvPr/>
        </p:nvSpPr>
        <p:spPr>
          <a:xfrm>
            <a:off x="1164771" y="2278598"/>
            <a:ext cx="2286000" cy="36281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B7DF412B-6029-4FFF-9192-2FC9042AFC1C}"/>
              </a:ext>
            </a:extLst>
          </p:cNvPr>
          <p:cNvSpPr/>
          <p:nvPr/>
        </p:nvSpPr>
        <p:spPr>
          <a:xfrm>
            <a:off x="173160" y="2879199"/>
            <a:ext cx="2286000" cy="36281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lide Number Placeholder 13">
            <a:extLst>
              <a:ext uri="{FF2B5EF4-FFF2-40B4-BE49-F238E27FC236}">
                <a16:creationId xmlns:a16="http://schemas.microsoft.com/office/drawing/2014/main" id="{40C6458D-E464-40D0-B2F7-85650A77586A}"/>
              </a:ext>
            </a:extLst>
          </p:cNvPr>
          <p:cNvSpPr>
            <a:spLocks noGrp="1"/>
          </p:cNvSpPr>
          <p:nvPr>
            <p:ph type="sldNum" sz="quarter" idx="12"/>
          </p:nvPr>
        </p:nvSpPr>
        <p:spPr/>
        <p:txBody>
          <a:bodyPr/>
          <a:lstStyle/>
          <a:p>
            <a:fld id="{B6F15528-21DE-4FAA-801E-634DDDAF4B2B}"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19800" y="2249537"/>
            <a:ext cx="3048000" cy="4016484"/>
          </a:xfrm>
          <a:prstGeom prst="rect">
            <a:avLst/>
          </a:prstGeom>
          <a:noFill/>
        </p:spPr>
        <p:txBody>
          <a:bodyPr wrap="square" rtlCol="0">
            <a:spAutoFit/>
          </a:bodyPr>
          <a:lstStyle/>
          <a:p>
            <a:pPr marL="174625" indent="-174625">
              <a:spcBef>
                <a:spcPts val="600"/>
              </a:spcBef>
              <a:buFont typeface="Wingdings" panose="05000000000000000000" pitchFamily="2" charset="2"/>
              <a:buChar char="§"/>
            </a:pPr>
            <a:r>
              <a:rPr lang="en-US" sz="1600" dirty="0">
                <a:latin typeface="Arial" panose="020B0604020202020204" pitchFamily="34" charset="0"/>
                <a:cs typeface="Arial" panose="020B0604020202020204" pitchFamily="34" charset="0"/>
              </a:rPr>
              <a:t>Either the chromatogram (top) window of the model (middle left) window can be the active window</a:t>
            </a:r>
          </a:p>
          <a:p>
            <a:pPr marL="174625" indent="-174625">
              <a:spcBef>
                <a:spcPts val="600"/>
              </a:spcBef>
              <a:buFont typeface="Wingdings" panose="05000000000000000000" pitchFamily="2" charset="2"/>
              <a:buChar char="§"/>
            </a:pPr>
            <a:r>
              <a:rPr lang="en-US" sz="1600" dirty="0">
                <a:latin typeface="Arial" panose="020B0604020202020204" pitchFamily="34" charset="0"/>
                <a:cs typeface="Arial" panose="020B0604020202020204" pitchFamily="34" charset="0"/>
              </a:rPr>
              <a:t>To select the active window, put the </a:t>
            </a:r>
            <a:r>
              <a:rPr lang="en-US" sz="1600" b="1" dirty="0">
                <a:latin typeface="Arial" panose="020B0604020202020204" pitchFamily="34" charset="0"/>
                <a:cs typeface="Arial" panose="020B0604020202020204" pitchFamily="34" charset="0"/>
              </a:rPr>
              <a:t>Pointer</a:t>
            </a:r>
            <a:r>
              <a:rPr lang="en-US" sz="1600" dirty="0">
                <a:latin typeface="Arial" panose="020B0604020202020204" pitchFamily="34" charset="0"/>
                <a:cs typeface="Arial" panose="020B0604020202020204" pitchFamily="34" charset="0"/>
              </a:rPr>
              <a:t> on the bar above the window and click the </a:t>
            </a:r>
            <a:r>
              <a:rPr lang="en-US" sz="1600" b="1" dirty="0">
                <a:latin typeface="Arial" panose="020B0604020202020204" pitchFamily="34" charset="0"/>
                <a:cs typeface="Arial" panose="020B0604020202020204" pitchFamily="34" charset="0"/>
              </a:rPr>
              <a:t>LMB</a:t>
            </a:r>
            <a:r>
              <a:rPr lang="en-US" sz="1600" dirty="0">
                <a:latin typeface="Arial" panose="020B0604020202020204" pitchFamily="34" charset="0"/>
                <a:cs typeface="Arial" panose="020B0604020202020204" pitchFamily="34" charset="0"/>
              </a:rPr>
              <a:t>.</a:t>
            </a:r>
          </a:p>
          <a:p>
            <a:pPr marL="174625" indent="-174625">
              <a:spcBef>
                <a:spcPts val="600"/>
              </a:spcBef>
              <a:buFont typeface="Wingdings" panose="05000000000000000000" pitchFamily="2" charset="2"/>
              <a:buChar char="§"/>
            </a:pPr>
            <a:r>
              <a:rPr lang="en-US" sz="1600" dirty="0">
                <a:latin typeface="Arial" panose="020B0604020202020204" pitchFamily="34" charset="0"/>
                <a:cs typeface="Arial" panose="020B0604020202020204" pitchFamily="34" charset="0"/>
              </a:rPr>
              <a:t>The active window is dark gray </a:t>
            </a:r>
          </a:p>
          <a:p>
            <a:pPr marL="174625" indent="-174625">
              <a:spcBef>
                <a:spcPts val="600"/>
              </a:spcBef>
              <a:buFont typeface="Wingdings" panose="05000000000000000000" pitchFamily="2" charset="2"/>
              <a:buChar char="§"/>
            </a:pPr>
            <a:r>
              <a:rPr lang="en-US" sz="1600" dirty="0">
                <a:latin typeface="Arial" panose="020B0604020202020204" pitchFamily="34" charset="0"/>
                <a:cs typeface="Arial" panose="020B0604020202020204" pitchFamily="34" charset="0"/>
              </a:rPr>
              <a:t>To delete that mass chromatogram, just click the </a:t>
            </a:r>
            <a:r>
              <a:rPr lang="en-US" sz="1600" b="1" dirty="0">
                <a:latin typeface="Arial" panose="020B0604020202020204" pitchFamily="34" charset="0"/>
                <a:cs typeface="Arial" panose="020B0604020202020204" pitchFamily="34" charset="0"/>
              </a:rPr>
              <a:t>LMB</a:t>
            </a:r>
            <a:r>
              <a:rPr lang="en-US" sz="1600" dirty="0">
                <a:latin typeface="Arial" panose="020B0604020202020204" pitchFamily="34" charset="0"/>
                <a:cs typeface="Arial" panose="020B0604020202020204" pitchFamily="34" charset="0"/>
              </a:rPr>
              <a:t> with the </a:t>
            </a:r>
            <a:r>
              <a:rPr lang="en-US" sz="1600" b="1" dirty="0">
                <a:latin typeface="Arial" panose="020B0604020202020204" pitchFamily="34" charset="0"/>
                <a:cs typeface="Arial" panose="020B0604020202020204" pitchFamily="34" charset="0"/>
              </a:rPr>
              <a:t>Pointer </a:t>
            </a:r>
            <a:r>
              <a:rPr lang="en-US" sz="1600" dirty="0">
                <a:latin typeface="Arial" panose="020B0604020202020204" pitchFamily="34" charset="0"/>
                <a:cs typeface="Arial" panose="020B0604020202020204" pitchFamily="34" charset="0"/>
              </a:rPr>
              <a:t>on its box to the right of the top chromatogram</a:t>
            </a:r>
          </a:p>
        </p:txBody>
      </p:sp>
      <p:sp>
        <p:nvSpPr>
          <p:cNvPr id="3" name="TextBox 2"/>
          <p:cNvSpPr txBox="1"/>
          <p:nvPr/>
        </p:nvSpPr>
        <p:spPr>
          <a:xfrm>
            <a:off x="0" y="544512"/>
            <a:ext cx="9144000" cy="1246495"/>
          </a:xfrm>
          <a:prstGeom prst="rect">
            <a:avLst/>
          </a:prstGeom>
          <a:noFill/>
        </p:spPr>
        <p:txBody>
          <a:bodyPr wrap="square" rtlCol="0">
            <a:spAutoFit/>
          </a:bodyPr>
          <a:lstStyle/>
          <a:p>
            <a:pPr marL="171450" indent="-171450">
              <a:lnSpc>
                <a:spcPts val="1800"/>
              </a:lnSpc>
              <a:spcBef>
                <a:spcPts val="600"/>
              </a:spcBef>
              <a:buFont typeface="Wingdings" pitchFamily="2" charset="2"/>
              <a:buChar char="§"/>
            </a:pPr>
            <a:r>
              <a:rPr lang="en-US" sz="1600" dirty="0">
                <a:latin typeface="Arial" panose="020B0604020202020204" pitchFamily="34" charset="0"/>
                <a:cs typeface="Arial" panose="020B0604020202020204" pitchFamily="34" charset="0"/>
              </a:rPr>
              <a:t>To plot ion current </a:t>
            </a:r>
            <a:r>
              <a:rPr lang="en-US" sz="1600" i="1" dirty="0">
                <a:latin typeface="Arial" panose="020B0604020202020204" pitchFamily="34" charset="0"/>
                <a:cs typeface="Arial" panose="020B0604020202020204" pitchFamily="34" charset="0"/>
              </a:rPr>
              <a:t>vs</a:t>
            </a:r>
            <a:r>
              <a:rPr lang="en-US" sz="1600" dirty="0">
                <a:latin typeface="Arial" panose="020B0604020202020204" pitchFamily="34" charset="0"/>
                <a:cs typeface="Arial" panose="020B0604020202020204" pitchFamily="34" charset="0"/>
              </a:rPr>
              <a:t> time (i.e., a mass chromatogram), just click the </a:t>
            </a:r>
            <a:r>
              <a:rPr lang="en-US" sz="1600" b="1" dirty="0">
                <a:latin typeface="Arial" panose="020B0604020202020204" pitchFamily="34" charset="0"/>
                <a:cs typeface="Arial" panose="020B0604020202020204" pitchFamily="34" charset="0"/>
              </a:rPr>
              <a:t>LMB</a:t>
            </a:r>
            <a:r>
              <a:rPr lang="en-US" sz="1600" dirty="0">
                <a:latin typeface="Arial" panose="020B0604020202020204" pitchFamily="34" charset="0"/>
                <a:cs typeface="Arial" panose="020B0604020202020204" pitchFamily="34" charset="0"/>
              </a:rPr>
              <a:t> with the </a:t>
            </a:r>
            <a:r>
              <a:rPr lang="en-US" sz="1600" b="1" dirty="0">
                <a:latin typeface="Arial" panose="020B0604020202020204" pitchFamily="34" charset="0"/>
                <a:cs typeface="Arial" panose="020B0604020202020204" pitchFamily="34" charset="0"/>
              </a:rPr>
              <a:t>Pointer</a:t>
            </a:r>
            <a:r>
              <a:rPr lang="en-US" sz="1600" dirty="0">
                <a:latin typeface="Arial" panose="020B0604020202020204" pitchFamily="34" charset="0"/>
                <a:cs typeface="Arial" panose="020B0604020202020204" pitchFamily="34" charset="0"/>
              </a:rPr>
              <a:t> on the peak representing the ion in the spectrum window, and the mass chromatogram will immediately be displayed in a different color in the active window. The intensity of the peak produced by the 1</a:t>
            </a:r>
            <a:r>
              <a:rPr lang="en-US" sz="1600" baseline="30000" dirty="0">
                <a:latin typeface="Arial" panose="020B0604020202020204" pitchFamily="34" charset="0"/>
                <a:cs typeface="Arial" panose="020B0604020202020204" pitchFamily="34" charset="0"/>
              </a:rPr>
              <a:t>st</a:t>
            </a:r>
            <a:r>
              <a:rPr lang="en-US" sz="1600" dirty="0">
                <a:latin typeface="Arial" panose="020B0604020202020204" pitchFamily="34" charset="0"/>
                <a:cs typeface="Arial" panose="020B0604020202020204" pitchFamily="34" charset="0"/>
              </a:rPr>
              <a:t> selected ion is set to be 100%. If a subsequent ion is more abundant than that 1</a:t>
            </a:r>
            <a:r>
              <a:rPr lang="en-US" sz="1600" baseline="30000" dirty="0">
                <a:latin typeface="Arial" panose="020B0604020202020204" pitchFamily="34" charset="0"/>
                <a:cs typeface="Arial" panose="020B0604020202020204" pitchFamily="34" charset="0"/>
              </a:rPr>
              <a:t>st</a:t>
            </a:r>
            <a:r>
              <a:rPr lang="en-US" sz="1600" dirty="0">
                <a:latin typeface="Arial" panose="020B0604020202020204" pitchFamily="34" charset="0"/>
                <a:cs typeface="Arial" panose="020B0604020202020204" pitchFamily="34" charset="0"/>
              </a:rPr>
              <a:t> selected ion, its plot will be off scale</a:t>
            </a:r>
          </a:p>
        </p:txBody>
      </p:sp>
      <p:sp>
        <p:nvSpPr>
          <p:cNvPr id="5" name="TextBox 4"/>
          <p:cNvSpPr txBox="1"/>
          <p:nvPr/>
        </p:nvSpPr>
        <p:spPr>
          <a:xfrm>
            <a:off x="129918" y="76200"/>
            <a:ext cx="8884163"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Plotting Single (or Extracted) Ion or (Mass) Chromatograms</a:t>
            </a:r>
          </a:p>
        </p:txBody>
      </p:sp>
      <p:pic>
        <p:nvPicPr>
          <p:cNvPr id="4" name="Picture 3">
            <a:extLst>
              <a:ext uri="{FF2B5EF4-FFF2-40B4-BE49-F238E27FC236}">
                <a16:creationId xmlns:a16="http://schemas.microsoft.com/office/drawing/2014/main" id="{70D6ECA2-239B-45DA-95D9-348B0C18E41A}"/>
              </a:ext>
            </a:extLst>
          </p:cNvPr>
          <p:cNvPicPr>
            <a:picLocks noChangeAspect="1"/>
          </p:cNvPicPr>
          <p:nvPr/>
        </p:nvPicPr>
        <p:blipFill>
          <a:blip r:embed="rId2" cstate="print"/>
          <a:stretch>
            <a:fillRect/>
          </a:stretch>
        </p:blipFill>
        <p:spPr>
          <a:xfrm>
            <a:off x="76200" y="1798375"/>
            <a:ext cx="5844921" cy="4977575"/>
          </a:xfrm>
          <a:prstGeom prst="rect">
            <a:avLst/>
          </a:prstGeom>
        </p:spPr>
      </p:pic>
      <p:sp>
        <p:nvSpPr>
          <p:cNvPr id="6" name="TextBox 5">
            <a:extLst>
              <a:ext uri="{FF2B5EF4-FFF2-40B4-BE49-F238E27FC236}">
                <a16:creationId xmlns:a16="http://schemas.microsoft.com/office/drawing/2014/main" id="{2E355C5E-386F-4DD6-A7F0-34B82E72D70D}"/>
              </a:ext>
            </a:extLst>
          </p:cNvPr>
          <p:cNvSpPr txBox="1"/>
          <p:nvPr/>
        </p:nvSpPr>
        <p:spPr>
          <a:xfrm>
            <a:off x="1981200" y="2971800"/>
            <a:ext cx="1698879" cy="369332"/>
          </a:xfrm>
          <a:prstGeom prst="rect">
            <a:avLst/>
          </a:prstGeom>
          <a:noFill/>
        </p:spPr>
        <p:txBody>
          <a:bodyPr wrap="square" rtlCol="0">
            <a:spAutoFit/>
          </a:bodyPr>
          <a:lstStyle/>
          <a:p>
            <a:r>
              <a:rPr lang="en-US" b="1" dirty="0"/>
              <a:t>Active Window</a:t>
            </a:r>
          </a:p>
        </p:txBody>
      </p:sp>
      <p:sp>
        <p:nvSpPr>
          <p:cNvPr id="8" name="Slide Number Placeholder 7">
            <a:extLst>
              <a:ext uri="{FF2B5EF4-FFF2-40B4-BE49-F238E27FC236}">
                <a16:creationId xmlns:a16="http://schemas.microsoft.com/office/drawing/2014/main" id="{DE4388B3-93C0-4483-B7A3-54FF17198805}"/>
              </a:ext>
            </a:extLst>
          </p:cNvPr>
          <p:cNvSpPr>
            <a:spLocks noGrp="1"/>
          </p:cNvSpPr>
          <p:nvPr>
            <p:ph type="sldNum" sz="quarter" idx="12"/>
          </p:nvPr>
        </p:nvSpPr>
        <p:spPr/>
        <p:txBody>
          <a:bodyPr/>
          <a:lstStyle/>
          <a:p>
            <a:fld id="{B6F15528-21DE-4FAA-801E-634DDDAF4B2B}" type="slidenum">
              <a:rPr lang="en-US" smtClean="0"/>
              <a:pPr/>
              <a:t>12</a:t>
            </a:fld>
            <a:endParaRPr lang="en-US" dirty="0"/>
          </a:p>
        </p:txBody>
      </p:sp>
      <p:cxnSp>
        <p:nvCxnSpPr>
          <p:cNvPr id="9" name="Straight Arrow Connector 8"/>
          <p:cNvCxnSpPr>
            <a:cxnSpLocks/>
          </p:cNvCxnSpPr>
          <p:nvPr/>
        </p:nvCxnSpPr>
        <p:spPr>
          <a:xfrm flipH="1" flipV="1">
            <a:off x="5667375" y="3657600"/>
            <a:ext cx="609600" cy="1447800"/>
          </a:xfrm>
          <a:prstGeom prst="straightConnector1">
            <a:avLst/>
          </a:prstGeom>
          <a:ln w="19050">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3109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051435"/>
            <a:ext cx="8534400" cy="1477328"/>
          </a:xfrm>
          <a:prstGeom prst="rect">
            <a:avLst/>
          </a:prstGeom>
          <a:noFill/>
        </p:spPr>
        <p:txBody>
          <a:bodyPr wrap="square" rtlCol="0">
            <a:spAutoFit/>
          </a:bodyPr>
          <a:lstStyle/>
          <a:p>
            <a:pPr marL="115888" indent="-115888">
              <a:spcBef>
                <a:spcPts val="600"/>
              </a:spcBef>
              <a:buFont typeface="Wingdings" pitchFamily="2" charset="2"/>
              <a:buChar char="§"/>
            </a:pPr>
            <a:r>
              <a:rPr lang="en-US" sz="1600" dirty="0">
                <a:latin typeface="Arial" panose="020B0604020202020204" pitchFamily="34" charset="0"/>
                <a:cs typeface="Arial" panose="020B0604020202020204" pitchFamily="34" charset="0"/>
              </a:rPr>
              <a:t>To expand the chromatogram or spectrum, just hold down the </a:t>
            </a:r>
            <a:r>
              <a:rPr lang="en-US" sz="1600" b="1" dirty="0">
                <a:latin typeface="Arial" panose="020B0604020202020204" pitchFamily="34" charset="0"/>
                <a:cs typeface="Arial" panose="020B0604020202020204" pitchFamily="34" charset="0"/>
              </a:rPr>
              <a:t>LMB </a:t>
            </a:r>
            <a:r>
              <a:rPr lang="en-US" sz="1600" dirty="0">
                <a:latin typeface="Arial" panose="020B0604020202020204" pitchFamily="34" charset="0"/>
                <a:cs typeface="Arial" panose="020B0604020202020204" pitchFamily="34" charset="0"/>
              </a:rPr>
              <a:t>and drag (Drag-n-Drop)</a:t>
            </a:r>
          </a:p>
          <a:p>
            <a:pPr marL="115888" indent="-115888">
              <a:spcBef>
                <a:spcPts val="600"/>
              </a:spcBef>
              <a:buFont typeface="Wingdings" pitchFamily="2" charset="2"/>
              <a:buChar char="§"/>
            </a:pPr>
            <a:r>
              <a:rPr lang="en-US" sz="1600" dirty="0">
                <a:latin typeface="Arial" panose="020B0604020202020204" pitchFamily="34" charset="0"/>
                <a:cs typeface="Arial" panose="020B0604020202020204" pitchFamily="34" charset="0"/>
              </a:rPr>
              <a:t>To unzoom, right click in the window and select </a:t>
            </a:r>
            <a:r>
              <a:rPr lang="en-US" sz="1600" b="1" dirty="0">
                <a:latin typeface="Arial" panose="020B0604020202020204" pitchFamily="34" charset="0"/>
                <a:cs typeface="Arial" panose="020B0604020202020204" pitchFamily="34" charset="0"/>
              </a:rPr>
              <a:t>Unzoom </a:t>
            </a:r>
            <a:r>
              <a:rPr lang="en-US" sz="1600" dirty="0">
                <a:latin typeface="Arial" panose="020B0604020202020204" pitchFamily="34" charset="0"/>
                <a:cs typeface="Arial" panose="020B0604020202020204" pitchFamily="34" charset="0"/>
              </a:rPr>
              <a:t>or </a:t>
            </a:r>
            <a:r>
              <a:rPr lang="en-US" sz="1600" b="1" dirty="0">
                <a:latin typeface="Arial" panose="020B0604020202020204" pitchFamily="34" charset="0"/>
                <a:cs typeface="Arial" panose="020B0604020202020204" pitchFamily="34" charset="0"/>
              </a:rPr>
              <a:t>Unzoom All</a:t>
            </a:r>
            <a:r>
              <a:rPr lang="en-US" sz="1600" dirty="0">
                <a:latin typeface="Arial" panose="020B0604020202020204" pitchFamily="34" charset="0"/>
                <a:cs typeface="Arial" panose="020B0604020202020204" pitchFamily="34" charset="0"/>
              </a:rPr>
              <a:t> from </a:t>
            </a:r>
            <a:r>
              <a:rPr lang="en-US" sz="1600" b="1" dirty="0">
                <a:latin typeface="Arial" panose="020B0604020202020204" pitchFamily="34" charset="0"/>
                <a:cs typeface="Arial" panose="020B0604020202020204" pitchFamily="34" charset="0"/>
              </a:rPr>
              <a:t>RMB</a:t>
            </a:r>
            <a:r>
              <a:rPr lang="en-US" sz="1600" dirty="0">
                <a:latin typeface="Arial" panose="020B0604020202020204" pitchFamily="34" charset="0"/>
                <a:cs typeface="Arial" panose="020B0604020202020204" pitchFamily="34" charset="0"/>
              </a:rPr>
              <a:t> menu</a:t>
            </a:r>
            <a:endParaRPr lang="en-US" sz="1600" b="1" dirty="0">
              <a:latin typeface="Arial" panose="020B0604020202020204" pitchFamily="34" charset="0"/>
              <a:cs typeface="Arial" panose="020B0604020202020204" pitchFamily="34" charset="0"/>
            </a:endParaRPr>
          </a:p>
          <a:p>
            <a:pPr marL="115888" indent="-115888">
              <a:spcBef>
                <a:spcPts val="600"/>
              </a:spcBef>
              <a:buFont typeface="Wingdings" pitchFamily="2" charset="2"/>
              <a:buChar char="§"/>
            </a:pPr>
            <a:r>
              <a:rPr lang="en-US" sz="1600" dirty="0">
                <a:latin typeface="Arial" panose="020B0604020202020204" pitchFamily="34" charset="0"/>
                <a:cs typeface="Arial" panose="020B0604020202020204" pitchFamily="34" charset="0"/>
              </a:rPr>
              <a:t>Another way to see small peaks is to put Mouse-pointer on the chromatogram (or spectrum) window, click the </a:t>
            </a:r>
            <a:r>
              <a:rPr lang="en-US" sz="1600" b="1" dirty="0">
                <a:latin typeface="Arial" panose="020B0604020202020204" pitchFamily="34" charset="0"/>
                <a:cs typeface="Arial" panose="020B0604020202020204" pitchFamily="34" charset="0"/>
              </a:rPr>
              <a:t>RMB</a:t>
            </a:r>
            <a:r>
              <a:rPr lang="en-US" sz="1600" dirty="0">
                <a:latin typeface="Arial" panose="020B0604020202020204" pitchFamily="34" charset="0"/>
                <a:cs typeface="Arial" panose="020B0604020202020204" pitchFamily="34" charset="0"/>
              </a:rPr>
              <a:t>, and select </a:t>
            </a:r>
            <a:r>
              <a:rPr lang="en-US" sz="1600" b="1" dirty="0">
                <a:latin typeface="Arial" panose="020B0604020202020204" pitchFamily="34" charset="0"/>
                <a:cs typeface="Arial" panose="020B0604020202020204" pitchFamily="34" charset="0"/>
              </a:rPr>
              <a:t>Log Scale for Chromatogram </a:t>
            </a:r>
            <a:r>
              <a:rPr lang="en-US" sz="1600" dirty="0">
                <a:latin typeface="Arial" panose="020B0604020202020204" pitchFamily="34" charset="0"/>
                <a:cs typeface="Arial" panose="020B0604020202020204" pitchFamily="34" charset="0"/>
              </a:rPr>
              <a:t>or </a:t>
            </a:r>
            <a:r>
              <a:rPr lang="en-US" sz="1600" b="1" dirty="0">
                <a:latin typeface="Arial" panose="020B0604020202020204" pitchFamily="34" charset="0"/>
                <a:cs typeface="Arial" panose="020B0604020202020204" pitchFamily="34" charset="0"/>
              </a:rPr>
              <a:t>Log Scale for Spectra </a:t>
            </a:r>
            <a:r>
              <a:rPr lang="en-US" sz="1600" dirty="0">
                <a:latin typeface="Arial" panose="020B0604020202020204" pitchFamily="34" charset="0"/>
                <a:cs typeface="Arial" panose="020B0604020202020204" pitchFamily="34" charset="0"/>
              </a:rPr>
              <a:t>from the </a:t>
            </a:r>
            <a:r>
              <a:rPr lang="en-US" sz="1600" b="1" dirty="0">
                <a:latin typeface="Arial" panose="020B0604020202020204" pitchFamily="34" charset="0"/>
                <a:cs typeface="Arial" panose="020B0604020202020204" pitchFamily="34" charset="0"/>
              </a:rPr>
              <a:t>RMB</a:t>
            </a:r>
            <a:r>
              <a:rPr lang="en-US" sz="1600" dirty="0">
                <a:latin typeface="Arial" panose="020B0604020202020204" pitchFamily="34" charset="0"/>
                <a:cs typeface="Arial" panose="020B0604020202020204" pitchFamily="34" charset="0"/>
              </a:rPr>
              <a:t> menu</a:t>
            </a:r>
          </a:p>
        </p:txBody>
      </p:sp>
      <p:pic>
        <p:nvPicPr>
          <p:cNvPr id="13314" name="Picture 2"/>
          <p:cNvPicPr>
            <a:picLocks noChangeAspect="1" noChangeArrowheads="1"/>
          </p:cNvPicPr>
          <p:nvPr/>
        </p:nvPicPr>
        <p:blipFill>
          <a:blip r:embed="rId2" cstate="print"/>
          <a:srcRect/>
          <a:stretch>
            <a:fillRect/>
          </a:stretch>
        </p:blipFill>
        <p:spPr bwMode="auto">
          <a:xfrm>
            <a:off x="300036" y="3336515"/>
            <a:ext cx="3048000" cy="2905125"/>
          </a:xfrm>
          <a:prstGeom prst="rect">
            <a:avLst/>
          </a:prstGeom>
          <a:noFill/>
          <a:ln w="9525">
            <a:noFill/>
            <a:miter lim="800000"/>
            <a:headEnd/>
            <a:tailEnd/>
          </a:ln>
        </p:spPr>
      </p:pic>
      <p:pic>
        <p:nvPicPr>
          <p:cNvPr id="13316" name="Picture 4"/>
          <p:cNvPicPr>
            <a:picLocks noChangeAspect="1" noChangeArrowheads="1"/>
          </p:cNvPicPr>
          <p:nvPr/>
        </p:nvPicPr>
        <p:blipFill>
          <a:blip r:embed="rId3" cstate="print"/>
          <a:srcRect/>
          <a:stretch>
            <a:fillRect/>
          </a:stretch>
        </p:blipFill>
        <p:spPr bwMode="auto">
          <a:xfrm>
            <a:off x="3886200" y="3177665"/>
            <a:ext cx="4600575" cy="2971800"/>
          </a:xfrm>
          <a:prstGeom prst="rect">
            <a:avLst/>
          </a:prstGeom>
          <a:noFill/>
          <a:ln w="9525">
            <a:noFill/>
            <a:miter lim="800000"/>
            <a:headEnd/>
            <a:tailEnd/>
          </a:ln>
        </p:spPr>
      </p:pic>
      <p:sp>
        <p:nvSpPr>
          <p:cNvPr id="7" name="TextBox 6"/>
          <p:cNvSpPr txBox="1"/>
          <p:nvPr/>
        </p:nvSpPr>
        <p:spPr>
          <a:xfrm>
            <a:off x="1371600" y="141356"/>
            <a:ext cx="6197530" cy="830997"/>
          </a:xfrm>
          <a:prstGeom prst="rect">
            <a:avLst/>
          </a:prstGeom>
          <a:noFill/>
        </p:spPr>
        <p:txBody>
          <a:bodyPr wrap="none" rtlCol="0">
            <a:spAutoFit/>
          </a:bodyPr>
          <a:lstStyle/>
          <a:p>
            <a:pPr algn="ctr"/>
            <a:r>
              <a:rPr lang="en-US" sz="2400" b="1" dirty="0">
                <a:latin typeface="Arial" panose="020B0604020202020204" pitchFamily="34" charset="0"/>
                <a:cs typeface="Arial" panose="020B0604020202020204" pitchFamily="34" charset="0"/>
              </a:rPr>
              <a:t>Expanding Chromatograms or Plotting in</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Log Scale to See Small Peaks</a:t>
            </a:r>
          </a:p>
        </p:txBody>
      </p:sp>
      <p:cxnSp>
        <p:nvCxnSpPr>
          <p:cNvPr id="9" name="Straight Arrow Connector 8">
            <a:extLst>
              <a:ext uri="{FF2B5EF4-FFF2-40B4-BE49-F238E27FC236}">
                <a16:creationId xmlns:a16="http://schemas.microsoft.com/office/drawing/2014/main" id="{CAA8653E-93B9-49B8-AA1E-A6CFA0161F8D}"/>
              </a:ext>
            </a:extLst>
          </p:cNvPr>
          <p:cNvCxnSpPr>
            <a:cxnSpLocks/>
          </p:cNvCxnSpPr>
          <p:nvPr/>
        </p:nvCxnSpPr>
        <p:spPr>
          <a:xfrm flipH="1">
            <a:off x="1371600" y="1672114"/>
            <a:ext cx="188118" cy="2137886"/>
          </a:xfrm>
          <a:prstGeom prst="straightConnector1">
            <a:avLst/>
          </a:prstGeom>
          <a:ln w="19050">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C0E3A3B-5A87-4CAF-804A-8C9C4A9178BE}"/>
              </a:ext>
            </a:extLst>
          </p:cNvPr>
          <p:cNvCxnSpPr>
            <a:cxnSpLocks/>
          </p:cNvCxnSpPr>
          <p:nvPr/>
        </p:nvCxnSpPr>
        <p:spPr>
          <a:xfrm>
            <a:off x="5176326" y="2231166"/>
            <a:ext cx="1529274" cy="3712434"/>
          </a:xfrm>
          <a:prstGeom prst="straightConnector1">
            <a:avLst/>
          </a:prstGeom>
          <a:ln w="19050">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sp>
        <p:nvSpPr>
          <p:cNvPr id="14" name="Slide Number Placeholder 13">
            <a:extLst>
              <a:ext uri="{FF2B5EF4-FFF2-40B4-BE49-F238E27FC236}">
                <a16:creationId xmlns:a16="http://schemas.microsoft.com/office/drawing/2014/main" id="{EC85F3D1-7B58-4441-BE3E-9F5A630B5D43}"/>
              </a:ext>
            </a:extLst>
          </p:cNvPr>
          <p:cNvSpPr>
            <a:spLocks noGrp="1"/>
          </p:cNvSpPr>
          <p:nvPr>
            <p:ph type="sldNum" sz="quarter" idx="12"/>
          </p:nvPr>
        </p:nvSpPr>
        <p:spPr>
          <a:xfrm>
            <a:off x="6710364" y="6241640"/>
            <a:ext cx="2133600" cy="365125"/>
          </a:xfrm>
        </p:spPr>
        <p:txBody>
          <a:bodyPr/>
          <a:lstStyle/>
          <a:p>
            <a:fld id="{B6F15528-21DE-4FAA-801E-634DDDAF4B2B}"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8DE9298-1927-4B4D-8C1A-479A532D8CE3}"/>
              </a:ext>
            </a:extLst>
          </p:cNvPr>
          <p:cNvSpPr txBox="1"/>
          <p:nvPr/>
        </p:nvSpPr>
        <p:spPr>
          <a:xfrm>
            <a:off x="76200" y="2169886"/>
            <a:ext cx="5438774" cy="907941"/>
          </a:xfrm>
          <a:prstGeom prst="rect">
            <a:avLst/>
          </a:prstGeom>
          <a:noFill/>
        </p:spPr>
        <p:txBody>
          <a:bodyPr wrap="square" rtlCol="0">
            <a:spAutoFit/>
          </a:bodyPr>
          <a:lstStyle/>
          <a:p>
            <a:pPr marL="174625" indent="-174625">
              <a:spcBef>
                <a:spcPts val="600"/>
              </a:spcBef>
              <a:buFont typeface="Wingdings" pitchFamily="2" charset="2"/>
              <a:buChar char="§"/>
            </a:pPr>
            <a:r>
              <a:rPr lang="en-US" sz="1600" dirty="0">
                <a:latin typeface="Arial" panose="020B0604020202020204" pitchFamily="34" charset="0"/>
                <a:cs typeface="Arial" panose="020B0604020202020204" pitchFamily="34" charset="0"/>
              </a:rPr>
              <a:t>First, go to top bar and select </a:t>
            </a:r>
            <a:r>
              <a:rPr lang="en-US" sz="1600" b="1" dirty="0">
                <a:latin typeface="Arial" panose="020B0604020202020204" pitchFamily="34" charset="0"/>
                <a:cs typeface="Arial" panose="020B0604020202020204" pitchFamily="34" charset="0"/>
              </a:rPr>
              <a:t>Manual</a:t>
            </a:r>
            <a:r>
              <a:rPr lang="en-US" sz="1600" dirty="0">
                <a:latin typeface="Arial" panose="020B0604020202020204" pitchFamily="34" charset="0"/>
                <a:cs typeface="Arial" panose="020B0604020202020204" pitchFamily="34" charset="0"/>
              </a:rPr>
              <a:t> from the </a:t>
            </a:r>
            <a:r>
              <a:rPr lang="en-US" sz="1600" b="1" dirty="0">
                <a:latin typeface="Arial" panose="020B0604020202020204" pitchFamily="34" charset="0"/>
                <a:cs typeface="Arial" panose="020B0604020202020204" pitchFamily="34" charset="0"/>
              </a:rPr>
              <a:t>Mode </a:t>
            </a:r>
            <a:r>
              <a:rPr lang="en-US" sz="1600" dirty="0">
                <a:latin typeface="Arial" panose="020B0604020202020204" pitchFamily="34" charset="0"/>
                <a:cs typeface="Arial" panose="020B0604020202020204" pitchFamily="34" charset="0"/>
              </a:rPr>
              <a:t>menu on the Main Menu bar</a:t>
            </a:r>
          </a:p>
          <a:p>
            <a:pPr marL="174625" indent="-174625">
              <a:spcBef>
                <a:spcPts val="600"/>
              </a:spcBef>
              <a:buFont typeface="Wingdings" pitchFamily="2" charset="2"/>
              <a:buChar char="§"/>
            </a:pPr>
            <a:r>
              <a:rPr lang="en-US" sz="1600" dirty="0">
                <a:latin typeface="Arial" panose="020B0604020202020204" pitchFamily="34" charset="0"/>
                <a:cs typeface="Arial" panose="020B0604020202020204" pitchFamily="34" charset="0"/>
              </a:rPr>
              <a:t>Second, display the </a:t>
            </a:r>
            <a:r>
              <a:rPr lang="en-US" sz="1600" b="1" dirty="0">
                <a:latin typeface="Arial" panose="020B0604020202020204" pitchFamily="34" charset="0"/>
                <a:cs typeface="Arial" panose="020B0604020202020204" pitchFamily="34" charset="0"/>
              </a:rPr>
              <a:t>RMB</a:t>
            </a:r>
            <a:r>
              <a:rPr lang="en-US" sz="1600" dirty="0">
                <a:latin typeface="Arial" panose="020B0604020202020204" pitchFamily="34" charset="0"/>
                <a:cs typeface="Arial" panose="020B0604020202020204" pitchFamily="34" charset="0"/>
              </a:rPr>
              <a:t> menu and select </a:t>
            </a:r>
            <a:r>
              <a:rPr lang="en-US" sz="1600" b="1" dirty="0">
                <a:latin typeface="Arial" panose="020B0604020202020204" pitchFamily="34" charset="0"/>
                <a:cs typeface="Arial" panose="020B0604020202020204" pitchFamily="34" charset="0"/>
              </a:rPr>
              <a:t>Manual On</a:t>
            </a:r>
          </a:p>
        </p:txBody>
      </p:sp>
      <p:sp>
        <p:nvSpPr>
          <p:cNvPr id="4" name="TextBox 3"/>
          <p:cNvSpPr txBox="1"/>
          <p:nvPr/>
        </p:nvSpPr>
        <p:spPr>
          <a:xfrm>
            <a:off x="76200" y="692558"/>
            <a:ext cx="9067800" cy="1477328"/>
          </a:xfrm>
          <a:prstGeom prst="rect">
            <a:avLst/>
          </a:prstGeom>
          <a:noFill/>
        </p:spPr>
        <p:txBody>
          <a:bodyPr wrap="square" rtlCol="0">
            <a:spAutoFit/>
          </a:bodyPr>
          <a:lstStyle/>
          <a:p>
            <a:pPr marL="174625" indent="-174625">
              <a:spcBef>
                <a:spcPts val="600"/>
              </a:spcBef>
              <a:buFont typeface="Wingdings" pitchFamily="2" charset="2"/>
              <a:buChar char="§"/>
            </a:pPr>
            <a:r>
              <a:rPr lang="en-US" sz="1600" dirty="0">
                <a:latin typeface="Arial" panose="020B0604020202020204" pitchFamily="34" charset="0"/>
                <a:cs typeface="Arial" panose="020B0604020202020204" pitchFamily="34" charset="0"/>
              </a:rPr>
              <a:t>If you just want an nondeconvoluted (uncorrected) spectrum of the background, click the </a:t>
            </a:r>
            <a:r>
              <a:rPr lang="en-US" sz="1600" b="1" dirty="0">
                <a:latin typeface="Arial" panose="020B0604020202020204" pitchFamily="34" charset="0"/>
                <a:cs typeface="Arial" panose="020B0604020202020204" pitchFamily="34" charset="0"/>
              </a:rPr>
              <a:t>LMB</a:t>
            </a:r>
            <a:r>
              <a:rPr lang="en-US" sz="1600" dirty="0">
                <a:latin typeface="Arial" panose="020B0604020202020204" pitchFamily="34" charset="0"/>
                <a:cs typeface="Arial" panose="020B0604020202020204" pitchFamily="34" charset="0"/>
              </a:rPr>
              <a:t> with the </a:t>
            </a:r>
            <a:r>
              <a:rPr lang="en-US" sz="1600" b="1" dirty="0">
                <a:latin typeface="Arial" panose="020B0604020202020204" pitchFamily="34" charset="0"/>
                <a:cs typeface="Arial" panose="020B0604020202020204" pitchFamily="34" charset="0"/>
              </a:rPr>
              <a:t>Pointer</a:t>
            </a:r>
            <a:r>
              <a:rPr lang="en-US" sz="1600" dirty="0">
                <a:latin typeface="Arial" panose="020B0604020202020204" pitchFamily="34" charset="0"/>
                <a:cs typeface="Arial" panose="020B0604020202020204" pitchFamily="34" charset="0"/>
              </a:rPr>
              <a:t> on the scan of interest, it can then be sent to the MS Search Program and searched against the NIST and/or other libraries</a:t>
            </a:r>
          </a:p>
          <a:p>
            <a:pPr marL="174625" indent="-174625">
              <a:spcBef>
                <a:spcPts val="600"/>
              </a:spcBef>
              <a:buFont typeface="Wingdings" pitchFamily="2" charset="2"/>
              <a:buChar char="§"/>
            </a:pPr>
            <a:r>
              <a:rPr lang="en-US" sz="1600" dirty="0">
                <a:latin typeface="Arial" panose="020B0604020202020204" pitchFamily="34" charset="0"/>
                <a:cs typeface="Arial" panose="020B0604020202020204" pitchFamily="34" charset="0"/>
              </a:rPr>
              <a:t>AMDIS can produce a manual background-subtracted spectrum, typical of other MS software </a:t>
            </a:r>
          </a:p>
          <a:p>
            <a:pPr marL="174625" indent="-174625">
              <a:spcBef>
                <a:spcPts val="600"/>
              </a:spcBef>
              <a:buFont typeface="Wingdings" pitchFamily="2" charset="2"/>
              <a:buChar char="§"/>
            </a:pPr>
            <a:r>
              <a:rPr lang="en-US" sz="1600" dirty="0">
                <a:latin typeface="Arial" panose="020B0604020202020204" pitchFamily="34" charset="0"/>
                <a:cs typeface="Arial" panose="020B0604020202020204" pitchFamily="34" charset="0"/>
              </a:rPr>
              <a:t>Often helpful for broad or peaks with excessive tailing</a:t>
            </a:r>
          </a:p>
        </p:txBody>
      </p:sp>
      <p:sp>
        <p:nvSpPr>
          <p:cNvPr id="5" name="TextBox 4"/>
          <p:cNvSpPr txBox="1"/>
          <p:nvPr/>
        </p:nvSpPr>
        <p:spPr>
          <a:xfrm>
            <a:off x="2362200" y="133290"/>
            <a:ext cx="4432752" cy="400110"/>
          </a:xfrm>
          <a:prstGeom prst="rect">
            <a:avLst/>
          </a:prstGeom>
          <a:noFill/>
        </p:spPr>
        <p:txBody>
          <a:bodyPr wrap="none" rtlCol="0">
            <a:spAutoFit/>
          </a:bodyPr>
          <a:lstStyle/>
          <a:p>
            <a:pPr algn="ctr"/>
            <a:r>
              <a:rPr lang="en-US" sz="2000" b="1" dirty="0">
                <a:latin typeface="Arial" panose="020B0604020202020204" pitchFamily="34" charset="0"/>
                <a:cs typeface="Arial" panose="020B0604020202020204" pitchFamily="34" charset="0"/>
              </a:rPr>
              <a:t>Manually Processing File in AMDIS</a:t>
            </a:r>
          </a:p>
        </p:txBody>
      </p:sp>
      <p:pic>
        <p:nvPicPr>
          <p:cNvPr id="2" name="Picture 1">
            <a:extLst>
              <a:ext uri="{FF2B5EF4-FFF2-40B4-BE49-F238E27FC236}">
                <a16:creationId xmlns:a16="http://schemas.microsoft.com/office/drawing/2014/main" id="{D3D4AE9F-8EF2-408B-9E0B-CCD234F33CA9}"/>
              </a:ext>
            </a:extLst>
          </p:cNvPr>
          <p:cNvPicPr>
            <a:picLocks noChangeAspect="1"/>
          </p:cNvPicPr>
          <p:nvPr/>
        </p:nvPicPr>
        <p:blipFill>
          <a:blip r:embed="rId2" cstate="print"/>
          <a:stretch>
            <a:fillRect/>
          </a:stretch>
        </p:blipFill>
        <p:spPr>
          <a:xfrm>
            <a:off x="152400" y="4338401"/>
            <a:ext cx="3293745" cy="1820228"/>
          </a:xfrm>
          <a:prstGeom prst="rect">
            <a:avLst/>
          </a:prstGeom>
        </p:spPr>
      </p:pic>
      <p:sp>
        <p:nvSpPr>
          <p:cNvPr id="7" name="Oval 6">
            <a:extLst>
              <a:ext uri="{FF2B5EF4-FFF2-40B4-BE49-F238E27FC236}">
                <a16:creationId xmlns:a16="http://schemas.microsoft.com/office/drawing/2014/main" id="{214A6ACD-44FE-4325-82B8-AF5C87961D49}"/>
              </a:ext>
            </a:extLst>
          </p:cNvPr>
          <p:cNvSpPr/>
          <p:nvPr/>
        </p:nvSpPr>
        <p:spPr>
          <a:xfrm>
            <a:off x="2942771" y="2133600"/>
            <a:ext cx="838201" cy="35121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id="{196095B8-8FF4-44BF-B6C7-316B836AC8DB}"/>
              </a:ext>
            </a:extLst>
          </p:cNvPr>
          <p:cNvCxnSpPr>
            <a:cxnSpLocks/>
          </p:cNvCxnSpPr>
          <p:nvPr/>
        </p:nvCxnSpPr>
        <p:spPr>
          <a:xfrm flipH="1">
            <a:off x="1676400" y="2453037"/>
            <a:ext cx="1532824" cy="3185763"/>
          </a:xfrm>
          <a:prstGeom prst="straightConnector1">
            <a:avLst/>
          </a:prstGeom>
          <a:ln w="19050">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5626BECF-4E0F-472C-BDA4-6CC755AB19D1}"/>
              </a:ext>
            </a:extLst>
          </p:cNvPr>
          <p:cNvPicPr>
            <a:picLocks noChangeAspect="1"/>
          </p:cNvPicPr>
          <p:nvPr/>
        </p:nvPicPr>
        <p:blipFill>
          <a:blip r:embed="rId3" cstate="print"/>
          <a:stretch>
            <a:fillRect/>
          </a:stretch>
        </p:blipFill>
        <p:spPr>
          <a:xfrm>
            <a:off x="5562599" y="1905000"/>
            <a:ext cx="2924175" cy="3676650"/>
          </a:xfrm>
          <a:prstGeom prst="rect">
            <a:avLst/>
          </a:prstGeom>
        </p:spPr>
      </p:pic>
      <p:sp>
        <p:nvSpPr>
          <p:cNvPr id="10" name="TextBox 9">
            <a:extLst>
              <a:ext uri="{FF2B5EF4-FFF2-40B4-BE49-F238E27FC236}">
                <a16:creationId xmlns:a16="http://schemas.microsoft.com/office/drawing/2014/main" id="{6C5F9340-DA5B-4138-B62C-62EDC283D9FC}"/>
              </a:ext>
            </a:extLst>
          </p:cNvPr>
          <p:cNvSpPr txBox="1"/>
          <p:nvPr/>
        </p:nvSpPr>
        <p:spPr>
          <a:xfrm>
            <a:off x="5514974" y="5629870"/>
            <a:ext cx="3324226" cy="923330"/>
          </a:xfrm>
          <a:prstGeom prst="rect">
            <a:avLst/>
          </a:prstGeom>
          <a:noFill/>
        </p:spPr>
        <p:txBody>
          <a:bodyPr wrap="square" rtlCol="0">
            <a:spAutoFit/>
          </a:bodyPr>
          <a:lstStyle/>
          <a:p>
            <a:r>
              <a:rPr lang="en-US" b="1" dirty="0"/>
              <a:t>RMB </a:t>
            </a:r>
            <a:r>
              <a:rPr lang="en-US" dirty="0"/>
              <a:t>Menu displayed by putting </a:t>
            </a:r>
            <a:r>
              <a:rPr lang="en-US" b="1" dirty="0"/>
              <a:t>Pointer</a:t>
            </a:r>
            <a:r>
              <a:rPr lang="en-US" dirty="0"/>
              <a:t> on Chromatogram window and clicking the </a:t>
            </a:r>
            <a:r>
              <a:rPr lang="en-US" b="1" dirty="0"/>
              <a:t>RMB</a:t>
            </a:r>
          </a:p>
        </p:txBody>
      </p:sp>
      <p:sp>
        <p:nvSpPr>
          <p:cNvPr id="14" name="Oval 13">
            <a:extLst>
              <a:ext uri="{FF2B5EF4-FFF2-40B4-BE49-F238E27FC236}">
                <a16:creationId xmlns:a16="http://schemas.microsoft.com/office/drawing/2014/main" id="{FE839297-61EF-4407-B0CC-0D1405A02BB9}"/>
              </a:ext>
            </a:extLst>
          </p:cNvPr>
          <p:cNvSpPr/>
          <p:nvPr/>
        </p:nvSpPr>
        <p:spPr>
          <a:xfrm>
            <a:off x="4056288" y="2741245"/>
            <a:ext cx="1201512" cy="35121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Arrow Connector 14">
            <a:extLst>
              <a:ext uri="{FF2B5EF4-FFF2-40B4-BE49-F238E27FC236}">
                <a16:creationId xmlns:a16="http://schemas.microsoft.com/office/drawing/2014/main" id="{6F9AA8E9-E84E-413D-BC08-E8CC1E976F96}"/>
              </a:ext>
            </a:extLst>
          </p:cNvPr>
          <p:cNvCxnSpPr>
            <a:cxnSpLocks/>
            <a:stCxn id="14" idx="4"/>
          </p:cNvCxnSpPr>
          <p:nvPr/>
        </p:nvCxnSpPr>
        <p:spPr>
          <a:xfrm>
            <a:off x="4657044" y="3092464"/>
            <a:ext cx="1292248" cy="571359"/>
          </a:xfrm>
          <a:prstGeom prst="straightConnector1">
            <a:avLst/>
          </a:prstGeom>
          <a:ln w="19050">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sp>
        <p:nvSpPr>
          <p:cNvPr id="16" name="Slide Number Placeholder 15">
            <a:extLst>
              <a:ext uri="{FF2B5EF4-FFF2-40B4-BE49-F238E27FC236}">
                <a16:creationId xmlns:a16="http://schemas.microsoft.com/office/drawing/2014/main" id="{9C1ACF4A-2496-4225-81B9-A1CA24C787A3}"/>
              </a:ext>
            </a:extLst>
          </p:cNvPr>
          <p:cNvSpPr>
            <a:spLocks noGrp="1"/>
          </p:cNvSpPr>
          <p:nvPr>
            <p:ph type="sldNum" sz="quarter" idx="12"/>
          </p:nvPr>
        </p:nvSpPr>
        <p:spPr/>
        <p:txBody>
          <a:bodyPr/>
          <a:lstStyle/>
          <a:p>
            <a:fld id="{B6F15528-21DE-4FAA-801E-634DDDAF4B2B}"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577361"/>
            <a:ext cx="8915400" cy="2046714"/>
          </a:xfrm>
          <a:prstGeom prst="rect">
            <a:avLst/>
          </a:prstGeom>
          <a:noFill/>
        </p:spPr>
        <p:txBody>
          <a:bodyPr wrap="square" rtlCol="0">
            <a:spAutoFit/>
          </a:bodyPr>
          <a:lstStyle/>
          <a:p>
            <a:pPr marL="115888" indent="-115888">
              <a:spcBef>
                <a:spcPts val="600"/>
              </a:spcBef>
              <a:buFont typeface="Wingdings" pitchFamily="2" charset="2"/>
              <a:buChar char="§"/>
            </a:pPr>
            <a:r>
              <a:rPr lang="en-US" sz="1600" dirty="0">
                <a:latin typeface="Arial" panose="020B0604020202020204" pitchFamily="34" charset="0"/>
                <a:cs typeface="Arial" panose="020B0604020202020204" pitchFamily="34" charset="0"/>
              </a:rPr>
              <a:t>From </a:t>
            </a:r>
            <a:r>
              <a:rPr lang="en-US" sz="1600" b="1" dirty="0">
                <a:latin typeface="Arial" panose="020B0604020202020204" pitchFamily="34" charset="0"/>
                <a:cs typeface="Arial" panose="020B0604020202020204" pitchFamily="34" charset="0"/>
              </a:rPr>
              <a:t>RMB</a:t>
            </a:r>
            <a:r>
              <a:rPr lang="en-US" sz="1600" dirty="0">
                <a:latin typeface="Arial" panose="020B0604020202020204" pitchFamily="34" charset="0"/>
                <a:cs typeface="Arial" panose="020B0604020202020204" pitchFamily="34" charset="0"/>
              </a:rPr>
              <a:t> menu displayed with </a:t>
            </a:r>
            <a:r>
              <a:rPr lang="en-US" sz="1600" b="1" dirty="0">
                <a:latin typeface="Arial" panose="020B0604020202020204" pitchFamily="34" charset="0"/>
                <a:cs typeface="Arial" panose="020B0604020202020204" pitchFamily="34" charset="0"/>
              </a:rPr>
              <a:t>Pointe</a:t>
            </a:r>
            <a:r>
              <a:rPr lang="en-US" sz="1600" dirty="0">
                <a:latin typeface="Arial" panose="020B0604020202020204" pitchFamily="34" charset="0"/>
                <a:cs typeface="Arial" panose="020B0604020202020204" pitchFamily="34" charset="0"/>
              </a:rPr>
              <a:t>r on the chromatogram window select (</a:t>
            </a:r>
            <a:r>
              <a:rPr lang="en-US" sz="1600" b="1" i="1" dirty="0">
                <a:latin typeface="Arial" panose="020B0604020202020204" pitchFamily="34" charset="0"/>
                <a:cs typeface="Arial" panose="020B0604020202020204" pitchFamily="34" charset="0"/>
              </a:rPr>
              <a:t>one at a time</a:t>
            </a:r>
            <a:r>
              <a:rPr lang="en-US" sz="1600" dirty="0">
                <a:latin typeface="Arial" panose="020B0604020202020204" pitchFamily="34" charset="0"/>
                <a:cs typeface="Arial" panose="020B0604020202020204" pitchFamily="34" charset="0"/>
              </a:rPr>
              <a:t>)</a:t>
            </a:r>
            <a:r>
              <a:rPr lang="en-US" sz="1600" b="1" i="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in a sequence, </a:t>
            </a:r>
            <a:r>
              <a:rPr lang="en-US" sz="1600" b="1" dirty="0">
                <a:latin typeface="Arial" panose="020B0604020202020204" pitchFamily="34" charset="0"/>
                <a:cs typeface="Arial" panose="020B0604020202020204" pitchFamily="34" charset="0"/>
              </a:rPr>
              <a:t>Signal</a:t>
            </a:r>
            <a:r>
              <a:rPr lang="en-US" sz="1600" dirty="0">
                <a:latin typeface="Arial" panose="020B0604020202020204" pitchFamily="34" charset="0"/>
                <a:cs typeface="Arial" panose="020B0604020202020204" pitchFamily="34" charset="0"/>
              </a:rPr>
              <a:t> (one or more ranges to average) and </a:t>
            </a:r>
            <a:r>
              <a:rPr lang="en-US" sz="1600" b="1" dirty="0">
                <a:latin typeface="Arial" panose="020B0604020202020204" pitchFamily="34" charset="0"/>
                <a:cs typeface="Arial" panose="020B0604020202020204" pitchFamily="34" charset="0"/>
              </a:rPr>
              <a:t>background</a:t>
            </a:r>
            <a:r>
              <a:rPr lang="en-US" sz="1600" dirty="0">
                <a:latin typeface="Arial" panose="020B0604020202020204" pitchFamily="34" charset="0"/>
                <a:cs typeface="Arial" panose="020B0604020202020204" pitchFamily="34" charset="0"/>
              </a:rPr>
              <a:t> (one or more ranges)</a:t>
            </a:r>
          </a:p>
          <a:p>
            <a:pPr marL="115888" indent="-115888">
              <a:spcBef>
                <a:spcPts val="600"/>
              </a:spcBef>
              <a:buFont typeface="Wingdings" pitchFamily="2" charset="2"/>
              <a:buChar char="§"/>
            </a:pPr>
            <a:r>
              <a:rPr lang="en-US" sz="1600" dirty="0">
                <a:latin typeface="Arial" panose="020B0604020202020204" pitchFamily="34" charset="0"/>
                <a:cs typeface="Arial" panose="020B0604020202020204" pitchFamily="34" charset="0"/>
              </a:rPr>
              <a:t>The manually background spectrum is shown in the spectrum window, (bottom of the two displayed windows; the model window (middle), used in deconvolution, is no longer present</a:t>
            </a:r>
          </a:p>
          <a:p>
            <a:pPr marL="115888" indent="-115888">
              <a:spcBef>
                <a:spcPts val="600"/>
              </a:spcBef>
              <a:buFont typeface="Wingdings" pitchFamily="2" charset="2"/>
              <a:buChar char="§"/>
            </a:pPr>
            <a:r>
              <a:rPr lang="en-US" sz="1600" dirty="0">
                <a:latin typeface="Arial" panose="020B0604020202020204" pitchFamily="34" charset="0"/>
                <a:cs typeface="Arial" panose="020B0604020202020204" pitchFamily="34" charset="0"/>
              </a:rPr>
              <a:t>The chromatogram window can be unzoomed using the </a:t>
            </a:r>
            <a:r>
              <a:rPr lang="en-US" sz="1600" b="1" dirty="0">
                <a:latin typeface="Arial" panose="020B0604020202020204" pitchFamily="34" charset="0"/>
                <a:cs typeface="Arial" panose="020B0604020202020204" pitchFamily="34" charset="0"/>
              </a:rPr>
              <a:t>RMB</a:t>
            </a:r>
            <a:r>
              <a:rPr lang="en-US" sz="1600" dirty="0">
                <a:latin typeface="Arial" panose="020B0604020202020204" pitchFamily="34" charset="0"/>
                <a:cs typeface="Arial" panose="020B0604020202020204" pitchFamily="34" charset="0"/>
              </a:rPr>
              <a:t> menu; but, to zoom requires </a:t>
            </a:r>
            <a:br>
              <a:rPr lang="en-US" sz="1600" dirty="0">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LMB </a:t>
            </a:r>
            <a:r>
              <a:rPr lang="en-US" sz="1600" dirty="0">
                <a:latin typeface="Arial" panose="020B0604020202020204" pitchFamily="34" charset="0"/>
                <a:cs typeface="Arial" panose="020B0604020202020204" pitchFamily="34" charset="0"/>
              </a:rPr>
              <a:t>clicking on the </a:t>
            </a:r>
            <a:r>
              <a:rPr lang="en-US" sz="1600" b="1" dirty="0">
                <a:latin typeface="Arial" panose="020B0604020202020204" pitchFamily="34" charset="0"/>
                <a:cs typeface="Arial" panose="020B0604020202020204" pitchFamily="34" charset="0"/>
              </a:rPr>
              <a:t>Manual Off </a:t>
            </a:r>
            <a:r>
              <a:rPr lang="en-US" sz="1600" dirty="0">
                <a:latin typeface="Arial" panose="020B0604020202020204" pitchFamily="34" charset="0"/>
                <a:cs typeface="Arial" panose="020B0604020202020204" pitchFamily="34" charset="0"/>
              </a:rPr>
              <a:t>button above the chromatogram turning it to </a:t>
            </a:r>
            <a:r>
              <a:rPr lang="en-US" sz="1600" b="1" dirty="0">
                <a:latin typeface="Arial" panose="020B0604020202020204" pitchFamily="34" charset="0"/>
                <a:cs typeface="Arial" panose="020B0604020202020204" pitchFamily="34" charset="0"/>
              </a:rPr>
              <a:t>Manual On</a:t>
            </a:r>
          </a:p>
          <a:p>
            <a:pPr marL="115888" indent="-115888">
              <a:spcBef>
                <a:spcPts val="600"/>
              </a:spcBef>
              <a:buFont typeface="Wingdings" pitchFamily="2" charset="2"/>
              <a:buChar char="§"/>
            </a:pPr>
            <a:r>
              <a:rPr lang="en-US" sz="1600" dirty="0">
                <a:latin typeface="Arial" panose="020B0604020202020204" pitchFamily="34" charset="0"/>
                <a:cs typeface="Arial" panose="020B0604020202020204" pitchFamily="34" charset="0"/>
              </a:rPr>
              <a:t>The spectrum obtained can be sent to MS Search using the </a:t>
            </a:r>
            <a:r>
              <a:rPr lang="en-US" sz="1600" b="1" dirty="0">
                <a:latin typeface="Arial" panose="020B0604020202020204" pitchFamily="34" charset="0"/>
                <a:cs typeface="Arial" panose="020B0604020202020204" pitchFamily="34" charset="0"/>
              </a:rPr>
              <a:t>RMB</a:t>
            </a:r>
            <a:r>
              <a:rPr lang="en-US" sz="1600" dirty="0">
                <a:latin typeface="Arial" panose="020B0604020202020204" pitchFamily="34" charset="0"/>
                <a:cs typeface="Arial" panose="020B0604020202020204" pitchFamily="34" charset="0"/>
              </a:rPr>
              <a:t> menu</a:t>
            </a:r>
          </a:p>
        </p:txBody>
      </p:sp>
      <p:sp>
        <p:nvSpPr>
          <p:cNvPr id="5" name="TextBox 4"/>
          <p:cNvSpPr txBox="1"/>
          <p:nvPr/>
        </p:nvSpPr>
        <p:spPr>
          <a:xfrm>
            <a:off x="975541" y="25400"/>
            <a:ext cx="7040517" cy="461665"/>
          </a:xfrm>
          <a:prstGeom prst="rect">
            <a:avLst/>
          </a:prstGeom>
          <a:noFill/>
        </p:spPr>
        <p:txBody>
          <a:bodyPr wrap="none" rtlCol="0">
            <a:spAutoFit/>
          </a:bodyPr>
          <a:lstStyle/>
          <a:p>
            <a:pPr algn="ctr"/>
            <a:r>
              <a:rPr lang="en-US" sz="2400" b="1" dirty="0">
                <a:latin typeface="Arial" panose="020B0604020202020204" pitchFamily="34" charset="0"/>
                <a:cs typeface="Arial" panose="020B0604020202020204" pitchFamily="34" charset="0"/>
              </a:rPr>
              <a:t>Manually Processing File in AMDIS (continued)</a:t>
            </a:r>
          </a:p>
        </p:txBody>
      </p:sp>
      <p:pic>
        <p:nvPicPr>
          <p:cNvPr id="2" name="Picture 1">
            <a:extLst>
              <a:ext uri="{FF2B5EF4-FFF2-40B4-BE49-F238E27FC236}">
                <a16:creationId xmlns:a16="http://schemas.microsoft.com/office/drawing/2014/main" id="{3DBFDAD7-73A0-4A89-ABF2-B79F458193D4}"/>
              </a:ext>
            </a:extLst>
          </p:cNvPr>
          <p:cNvPicPr>
            <a:picLocks noChangeAspect="1"/>
          </p:cNvPicPr>
          <p:nvPr/>
        </p:nvPicPr>
        <p:blipFill rotWithShape="1">
          <a:blip r:embed="rId2" cstate="print"/>
          <a:srcRect b="42222"/>
          <a:stretch/>
        </p:blipFill>
        <p:spPr>
          <a:xfrm>
            <a:off x="545494" y="2819400"/>
            <a:ext cx="8053012" cy="3962400"/>
          </a:xfrm>
          <a:prstGeom prst="rect">
            <a:avLst/>
          </a:prstGeom>
        </p:spPr>
      </p:pic>
      <p:pic>
        <p:nvPicPr>
          <p:cNvPr id="3" name="Picture 2">
            <a:extLst>
              <a:ext uri="{FF2B5EF4-FFF2-40B4-BE49-F238E27FC236}">
                <a16:creationId xmlns:a16="http://schemas.microsoft.com/office/drawing/2014/main" id="{10C189D9-7F99-460A-AFC5-BAC7998BA1DD}"/>
              </a:ext>
            </a:extLst>
          </p:cNvPr>
          <p:cNvPicPr>
            <a:picLocks noChangeAspect="1"/>
          </p:cNvPicPr>
          <p:nvPr/>
        </p:nvPicPr>
        <p:blipFill>
          <a:blip r:embed="rId3" cstate="print"/>
          <a:stretch>
            <a:fillRect/>
          </a:stretch>
        </p:blipFill>
        <p:spPr>
          <a:xfrm>
            <a:off x="5410200" y="2904770"/>
            <a:ext cx="2164556" cy="2757488"/>
          </a:xfrm>
          <a:prstGeom prst="rect">
            <a:avLst/>
          </a:prstGeom>
        </p:spPr>
      </p:pic>
      <p:sp>
        <p:nvSpPr>
          <p:cNvPr id="6" name="TextBox 5">
            <a:extLst>
              <a:ext uri="{FF2B5EF4-FFF2-40B4-BE49-F238E27FC236}">
                <a16:creationId xmlns:a16="http://schemas.microsoft.com/office/drawing/2014/main" id="{86C1A3C8-7C18-4D7A-93C9-B5F1ABB40D38}"/>
              </a:ext>
            </a:extLst>
          </p:cNvPr>
          <p:cNvSpPr txBox="1"/>
          <p:nvPr/>
        </p:nvSpPr>
        <p:spPr>
          <a:xfrm>
            <a:off x="5539978" y="5638800"/>
            <a:ext cx="1905000" cy="369332"/>
          </a:xfrm>
          <a:prstGeom prst="rect">
            <a:avLst/>
          </a:prstGeom>
          <a:noFill/>
        </p:spPr>
        <p:txBody>
          <a:bodyPr wrap="square" rtlCol="0">
            <a:spAutoFit/>
          </a:bodyPr>
          <a:lstStyle/>
          <a:p>
            <a:pPr algn="ctr"/>
            <a:r>
              <a:rPr lang="en-US" b="1" dirty="0">
                <a:solidFill>
                  <a:schemeClr val="bg1"/>
                </a:solidFill>
              </a:rPr>
              <a:t>RMB Menu</a:t>
            </a:r>
          </a:p>
        </p:txBody>
      </p:sp>
      <p:sp>
        <p:nvSpPr>
          <p:cNvPr id="7" name="TextBox 6">
            <a:extLst>
              <a:ext uri="{FF2B5EF4-FFF2-40B4-BE49-F238E27FC236}">
                <a16:creationId xmlns:a16="http://schemas.microsoft.com/office/drawing/2014/main" id="{595E8B66-2F53-48F0-B56C-BD0007095896}"/>
              </a:ext>
            </a:extLst>
          </p:cNvPr>
          <p:cNvSpPr txBox="1"/>
          <p:nvPr/>
        </p:nvSpPr>
        <p:spPr>
          <a:xfrm>
            <a:off x="2133600" y="5923869"/>
            <a:ext cx="1219200" cy="523220"/>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Average For Background</a:t>
            </a:r>
          </a:p>
        </p:txBody>
      </p:sp>
      <p:sp>
        <p:nvSpPr>
          <p:cNvPr id="10" name="TextBox 9">
            <a:extLst>
              <a:ext uri="{FF2B5EF4-FFF2-40B4-BE49-F238E27FC236}">
                <a16:creationId xmlns:a16="http://schemas.microsoft.com/office/drawing/2014/main" id="{CE895E95-02DC-4753-9EC7-E6EE0CFD8876}"/>
              </a:ext>
            </a:extLst>
          </p:cNvPr>
          <p:cNvSpPr txBox="1"/>
          <p:nvPr/>
        </p:nvSpPr>
        <p:spPr>
          <a:xfrm>
            <a:off x="4800600" y="5960419"/>
            <a:ext cx="1219200" cy="523220"/>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Average For Background</a:t>
            </a:r>
          </a:p>
        </p:txBody>
      </p:sp>
      <p:sp>
        <p:nvSpPr>
          <p:cNvPr id="11" name="TextBox 10">
            <a:extLst>
              <a:ext uri="{FF2B5EF4-FFF2-40B4-BE49-F238E27FC236}">
                <a16:creationId xmlns:a16="http://schemas.microsoft.com/office/drawing/2014/main" id="{DB4243BD-3916-4D0E-A679-2A073C47774A}"/>
              </a:ext>
            </a:extLst>
          </p:cNvPr>
          <p:cNvSpPr txBox="1"/>
          <p:nvPr/>
        </p:nvSpPr>
        <p:spPr>
          <a:xfrm>
            <a:off x="3512456" y="5960419"/>
            <a:ext cx="990600" cy="523220"/>
          </a:xfrm>
          <a:prstGeom prst="rect">
            <a:avLst/>
          </a:prstGeom>
          <a:noFill/>
        </p:spPr>
        <p:txBody>
          <a:bodyPr wrap="square" rtlCol="0">
            <a:spAutoFit/>
          </a:bodyPr>
          <a:lstStyle/>
          <a:p>
            <a:pPr algn="ctr"/>
            <a:r>
              <a:rPr lang="en-US" sz="1400" b="1" dirty="0">
                <a:solidFill>
                  <a:schemeClr val="bg1"/>
                </a:solidFill>
                <a:latin typeface="Arial" panose="020B0604020202020204" pitchFamily="34" charset="0"/>
                <a:cs typeface="Arial" panose="020B0604020202020204" pitchFamily="34" charset="0"/>
              </a:rPr>
              <a:t>Average Sample</a:t>
            </a:r>
          </a:p>
        </p:txBody>
      </p:sp>
      <p:sp>
        <p:nvSpPr>
          <p:cNvPr id="12" name="Oval 11">
            <a:extLst>
              <a:ext uri="{FF2B5EF4-FFF2-40B4-BE49-F238E27FC236}">
                <a16:creationId xmlns:a16="http://schemas.microsoft.com/office/drawing/2014/main" id="{650FC0AF-B887-4184-AFD3-3C18B27EF89B}"/>
              </a:ext>
            </a:extLst>
          </p:cNvPr>
          <p:cNvSpPr/>
          <p:nvPr/>
        </p:nvSpPr>
        <p:spPr>
          <a:xfrm>
            <a:off x="2138134" y="1934754"/>
            <a:ext cx="1138465" cy="35121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Arrow Connector 12">
            <a:extLst>
              <a:ext uri="{FF2B5EF4-FFF2-40B4-BE49-F238E27FC236}">
                <a16:creationId xmlns:a16="http://schemas.microsoft.com/office/drawing/2014/main" id="{9F74946D-6F00-462B-96FA-B9AB3216E97A}"/>
              </a:ext>
            </a:extLst>
          </p:cNvPr>
          <p:cNvCxnSpPr>
            <a:cxnSpLocks/>
          </p:cNvCxnSpPr>
          <p:nvPr/>
        </p:nvCxnSpPr>
        <p:spPr>
          <a:xfrm>
            <a:off x="2553985" y="2285973"/>
            <a:ext cx="577243" cy="1438362"/>
          </a:xfrm>
          <a:prstGeom prst="straightConnector1">
            <a:avLst/>
          </a:prstGeom>
          <a:ln w="19050">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sp>
        <p:nvSpPr>
          <p:cNvPr id="14" name="Slide Number Placeholder 13">
            <a:extLst>
              <a:ext uri="{FF2B5EF4-FFF2-40B4-BE49-F238E27FC236}">
                <a16:creationId xmlns:a16="http://schemas.microsoft.com/office/drawing/2014/main" id="{24DB93F2-3619-4547-B7F5-CFD225CC39DF}"/>
              </a:ext>
            </a:extLst>
          </p:cNvPr>
          <p:cNvSpPr>
            <a:spLocks noGrp="1"/>
          </p:cNvSpPr>
          <p:nvPr>
            <p:ph type="sldNum" sz="quarter" idx="12"/>
          </p:nvPr>
        </p:nvSpPr>
        <p:spPr>
          <a:xfrm>
            <a:off x="6934200" y="6356350"/>
            <a:ext cx="2133600" cy="365125"/>
          </a:xfrm>
        </p:spPr>
        <p:txBody>
          <a:bodyPr/>
          <a:lstStyle/>
          <a:p>
            <a:fld id="{B6F15528-21DE-4FAA-801E-634DDDAF4B2B}" type="slidenum">
              <a:rPr lang="en-US" smtClean="0"/>
              <a:pPr/>
              <a:t>15</a:t>
            </a:fld>
            <a:endParaRPr lang="en-US" dirty="0"/>
          </a:p>
        </p:txBody>
      </p:sp>
    </p:spTree>
    <p:extLst>
      <p:ext uri="{BB962C8B-B14F-4D97-AF65-F5344CB8AC3E}">
        <p14:creationId xmlns:p14="http://schemas.microsoft.com/office/powerpoint/2010/main" val="2089751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917" y="533400"/>
            <a:ext cx="8944683" cy="2123658"/>
          </a:xfrm>
          <a:prstGeom prst="rect">
            <a:avLst/>
          </a:prstGeom>
          <a:noFill/>
        </p:spPr>
        <p:txBody>
          <a:bodyPr wrap="square" rtlCol="0">
            <a:spAutoFit/>
          </a:bodyPr>
          <a:lstStyle/>
          <a:p>
            <a:pPr marL="174625" indent="-174625">
              <a:spcBef>
                <a:spcPts val="600"/>
              </a:spcBef>
              <a:buFont typeface="Wingdings" pitchFamily="2" charset="2"/>
              <a:buChar char="§"/>
            </a:pPr>
            <a:r>
              <a:rPr lang="en-US" sz="1600" dirty="0">
                <a:latin typeface="Arial" panose="020B0604020202020204" pitchFamily="34" charset="0"/>
                <a:cs typeface="Arial" panose="020B0604020202020204" pitchFamily="34" charset="0"/>
              </a:rPr>
              <a:t>Searching Mass Spec Libraries with Results shown in AMDIS (names only, </a:t>
            </a:r>
            <a:r>
              <a:rPr lang="en-US" sz="1600" b="1" i="1" dirty="0">
                <a:latin typeface="Arial" panose="020B0604020202020204" pitchFamily="34" charset="0"/>
                <a:cs typeface="Arial" panose="020B0604020202020204" pitchFamily="34" charset="0"/>
              </a:rPr>
              <a:t>no</a:t>
            </a:r>
            <a:r>
              <a:rPr lang="en-US" sz="1600" dirty="0">
                <a:latin typeface="Arial" panose="020B0604020202020204" pitchFamily="34" charset="0"/>
                <a:cs typeface="Arial" panose="020B0604020202020204" pitchFamily="34" charset="0"/>
              </a:rPr>
              <a:t> structures!)</a:t>
            </a:r>
          </a:p>
          <a:p>
            <a:pPr marL="174625" indent="-174625">
              <a:spcBef>
                <a:spcPts val="600"/>
              </a:spcBef>
              <a:buFont typeface="Wingdings" pitchFamily="2" charset="2"/>
              <a:buChar char="§"/>
            </a:pPr>
            <a:r>
              <a:rPr lang="en-US" sz="1600" dirty="0">
                <a:latin typeface="Arial" panose="020B0604020202020204" pitchFamily="34" charset="0"/>
                <a:cs typeface="Arial" panose="020B0604020202020204" pitchFamily="34" charset="0"/>
              </a:rPr>
              <a:t>Select </a:t>
            </a:r>
            <a:r>
              <a:rPr lang="en-US" sz="1600" b="1" dirty="0">
                <a:latin typeface="Arial" panose="020B0604020202020204" pitchFamily="34" charset="0"/>
                <a:cs typeface="Arial" panose="020B0604020202020204" pitchFamily="34" charset="0"/>
              </a:rPr>
              <a:t>Search NIST Library… </a:t>
            </a:r>
            <a:r>
              <a:rPr lang="en-US" sz="1600" dirty="0">
                <a:latin typeface="Arial" panose="020B0604020202020204" pitchFamily="34" charset="0"/>
                <a:cs typeface="Arial" panose="020B0604020202020204" pitchFamily="34" charset="0"/>
              </a:rPr>
              <a:t>from the </a:t>
            </a:r>
            <a:r>
              <a:rPr lang="en-US" sz="1600" b="1" dirty="0">
                <a:latin typeface="Arial" panose="020B0604020202020204" pitchFamily="34" charset="0"/>
                <a:cs typeface="Arial" panose="020B0604020202020204" pitchFamily="34" charset="0"/>
              </a:rPr>
              <a:t>Analyze</a:t>
            </a:r>
            <a:r>
              <a:rPr lang="en-US" sz="1600" dirty="0">
                <a:latin typeface="Arial" panose="020B0604020202020204" pitchFamily="34" charset="0"/>
                <a:cs typeface="Arial" panose="020B0604020202020204" pitchFamily="34" charset="0"/>
              </a:rPr>
              <a:t> menu on the Main Menu bar to send spectra to MS Search automatically</a:t>
            </a:r>
          </a:p>
          <a:p>
            <a:pPr marL="174625" indent="-174625">
              <a:spcBef>
                <a:spcPts val="600"/>
              </a:spcBef>
              <a:buFont typeface="Wingdings" pitchFamily="2" charset="2"/>
              <a:buChar char="§"/>
            </a:pPr>
            <a:r>
              <a:rPr lang="en-US" sz="1600" dirty="0">
                <a:latin typeface="Arial" panose="020B0604020202020204" pitchFamily="34" charset="0"/>
                <a:cs typeface="Arial" panose="020B0604020202020204" pitchFamily="34" charset="0"/>
              </a:rPr>
              <a:t>Can select more than one library by clicking with the Left Mouse-button on the </a:t>
            </a:r>
            <a:r>
              <a:rPr lang="en-US" sz="1600" b="1" dirty="0">
                <a:latin typeface="Arial" panose="020B0604020202020204" pitchFamily="34" charset="0"/>
                <a:cs typeface="Arial" panose="020B0604020202020204" pitchFamily="34" charset="0"/>
              </a:rPr>
              <a:t>Select</a:t>
            </a:r>
            <a:r>
              <a:rPr lang="en-US" sz="1600" dirty="0">
                <a:latin typeface="Arial" panose="020B0604020202020204" pitchFamily="34" charset="0"/>
                <a:cs typeface="Arial" panose="020B0604020202020204" pitchFamily="34" charset="0"/>
              </a:rPr>
              <a:t> button in the </a:t>
            </a:r>
            <a:r>
              <a:rPr lang="en-US" sz="1600" b="1" dirty="0">
                <a:latin typeface="Arial" panose="020B0604020202020204" pitchFamily="34" charset="0"/>
                <a:cs typeface="Arial" panose="020B0604020202020204" pitchFamily="34" charset="0"/>
              </a:rPr>
              <a:t>Search NIST Library – Parameters</a:t>
            </a:r>
            <a:r>
              <a:rPr lang="en-US" sz="1600" dirty="0">
                <a:latin typeface="Arial" panose="020B0604020202020204" pitchFamily="34" charset="0"/>
                <a:cs typeface="Arial" panose="020B0604020202020204" pitchFamily="34" charset="0"/>
              </a:rPr>
              <a:t> dialog box (</a:t>
            </a:r>
            <a:r>
              <a:rPr lang="en-US" sz="1600" b="1" dirty="0">
                <a:latin typeface="Arial" panose="020B0604020202020204" pitchFamily="34" charset="0"/>
                <a:cs typeface="Arial" panose="020B0604020202020204" pitchFamily="34" charset="0"/>
              </a:rPr>
              <a:t>Select Libraries for Search </a:t>
            </a:r>
            <a:r>
              <a:rPr lang="en-US" sz="1600" dirty="0">
                <a:latin typeface="Arial" panose="020B0604020202020204" pitchFamily="34" charset="0"/>
                <a:cs typeface="Arial" panose="020B0604020202020204" pitchFamily="34" charset="0"/>
              </a:rPr>
              <a:t>dialog box)</a:t>
            </a:r>
          </a:p>
          <a:p>
            <a:pPr marL="174625" indent="-174625">
              <a:spcBef>
                <a:spcPts val="600"/>
              </a:spcBef>
              <a:buFont typeface="Wingdings" pitchFamily="2" charset="2"/>
              <a:buChar char="§"/>
            </a:pPr>
            <a:r>
              <a:rPr lang="en-US" sz="1600" dirty="0">
                <a:latin typeface="Arial" panose="020B0604020202020204" pitchFamily="34" charset="0"/>
                <a:cs typeface="Arial" panose="020B0604020202020204" pitchFamily="34" charset="0"/>
              </a:rPr>
              <a:t>Set parameters to limit the search (use </a:t>
            </a:r>
            <a:r>
              <a:rPr lang="en-US" sz="1600" b="1" dirty="0">
                <a:latin typeface="Arial" panose="020B0604020202020204" pitchFamily="34" charset="0"/>
                <a:cs typeface="Arial" panose="020B0604020202020204" pitchFamily="34" charset="0"/>
              </a:rPr>
              <a:t>Help</a:t>
            </a:r>
            <a:r>
              <a:rPr lang="en-US" sz="1600" dirty="0">
                <a:latin typeface="Arial" panose="020B0604020202020204" pitchFamily="34" charset="0"/>
                <a:cs typeface="Arial" panose="020B0604020202020204" pitchFamily="34" charset="0"/>
              </a:rPr>
              <a:t> button if necessary)</a:t>
            </a:r>
          </a:p>
          <a:p>
            <a:pPr marL="174625" indent="-174625">
              <a:spcBef>
                <a:spcPts val="600"/>
              </a:spcBef>
              <a:buFont typeface="Wingdings" pitchFamily="2" charset="2"/>
              <a:buChar char="§"/>
            </a:pPr>
            <a:r>
              <a:rPr lang="en-US" sz="1600" dirty="0">
                <a:latin typeface="Arial" panose="020B0604020202020204" pitchFamily="34" charset="0"/>
                <a:cs typeface="Arial" panose="020B0604020202020204" pitchFamily="34" charset="0"/>
              </a:rPr>
              <a:t>Left click on </a:t>
            </a:r>
            <a:r>
              <a:rPr lang="en-US" sz="1600" b="1" dirty="0">
                <a:latin typeface="Arial" panose="020B0604020202020204" pitchFamily="34" charset="0"/>
                <a:cs typeface="Arial" panose="020B0604020202020204" pitchFamily="34" charset="0"/>
              </a:rPr>
              <a:t>Analyze</a:t>
            </a:r>
            <a:r>
              <a:rPr lang="en-US" sz="1600" dirty="0">
                <a:latin typeface="Arial" panose="020B0604020202020204" pitchFamily="34" charset="0"/>
                <a:cs typeface="Arial" panose="020B0604020202020204" pitchFamily="34" charset="0"/>
              </a:rPr>
              <a:t> button and be sure to select </a:t>
            </a:r>
            <a:r>
              <a:rPr lang="en-US" sz="1600" b="1" i="1" dirty="0">
                <a:solidFill>
                  <a:srgbClr val="FF0000"/>
                </a:solidFill>
                <a:latin typeface="Arial" panose="020B0604020202020204" pitchFamily="34" charset="0"/>
                <a:cs typeface="Arial" panose="020B0604020202020204" pitchFamily="34" charset="0"/>
              </a:rPr>
              <a:t>Keep</a:t>
            </a:r>
            <a:r>
              <a:rPr lang="en-US" sz="1600" dirty="0">
                <a:latin typeface="Arial" panose="020B0604020202020204" pitchFamily="34" charset="0"/>
                <a:cs typeface="Arial" panose="020B0604020202020204" pitchFamily="34" charset="0"/>
              </a:rPr>
              <a:t> in </a:t>
            </a:r>
            <a:r>
              <a:rPr lang="en-US" sz="1600" b="1" dirty="0">
                <a:latin typeface="Arial" panose="020B0604020202020204" pitchFamily="34" charset="0"/>
                <a:cs typeface="Arial" panose="020B0604020202020204" pitchFamily="34" charset="0"/>
              </a:rPr>
              <a:t>Delete Results File </a:t>
            </a:r>
            <a:r>
              <a:rPr lang="en-US" sz="1600" dirty="0">
                <a:latin typeface="Arial" panose="020B0604020202020204" pitchFamily="34" charset="0"/>
                <a:cs typeface="Arial" panose="020B0604020202020204" pitchFamily="34" charset="0"/>
              </a:rPr>
              <a:t>dialog box</a:t>
            </a:r>
          </a:p>
        </p:txBody>
      </p:sp>
      <p:sp>
        <p:nvSpPr>
          <p:cNvPr id="6" name="Right Arrow 5"/>
          <p:cNvSpPr/>
          <p:nvPr/>
        </p:nvSpPr>
        <p:spPr>
          <a:xfrm>
            <a:off x="3124200" y="3954313"/>
            <a:ext cx="3810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46917" y="0"/>
            <a:ext cx="9111597"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Automated Searching of Deconvoluted Spectra within AMDIS</a:t>
            </a:r>
          </a:p>
        </p:txBody>
      </p:sp>
      <p:pic>
        <p:nvPicPr>
          <p:cNvPr id="2" name="Picture 1">
            <a:extLst>
              <a:ext uri="{FF2B5EF4-FFF2-40B4-BE49-F238E27FC236}">
                <a16:creationId xmlns:a16="http://schemas.microsoft.com/office/drawing/2014/main" id="{E43D3B5C-295D-4EB7-9C7F-1245B844AC4F}"/>
              </a:ext>
            </a:extLst>
          </p:cNvPr>
          <p:cNvPicPr>
            <a:picLocks noChangeAspect="1"/>
          </p:cNvPicPr>
          <p:nvPr/>
        </p:nvPicPr>
        <p:blipFill>
          <a:blip r:embed="rId2" cstate="print"/>
          <a:stretch>
            <a:fillRect/>
          </a:stretch>
        </p:blipFill>
        <p:spPr>
          <a:xfrm>
            <a:off x="61431" y="2790283"/>
            <a:ext cx="2914650" cy="2145506"/>
          </a:xfrm>
          <a:prstGeom prst="rect">
            <a:avLst/>
          </a:prstGeom>
          <a:ln>
            <a:solidFill>
              <a:schemeClr val="tx1"/>
            </a:solidFill>
          </a:ln>
        </p:spPr>
      </p:pic>
      <p:pic>
        <p:nvPicPr>
          <p:cNvPr id="3" name="Picture 2">
            <a:extLst>
              <a:ext uri="{FF2B5EF4-FFF2-40B4-BE49-F238E27FC236}">
                <a16:creationId xmlns:a16="http://schemas.microsoft.com/office/drawing/2014/main" id="{4AC7D4C8-EA5F-488C-9602-AF5523F8C10E}"/>
              </a:ext>
            </a:extLst>
          </p:cNvPr>
          <p:cNvPicPr>
            <a:picLocks noChangeAspect="1"/>
          </p:cNvPicPr>
          <p:nvPr/>
        </p:nvPicPr>
        <p:blipFill>
          <a:blip r:embed="rId3" cstate="print"/>
          <a:stretch>
            <a:fillRect/>
          </a:stretch>
        </p:blipFill>
        <p:spPr>
          <a:xfrm>
            <a:off x="3738753" y="2707899"/>
            <a:ext cx="3572351" cy="3114199"/>
          </a:xfrm>
          <a:prstGeom prst="rect">
            <a:avLst/>
          </a:prstGeom>
        </p:spPr>
      </p:pic>
      <p:pic>
        <p:nvPicPr>
          <p:cNvPr id="9" name="Picture 8">
            <a:extLst>
              <a:ext uri="{FF2B5EF4-FFF2-40B4-BE49-F238E27FC236}">
                <a16:creationId xmlns:a16="http://schemas.microsoft.com/office/drawing/2014/main" id="{F5DEA0DF-FEAB-4CA3-8204-E2FD3EB5975C}"/>
              </a:ext>
            </a:extLst>
          </p:cNvPr>
          <p:cNvPicPr>
            <a:picLocks noChangeAspect="1"/>
          </p:cNvPicPr>
          <p:nvPr/>
        </p:nvPicPr>
        <p:blipFill>
          <a:blip r:embed="rId4" cstate="print"/>
          <a:stretch>
            <a:fillRect/>
          </a:stretch>
        </p:blipFill>
        <p:spPr>
          <a:xfrm>
            <a:off x="6400800" y="4664127"/>
            <a:ext cx="2643664" cy="2148364"/>
          </a:xfrm>
          <a:prstGeom prst="rect">
            <a:avLst/>
          </a:prstGeom>
        </p:spPr>
      </p:pic>
      <p:sp>
        <p:nvSpPr>
          <p:cNvPr id="7" name="Right Arrow 6"/>
          <p:cNvSpPr/>
          <p:nvPr/>
        </p:nvSpPr>
        <p:spPr>
          <a:xfrm rot="2504488">
            <a:off x="5251216" y="5683668"/>
            <a:ext cx="1347923" cy="211310"/>
          </a:xfrm>
          <a:prstGeom prst="rightArrow">
            <a:avLst>
              <a:gd name="adj1" fmla="val 52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01C1CE6F-1669-467B-870F-5D63B651F232}"/>
              </a:ext>
            </a:extLst>
          </p:cNvPr>
          <p:cNvSpPr txBox="1"/>
          <p:nvPr/>
        </p:nvSpPr>
        <p:spPr>
          <a:xfrm>
            <a:off x="3657600" y="6316862"/>
            <a:ext cx="2643664" cy="461665"/>
          </a:xfrm>
          <a:prstGeom prst="rect">
            <a:avLst/>
          </a:prstGeom>
          <a:noFill/>
        </p:spPr>
        <p:txBody>
          <a:bodyPr wrap="square" rtlCol="0">
            <a:spAutoFit/>
          </a:bodyPr>
          <a:lstStyle/>
          <a:p>
            <a:pPr algn="r"/>
            <a:r>
              <a:rPr lang="en-US" sz="1200" dirty="0">
                <a:latin typeface="Arial" panose="020B0604020202020204" pitchFamily="34" charset="0"/>
                <a:cs typeface="Arial" panose="020B0604020202020204" pitchFamily="34" charset="0"/>
              </a:rPr>
              <a:t>Be sure there is a check in the box next to the selected library</a:t>
            </a:r>
          </a:p>
        </p:txBody>
      </p:sp>
      <p:pic>
        <p:nvPicPr>
          <p:cNvPr id="11" name="Picture 10">
            <a:extLst>
              <a:ext uri="{FF2B5EF4-FFF2-40B4-BE49-F238E27FC236}">
                <a16:creationId xmlns:a16="http://schemas.microsoft.com/office/drawing/2014/main" id="{DC9465FA-5C0F-4CB0-9962-EDCEB005B45C}"/>
              </a:ext>
            </a:extLst>
          </p:cNvPr>
          <p:cNvPicPr>
            <a:picLocks noChangeAspect="1"/>
          </p:cNvPicPr>
          <p:nvPr/>
        </p:nvPicPr>
        <p:blipFill>
          <a:blip r:embed="rId5" cstate="print"/>
          <a:stretch>
            <a:fillRect/>
          </a:stretch>
        </p:blipFill>
        <p:spPr>
          <a:xfrm>
            <a:off x="228600" y="5302091"/>
            <a:ext cx="2383631" cy="1479709"/>
          </a:xfrm>
          <a:prstGeom prst="rect">
            <a:avLst/>
          </a:prstGeom>
        </p:spPr>
      </p:pic>
      <p:sp>
        <p:nvSpPr>
          <p:cNvPr id="15" name="Right Arrow 5">
            <a:extLst>
              <a:ext uri="{FF2B5EF4-FFF2-40B4-BE49-F238E27FC236}">
                <a16:creationId xmlns:a16="http://schemas.microsoft.com/office/drawing/2014/main" id="{C952C231-D85F-4C07-9684-3FCB1BD17BE1}"/>
              </a:ext>
            </a:extLst>
          </p:cNvPr>
          <p:cNvSpPr/>
          <p:nvPr/>
        </p:nvSpPr>
        <p:spPr>
          <a:xfrm rot="8240996">
            <a:off x="2734058" y="5348965"/>
            <a:ext cx="1043379" cy="1713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11">
            <a:extLst>
              <a:ext uri="{FF2B5EF4-FFF2-40B4-BE49-F238E27FC236}">
                <a16:creationId xmlns:a16="http://schemas.microsoft.com/office/drawing/2014/main" id="{2D8FFF13-8993-4C64-879B-E79B9993578B}"/>
              </a:ext>
            </a:extLst>
          </p:cNvPr>
          <p:cNvSpPr>
            <a:spLocks noGrp="1"/>
          </p:cNvSpPr>
          <p:nvPr>
            <p:ph type="sldNum" sz="quarter" idx="12"/>
          </p:nvPr>
        </p:nvSpPr>
        <p:spPr>
          <a:xfrm>
            <a:off x="2286000" y="6553200"/>
            <a:ext cx="2133600" cy="365125"/>
          </a:xfrm>
        </p:spPr>
        <p:txBody>
          <a:bodyPr/>
          <a:lstStyle/>
          <a:p>
            <a:fld id="{B6F15528-21DE-4FAA-801E-634DDDAF4B2B}" type="slidenum">
              <a:rPr lang="en-US" smtClean="0"/>
              <a:pPr/>
              <a:t>16</a:t>
            </a:fld>
            <a:endParaRPr lang="en-US" dirty="0"/>
          </a:p>
        </p:txBody>
      </p:sp>
      <p:cxnSp>
        <p:nvCxnSpPr>
          <p:cNvPr id="13" name="Straight Arrow Connector 12">
            <a:extLst>
              <a:ext uri="{FF2B5EF4-FFF2-40B4-BE49-F238E27FC236}">
                <a16:creationId xmlns:a16="http://schemas.microsoft.com/office/drawing/2014/main" id="{196095B8-8FF4-44BF-B6C7-316B836AC8DB}"/>
              </a:ext>
            </a:extLst>
          </p:cNvPr>
          <p:cNvCxnSpPr>
            <a:cxnSpLocks/>
          </p:cNvCxnSpPr>
          <p:nvPr/>
        </p:nvCxnSpPr>
        <p:spPr>
          <a:xfrm flipH="1">
            <a:off x="2438400" y="2659262"/>
            <a:ext cx="2438400" cy="4038600"/>
          </a:xfrm>
          <a:prstGeom prst="straightConnector1">
            <a:avLst/>
          </a:prstGeom>
          <a:ln w="19050">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1768" y="862897"/>
            <a:ext cx="8932232" cy="1877437"/>
          </a:xfrm>
          <a:prstGeom prst="rect">
            <a:avLst/>
          </a:prstGeom>
          <a:noFill/>
        </p:spPr>
        <p:txBody>
          <a:bodyPr wrap="square" rtlCol="0">
            <a:spAutoFit/>
          </a:bodyPr>
          <a:lstStyle/>
          <a:p>
            <a:pPr marL="174625" indent="-174625">
              <a:spcBef>
                <a:spcPts val="600"/>
              </a:spcBef>
              <a:buFont typeface="Wingdings" pitchFamily="2" charset="2"/>
              <a:buChar char="§"/>
            </a:pPr>
            <a:r>
              <a:rPr lang="en-US" sz="1600" dirty="0">
                <a:latin typeface="Arial" panose="020B0604020202020204" pitchFamily="34" charset="0"/>
                <a:cs typeface="Arial" panose="020B0604020202020204" pitchFamily="34" charset="0"/>
              </a:rPr>
              <a:t>Click </a:t>
            </a:r>
            <a:r>
              <a:rPr lang="en-US" sz="1600" b="1" dirty="0">
                <a:latin typeface="Arial" panose="020B0604020202020204" pitchFamily="34" charset="0"/>
                <a:cs typeface="Arial" panose="020B0604020202020204" pitchFamily="34" charset="0"/>
              </a:rPr>
              <a:t>LMB</a:t>
            </a:r>
            <a:r>
              <a:rPr lang="en-US" sz="1600" dirty="0">
                <a:latin typeface="Arial" panose="020B0604020202020204" pitchFamily="34" charset="0"/>
                <a:cs typeface="Arial" panose="020B0604020202020204" pitchFamily="34" charset="0"/>
              </a:rPr>
              <a:t> with the </a:t>
            </a:r>
            <a:r>
              <a:rPr lang="en-US" sz="1600" b="1" dirty="0">
                <a:latin typeface="Arial" panose="020B0604020202020204" pitchFamily="34" charset="0"/>
                <a:cs typeface="Arial" panose="020B0604020202020204" pitchFamily="34" charset="0"/>
              </a:rPr>
              <a:t>Pointer</a:t>
            </a:r>
            <a:r>
              <a:rPr lang="en-US" sz="1600" dirty="0">
                <a:latin typeface="Arial" panose="020B0604020202020204" pitchFamily="34" charset="0"/>
                <a:cs typeface="Arial" panose="020B0604020202020204" pitchFamily="34" charset="0"/>
              </a:rPr>
              <a:t> on any one blue </a:t>
            </a:r>
            <a:r>
              <a:rPr lang="en-US" sz="1600" b="1" dirty="0">
                <a:solidFill>
                  <a:srgbClr val="002060"/>
                </a:solidFill>
                <a:latin typeface="Arial" panose="020B0604020202020204" pitchFamily="34" charset="0"/>
                <a:cs typeface="Arial" panose="020B0604020202020204" pitchFamily="34" charset="0"/>
              </a:rPr>
              <a:t>T</a:t>
            </a:r>
            <a:r>
              <a:rPr lang="en-US" sz="1600" dirty="0">
                <a:latin typeface="Arial" panose="020B0604020202020204" pitchFamily="34" charset="0"/>
                <a:cs typeface="Arial" panose="020B0604020202020204" pitchFamily="34" charset="0"/>
              </a:rPr>
              <a:t> (turns </a:t>
            </a:r>
            <a:r>
              <a:rPr lang="en-US" sz="1600" b="1" dirty="0">
                <a:solidFill>
                  <a:srgbClr val="FF0000"/>
                </a:solidFill>
                <a:latin typeface="Arial" panose="020B0604020202020204" pitchFamily="34" charset="0"/>
                <a:cs typeface="Arial" panose="020B0604020202020204" pitchFamily="34" charset="0"/>
              </a:rPr>
              <a:t>Red</a:t>
            </a:r>
            <a:r>
              <a:rPr lang="en-US" sz="1600" dirty="0">
                <a:latin typeface="Arial" panose="020B0604020202020204" pitchFamily="34" charset="0"/>
                <a:cs typeface="Arial" panose="020B0604020202020204" pitchFamily="34" charset="0"/>
              </a:rPr>
              <a:t>) above chromatogram window</a:t>
            </a:r>
          </a:p>
          <a:p>
            <a:pPr marL="174625" indent="-174625">
              <a:spcBef>
                <a:spcPts val="600"/>
              </a:spcBef>
              <a:buFont typeface="Wingdings" pitchFamily="2" charset="2"/>
              <a:buChar char="§"/>
            </a:pPr>
            <a:r>
              <a:rPr lang="en-US" sz="1600" b="1" dirty="0">
                <a:solidFill>
                  <a:srgbClr val="002060"/>
                </a:solidFill>
                <a:latin typeface="Arial" panose="020B0604020202020204" pitchFamily="34" charset="0"/>
                <a:cs typeface="Arial" panose="020B0604020202020204" pitchFamily="34" charset="0"/>
              </a:rPr>
              <a:t>T</a:t>
            </a:r>
            <a:r>
              <a:rPr lang="en-US" sz="1600" dirty="0">
                <a:latin typeface="Arial" panose="020B0604020202020204" pitchFamily="34" charset="0"/>
                <a:cs typeface="Arial" panose="020B0604020202020204" pitchFamily="34" charset="0"/>
              </a:rPr>
              <a:t> stands for target and that will be the library search results</a:t>
            </a:r>
          </a:p>
          <a:p>
            <a:pPr marL="174625" indent="-174625">
              <a:spcBef>
                <a:spcPts val="600"/>
              </a:spcBef>
              <a:buFont typeface="Wingdings" pitchFamily="2" charset="2"/>
              <a:buChar char="§"/>
            </a:pPr>
            <a:r>
              <a:rPr lang="en-US" sz="1600" dirty="0">
                <a:latin typeface="Arial" panose="020B0604020202020204" pitchFamily="34" charset="0"/>
                <a:cs typeface="Arial" panose="020B0604020202020204" pitchFamily="34" charset="0"/>
              </a:rPr>
              <a:t>If the </a:t>
            </a:r>
            <a:r>
              <a:rPr lang="en-US" sz="1600" b="1" dirty="0">
                <a:solidFill>
                  <a:srgbClr val="002060"/>
                </a:solidFill>
                <a:latin typeface="Arial" panose="020B0604020202020204" pitchFamily="34" charset="0"/>
                <a:cs typeface="Arial" panose="020B0604020202020204" pitchFamily="34" charset="0"/>
              </a:rPr>
              <a:t>T</a:t>
            </a:r>
            <a:r>
              <a:rPr lang="en-US" sz="1600" dirty="0">
                <a:latin typeface="Arial" panose="020B0604020202020204" pitchFamily="34" charset="0"/>
                <a:cs typeface="Arial" panose="020B0604020202020204" pitchFamily="34" charset="0"/>
              </a:rPr>
              <a:t> furthest to the left, click on </a:t>
            </a:r>
            <a:r>
              <a:rPr lang="en-US" sz="1600" b="1" i="1" dirty="0">
                <a:latin typeface="Arial" panose="020B0604020202020204" pitchFamily="34" charset="0"/>
                <a:cs typeface="Arial" panose="020B0604020202020204" pitchFamily="34" charset="0"/>
              </a:rPr>
              <a:t>down arrow </a:t>
            </a:r>
            <a:r>
              <a:rPr lang="en-US" sz="1600" dirty="0">
                <a:latin typeface="Arial" panose="020B0604020202020204" pitchFamily="34" charset="0"/>
                <a:cs typeface="Arial" panose="020B0604020202020204" pitchFamily="34" charset="0"/>
              </a:rPr>
              <a:t>on keyboard to step through the results (L to R)</a:t>
            </a:r>
          </a:p>
          <a:p>
            <a:pPr marL="174625" indent="-174625">
              <a:spcBef>
                <a:spcPts val="600"/>
              </a:spcBef>
              <a:buFont typeface="Wingdings" pitchFamily="2" charset="2"/>
              <a:buChar char="§"/>
            </a:pPr>
            <a:r>
              <a:rPr lang="en-US" sz="1600" dirty="0">
                <a:latin typeface="Arial" panose="020B0604020202020204" pitchFamily="34" charset="0"/>
                <a:cs typeface="Arial" panose="020B0604020202020204" pitchFamily="34" charset="0"/>
              </a:rPr>
              <a:t>The </a:t>
            </a:r>
            <a:r>
              <a:rPr lang="en-US" sz="1600" b="1" i="1" dirty="0">
                <a:latin typeface="Arial" panose="020B0604020202020204" pitchFamily="34" charset="0"/>
                <a:cs typeface="Arial" panose="020B0604020202020204" pitchFamily="34" charset="0"/>
              </a:rPr>
              <a:t>up arrow </a:t>
            </a:r>
            <a:r>
              <a:rPr lang="en-US" sz="1600" dirty="0">
                <a:latin typeface="Arial" panose="020B0604020202020204" pitchFamily="34" charset="0"/>
                <a:cs typeface="Arial" panose="020B0604020202020204" pitchFamily="34" charset="0"/>
              </a:rPr>
              <a:t>keys results in jumping from </a:t>
            </a:r>
            <a:r>
              <a:rPr lang="en-US" sz="1600" b="1" dirty="0">
                <a:solidFill>
                  <a:srgbClr val="002060"/>
                </a:solidFill>
                <a:latin typeface="Arial" panose="020B0604020202020204" pitchFamily="34" charset="0"/>
                <a:cs typeface="Arial" panose="020B0604020202020204" pitchFamily="34" charset="0"/>
              </a:rPr>
              <a:t>T</a:t>
            </a:r>
            <a:r>
              <a:rPr lang="en-US" sz="1600" dirty="0">
                <a:latin typeface="Arial" panose="020B0604020202020204" pitchFamily="34" charset="0"/>
                <a:cs typeface="Arial" panose="020B0604020202020204" pitchFamily="34" charset="0"/>
              </a:rPr>
              <a:t> to </a:t>
            </a:r>
            <a:r>
              <a:rPr lang="en-US" sz="1600" b="1" dirty="0">
                <a:solidFill>
                  <a:srgbClr val="002060"/>
                </a:solidFill>
                <a:latin typeface="Arial" panose="020B0604020202020204" pitchFamily="34" charset="0"/>
                <a:cs typeface="Arial" panose="020B0604020202020204" pitchFamily="34" charset="0"/>
              </a:rPr>
              <a:t>T</a:t>
            </a:r>
            <a:r>
              <a:rPr lang="en-US" sz="1600" dirty="0">
                <a:latin typeface="Arial" panose="020B0604020202020204" pitchFamily="34" charset="0"/>
                <a:cs typeface="Arial" panose="020B0604020202020204" pitchFamily="34" charset="0"/>
              </a:rPr>
              <a:t> from right to left</a:t>
            </a:r>
          </a:p>
          <a:p>
            <a:pPr marL="174625" indent="-174625">
              <a:spcBef>
                <a:spcPts val="600"/>
              </a:spcBef>
              <a:buFont typeface="Wingdings" pitchFamily="2" charset="2"/>
              <a:buChar char="§"/>
            </a:pPr>
            <a:r>
              <a:rPr lang="en-US" sz="1600" dirty="0">
                <a:latin typeface="Arial" panose="020B0604020202020204" pitchFamily="34" charset="0"/>
                <a:cs typeface="Arial" panose="020B0604020202020204" pitchFamily="34" charset="0"/>
              </a:rPr>
              <a:t>The list in the Results window is from using the NIST MS Search Program and NOT the search of the Target Compounds Library</a:t>
            </a:r>
          </a:p>
        </p:txBody>
      </p:sp>
      <p:sp>
        <p:nvSpPr>
          <p:cNvPr id="7" name="TextBox 6"/>
          <p:cNvSpPr txBox="1"/>
          <p:nvPr/>
        </p:nvSpPr>
        <p:spPr>
          <a:xfrm>
            <a:off x="211768" y="71735"/>
            <a:ext cx="8720464"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Examining Results of EI Mass Spectral Search with AMDIS</a:t>
            </a:r>
          </a:p>
        </p:txBody>
      </p:sp>
      <p:pic>
        <p:nvPicPr>
          <p:cNvPr id="2" name="Picture 1">
            <a:extLst>
              <a:ext uri="{FF2B5EF4-FFF2-40B4-BE49-F238E27FC236}">
                <a16:creationId xmlns:a16="http://schemas.microsoft.com/office/drawing/2014/main" id="{E35C2905-C371-4347-B062-C20A9C3CDE5D}"/>
              </a:ext>
            </a:extLst>
          </p:cNvPr>
          <p:cNvPicPr>
            <a:picLocks noChangeAspect="1"/>
          </p:cNvPicPr>
          <p:nvPr/>
        </p:nvPicPr>
        <p:blipFill rotWithShape="1">
          <a:blip r:embed="rId2" cstate="print"/>
          <a:srcRect b="43126"/>
          <a:stretch/>
        </p:blipFill>
        <p:spPr>
          <a:xfrm>
            <a:off x="465929" y="3200400"/>
            <a:ext cx="8347710" cy="3450771"/>
          </a:xfrm>
          <a:prstGeom prst="rect">
            <a:avLst/>
          </a:prstGeom>
        </p:spPr>
      </p:pic>
      <p:cxnSp>
        <p:nvCxnSpPr>
          <p:cNvPr id="8" name="Straight Arrow Connector 7">
            <a:extLst>
              <a:ext uri="{FF2B5EF4-FFF2-40B4-BE49-F238E27FC236}">
                <a16:creationId xmlns:a16="http://schemas.microsoft.com/office/drawing/2014/main" id="{99241686-C0A7-457C-B599-C9D9C12FD930}"/>
              </a:ext>
            </a:extLst>
          </p:cNvPr>
          <p:cNvCxnSpPr>
            <a:cxnSpLocks/>
          </p:cNvCxnSpPr>
          <p:nvPr/>
        </p:nvCxnSpPr>
        <p:spPr>
          <a:xfrm>
            <a:off x="5186804" y="1143777"/>
            <a:ext cx="680596" cy="2971023"/>
          </a:xfrm>
          <a:prstGeom prst="straightConnector1">
            <a:avLst/>
          </a:prstGeom>
          <a:ln w="19050">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D7833CB-82A0-4FF6-924C-FCB805A29EEF}"/>
              </a:ext>
            </a:extLst>
          </p:cNvPr>
          <p:cNvCxnSpPr>
            <a:cxnSpLocks/>
          </p:cNvCxnSpPr>
          <p:nvPr/>
        </p:nvCxnSpPr>
        <p:spPr>
          <a:xfrm>
            <a:off x="5715000" y="1491522"/>
            <a:ext cx="1981200" cy="4000476"/>
          </a:xfrm>
          <a:prstGeom prst="straightConnector1">
            <a:avLst/>
          </a:prstGeom>
          <a:ln w="19050">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sp>
        <p:nvSpPr>
          <p:cNvPr id="11" name="Slide Number Placeholder 10">
            <a:extLst>
              <a:ext uri="{FF2B5EF4-FFF2-40B4-BE49-F238E27FC236}">
                <a16:creationId xmlns:a16="http://schemas.microsoft.com/office/drawing/2014/main" id="{7A685371-CD12-4CA3-B410-B2221877A3EF}"/>
              </a:ext>
            </a:extLst>
          </p:cNvPr>
          <p:cNvSpPr>
            <a:spLocks noGrp="1"/>
          </p:cNvSpPr>
          <p:nvPr>
            <p:ph type="sldNum" sz="quarter" idx="12"/>
          </p:nvPr>
        </p:nvSpPr>
        <p:spPr>
          <a:xfrm>
            <a:off x="7010400" y="6356350"/>
            <a:ext cx="2133600" cy="365125"/>
          </a:xfrm>
        </p:spPr>
        <p:txBody>
          <a:bodyPr/>
          <a:lstStyle/>
          <a:p>
            <a:fld id="{B6F15528-21DE-4FAA-801E-634DDDAF4B2B}" type="slidenum">
              <a:rPr lang="en-US" smtClean="0"/>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694" y="509551"/>
            <a:ext cx="9184706" cy="907941"/>
          </a:xfrm>
          <a:prstGeom prst="rect">
            <a:avLst/>
          </a:prstGeom>
          <a:noFill/>
        </p:spPr>
        <p:txBody>
          <a:bodyPr wrap="square" rtlCol="0">
            <a:spAutoFit/>
          </a:bodyPr>
          <a:lstStyle/>
          <a:p>
            <a:pPr marL="231775" indent="-231775">
              <a:spcBef>
                <a:spcPts val="600"/>
              </a:spcBef>
              <a:buFont typeface="Wingdings" pitchFamily="2" charset="2"/>
              <a:buChar char="§"/>
            </a:pPr>
            <a:r>
              <a:rPr lang="en-US" sz="1600" dirty="0">
                <a:latin typeface="Arial" panose="020B0604020202020204" pitchFamily="34" charset="0"/>
                <a:cs typeface="Arial" panose="020B0604020202020204" pitchFamily="34" charset="0"/>
              </a:rPr>
              <a:t>The unknown spectrum </a:t>
            </a:r>
            <a:r>
              <a:rPr lang="en-US" sz="1600" i="1" dirty="0">
                <a:latin typeface="Arial" panose="020B0604020202020204" pitchFamily="34" charset="0"/>
                <a:cs typeface="Arial" panose="020B0604020202020204" pitchFamily="34" charset="0"/>
              </a:rPr>
              <a:t>vs</a:t>
            </a:r>
            <a:r>
              <a:rPr lang="en-US" sz="1600" dirty="0">
                <a:latin typeface="Arial" panose="020B0604020202020204" pitchFamily="34" charset="0"/>
                <a:cs typeface="Arial" panose="020B0604020202020204" pitchFamily="34" charset="0"/>
              </a:rPr>
              <a:t> spectrum library hit will be displayed in the lower window as you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step through the results using the </a:t>
            </a:r>
            <a:r>
              <a:rPr lang="en-US" sz="1600" b="1" dirty="0">
                <a:latin typeface="Arial" panose="020B0604020202020204" pitchFamily="34" charset="0"/>
                <a:cs typeface="Arial" panose="020B0604020202020204" pitchFamily="34" charset="0"/>
              </a:rPr>
              <a:t>up</a:t>
            </a:r>
            <a:r>
              <a:rPr lang="en-US" sz="1600" dirty="0">
                <a:latin typeface="Arial" panose="020B0604020202020204" pitchFamily="34" charset="0"/>
                <a:cs typeface="Arial" panose="020B0604020202020204" pitchFamily="34" charset="0"/>
              </a:rPr>
              <a:t> and </a:t>
            </a:r>
            <a:r>
              <a:rPr lang="en-US" sz="1600" b="1" dirty="0">
                <a:latin typeface="Arial" panose="020B0604020202020204" pitchFamily="34" charset="0"/>
                <a:cs typeface="Arial" panose="020B0604020202020204" pitchFamily="34" charset="0"/>
              </a:rPr>
              <a:t>down arrow </a:t>
            </a:r>
            <a:r>
              <a:rPr lang="en-US" sz="1600" dirty="0">
                <a:latin typeface="Arial" panose="020B0604020202020204" pitchFamily="34" charset="0"/>
                <a:cs typeface="Arial" panose="020B0604020202020204" pitchFamily="34" charset="0"/>
              </a:rPr>
              <a:t>keys</a:t>
            </a:r>
          </a:p>
          <a:p>
            <a:pPr marL="231775" indent="-231775">
              <a:spcBef>
                <a:spcPts val="600"/>
              </a:spcBef>
              <a:buFont typeface="Wingdings" pitchFamily="2" charset="2"/>
              <a:buChar char="§"/>
            </a:pPr>
            <a:r>
              <a:rPr lang="en-US" sz="1600" dirty="0">
                <a:latin typeface="Arial" panose="020B0604020202020204" pitchFamily="34" charset="0"/>
                <a:cs typeface="Arial" panose="020B0604020202020204" pitchFamily="34" charset="0"/>
              </a:rPr>
              <a:t>Can also click the </a:t>
            </a:r>
            <a:r>
              <a:rPr lang="en-US" sz="1600" b="1" dirty="0">
                <a:latin typeface="Arial" panose="020B0604020202020204" pitchFamily="34" charset="0"/>
                <a:cs typeface="Arial" panose="020B0604020202020204" pitchFamily="34" charset="0"/>
              </a:rPr>
              <a:t>RMB</a:t>
            </a:r>
            <a:r>
              <a:rPr lang="en-US" sz="1600" dirty="0">
                <a:latin typeface="Arial" panose="020B0604020202020204" pitchFamily="34" charset="0"/>
                <a:cs typeface="Arial" panose="020B0604020202020204" pitchFamily="34" charset="0"/>
              </a:rPr>
              <a:t> with the </a:t>
            </a:r>
            <a:r>
              <a:rPr lang="en-US" sz="1600" b="1" dirty="0">
                <a:latin typeface="Arial" panose="020B0604020202020204" pitchFamily="34" charset="0"/>
                <a:cs typeface="Arial" panose="020B0604020202020204" pitchFamily="34" charset="0"/>
              </a:rPr>
              <a:t>Pointer</a:t>
            </a:r>
            <a:r>
              <a:rPr lang="en-US" sz="1600" dirty="0">
                <a:latin typeface="Arial" panose="020B0604020202020204" pitchFamily="34" charset="0"/>
                <a:cs typeface="Arial" panose="020B0604020202020204" pitchFamily="34" charset="0"/>
              </a:rPr>
              <a:t> on the </a:t>
            </a:r>
            <a:r>
              <a:rPr lang="en-US" sz="1600" b="1" dirty="0">
                <a:latin typeface="Arial" panose="020B0604020202020204" pitchFamily="34" charset="0"/>
                <a:cs typeface="Arial" panose="020B0604020202020204" pitchFamily="34" charset="0"/>
              </a:rPr>
              <a:t>Results</a:t>
            </a:r>
            <a:r>
              <a:rPr lang="en-US" sz="1600" dirty="0">
                <a:latin typeface="Arial" panose="020B0604020202020204" pitchFamily="34" charset="0"/>
                <a:cs typeface="Arial" panose="020B0604020202020204" pitchFamily="34" charset="0"/>
              </a:rPr>
              <a:t> window to see all hits for a </a:t>
            </a:r>
            <a:r>
              <a:rPr lang="en-US" sz="1600" b="1" dirty="0">
                <a:latin typeface="Arial" panose="020B0604020202020204" pitchFamily="34" charset="0"/>
                <a:cs typeface="Arial" panose="020B0604020202020204" pitchFamily="34" charset="0"/>
              </a:rPr>
              <a:t>Component</a:t>
            </a:r>
          </a:p>
        </p:txBody>
      </p:sp>
      <p:sp>
        <p:nvSpPr>
          <p:cNvPr id="5" name="TextBox 4"/>
          <p:cNvSpPr txBox="1"/>
          <p:nvPr/>
        </p:nvSpPr>
        <p:spPr>
          <a:xfrm>
            <a:off x="104437" y="47886"/>
            <a:ext cx="8956106"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Examining Results of EI Search Results with AMDIS (cont’d)</a:t>
            </a:r>
          </a:p>
        </p:txBody>
      </p:sp>
      <p:pic>
        <p:nvPicPr>
          <p:cNvPr id="4" name="Picture 3">
            <a:extLst>
              <a:ext uri="{FF2B5EF4-FFF2-40B4-BE49-F238E27FC236}">
                <a16:creationId xmlns:a16="http://schemas.microsoft.com/office/drawing/2014/main" id="{831B5D24-6ADF-41FB-BB93-A94EE53C5E77}"/>
              </a:ext>
            </a:extLst>
          </p:cNvPr>
          <p:cNvPicPr>
            <a:picLocks noChangeAspect="1"/>
          </p:cNvPicPr>
          <p:nvPr/>
        </p:nvPicPr>
        <p:blipFill>
          <a:blip r:embed="rId2" cstate="print"/>
          <a:stretch>
            <a:fillRect/>
          </a:stretch>
        </p:blipFill>
        <p:spPr>
          <a:xfrm>
            <a:off x="86294" y="1573178"/>
            <a:ext cx="7155180" cy="5200650"/>
          </a:xfrm>
          <a:prstGeom prst="rect">
            <a:avLst/>
          </a:prstGeom>
        </p:spPr>
      </p:pic>
      <p:pic>
        <p:nvPicPr>
          <p:cNvPr id="6" name="Picture 5">
            <a:extLst>
              <a:ext uri="{FF2B5EF4-FFF2-40B4-BE49-F238E27FC236}">
                <a16:creationId xmlns:a16="http://schemas.microsoft.com/office/drawing/2014/main" id="{B479F1C6-1F65-4741-99C6-890FA81628AF}"/>
              </a:ext>
            </a:extLst>
          </p:cNvPr>
          <p:cNvPicPr>
            <a:picLocks noChangeAspect="1"/>
          </p:cNvPicPr>
          <p:nvPr/>
        </p:nvPicPr>
        <p:blipFill>
          <a:blip r:embed="rId3" cstate="print"/>
          <a:stretch>
            <a:fillRect/>
          </a:stretch>
        </p:blipFill>
        <p:spPr>
          <a:xfrm>
            <a:off x="6096000" y="4648200"/>
            <a:ext cx="2752725" cy="1981200"/>
          </a:xfrm>
          <a:prstGeom prst="rect">
            <a:avLst/>
          </a:prstGeom>
        </p:spPr>
      </p:pic>
      <p:sp>
        <p:nvSpPr>
          <p:cNvPr id="7" name="Slide Number Placeholder 6">
            <a:extLst>
              <a:ext uri="{FF2B5EF4-FFF2-40B4-BE49-F238E27FC236}">
                <a16:creationId xmlns:a16="http://schemas.microsoft.com/office/drawing/2014/main" id="{C6C95206-7E4C-462A-9735-CDD2194F3069}"/>
              </a:ext>
            </a:extLst>
          </p:cNvPr>
          <p:cNvSpPr>
            <a:spLocks noGrp="1"/>
          </p:cNvSpPr>
          <p:nvPr>
            <p:ph type="sldNum" sz="quarter" idx="12"/>
          </p:nvPr>
        </p:nvSpPr>
        <p:spPr>
          <a:xfrm>
            <a:off x="6553200" y="6553200"/>
            <a:ext cx="2133600" cy="365125"/>
          </a:xfrm>
        </p:spPr>
        <p:txBody>
          <a:bodyPr/>
          <a:lstStyle/>
          <a:p>
            <a:fld id="{B6F15528-21DE-4FAA-801E-634DDDAF4B2B}" type="slidenum">
              <a:rPr lang="en-US" smtClean="0"/>
              <a:pPr/>
              <a:t>18</a:t>
            </a:fld>
            <a:endParaRPr lang="en-US" dirty="0"/>
          </a:p>
        </p:txBody>
      </p:sp>
    </p:spTree>
    <p:extLst>
      <p:ext uri="{BB962C8B-B14F-4D97-AF65-F5344CB8AC3E}">
        <p14:creationId xmlns:p14="http://schemas.microsoft.com/office/powerpoint/2010/main" val="1946688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38EFCEC-6DA8-4513-920E-4FFB6FF35511}"/>
              </a:ext>
            </a:extLst>
          </p:cNvPr>
          <p:cNvPicPr>
            <a:picLocks noChangeAspect="1"/>
          </p:cNvPicPr>
          <p:nvPr/>
        </p:nvPicPr>
        <p:blipFill rotWithShape="1">
          <a:blip r:embed="rId2"/>
          <a:srcRect r="72837" b="70741"/>
          <a:stretch/>
        </p:blipFill>
        <p:spPr>
          <a:xfrm>
            <a:off x="208247" y="3733800"/>
            <a:ext cx="8610600" cy="2608557"/>
          </a:xfrm>
          <a:prstGeom prst="rect">
            <a:avLst/>
          </a:prstGeom>
        </p:spPr>
      </p:pic>
      <p:sp>
        <p:nvSpPr>
          <p:cNvPr id="2" name="Slide Number Placeholder 1"/>
          <p:cNvSpPr>
            <a:spLocks noGrp="1"/>
          </p:cNvSpPr>
          <p:nvPr>
            <p:ph type="sldNum" sz="quarter" idx="12"/>
          </p:nvPr>
        </p:nvSpPr>
        <p:spPr/>
        <p:txBody>
          <a:bodyPr/>
          <a:lstStyle/>
          <a:p>
            <a:fld id="{B6F15528-21DE-4FAA-801E-634DDDAF4B2B}" type="slidenum">
              <a:rPr lang="en-US" smtClean="0"/>
              <a:pPr/>
              <a:t>19</a:t>
            </a:fld>
            <a:endParaRPr lang="en-US" dirty="0"/>
          </a:p>
        </p:txBody>
      </p:sp>
      <p:sp>
        <p:nvSpPr>
          <p:cNvPr id="3" name="TextBox 2"/>
          <p:cNvSpPr txBox="1"/>
          <p:nvPr/>
        </p:nvSpPr>
        <p:spPr>
          <a:xfrm>
            <a:off x="111694" y="737443"/>
            <a:ext cx="8803706" cy="2539157"/>
          </a:xfrm>
          <a:prstGeom prst="rect">
            <a:avLst/>
          </a:prstGeom>
          <a:noFill/>
        </p:spPr>
        <p:txBody>
          <a:bodyPr wrap="square" rtlCol="0">
            <a:spAutoFit/>
          </a:bodyPr>
          <a:lstStyle/>
          <a:p>
            <a:pPr marL="231775" indent="-231775">
              <a:spcBef>
                <a:spcPts val="600"/>
              </a:spcBef>
              <a:buFont typeface="Wingdings" pitchFamily="2" charset="2"/>
              <a:buChar char="§"/>
            </a:pPr>
            <a:r>
              <a:rPr lang="en-US" sz="1600" dirty="0">
                <a:latin typeface="Arial" panose="020B0604020202020204" pitchFamily="34" charset="0"/>
                <a:cs typeface="Arial" panose="020B0604020202020204" pitchFamily="34" charset="0"/>
              </a:rPr>
              <a:t>Deconvoluted spectra can be searched using the AMDIS internal </a:t>
            </a:r>
            <a:r>
              <a:rPr lang="en-US" sz="1600" b="1" dirty="0">
                <a:latin typeface="Arial" panose="020B0604020202020204" pitchFamily="34" charset="0"/>
                <a:cs typeface="Arial" panose="020B0604020202020204" pitchFamily="34" charset="0"/>
              </a:rPr>
              <a:t>Target Compounds Library </a:t>
            </a:r>
            <a:r>
              <a:rPr lang="en-US" sz="1600" dirty="0">
                <a:latin typeface="Arial" panose="020B0604020202020204" pitchFamily="34" charset="0"/>
                <a:cs typeface="Arial" panose="020B0604020202020204" pitchFamily="34" charset="0"/>
              </a:rPr>
              <a:t>or libraries in the NIST MS Search Program using MS Search</a:t>
            </a:r>
          </a:p>
          <a:p>
            <a:pPr marL="231775" indent="-231775">
              <a:spcBef>
                <a:spcPts val="600"/>
              </a:spcBef>
              <a:buFont typeface="Wingdings" pitchFamily="2" charset="2"/>
              <a:buChar char="§"/>
            </a:pPr>
            <a:r>
              <a:rPr lang="en-US" sz="1600" dirty="0">
                <a:latin typeface="Arial" panose="020B0604020202020204" pitchFamily="34" charset="0"/>
                <a:cs typeface="Arial" panose="020B0604020202020204" pitchFamily="34" charset="0"/>
              </a:rPr>
              <a:t>The library search  results of either search can be displayed by selected </a:t>
            </a:r>
            <a:r>
              <a:rPr lang="en-US" sz="1600" b="1" dirty="0">
                <a:latin typeface="Arial" panose="020B0604020202020204" pitchFamily="34" charset="0"/>
                <a:cs typeface="Arial" panose="020B0604020202020204" pitchFamily="34" charset="0"/>
              </a:rPr>
              <a:t>Show NIST Search </a:t>
            </a:r>
            <a:r>
              <a:rPr lang="en-US" sz="1600" dirty="0">
                <a:latin typeface="Arial" panose="020B0604020202020204" pitchFamily="34" charset="0"/>
                <a:cs typeface="Arial" panose="020B0604020202020204" pitchFamily="34" charset="0"/>
              </a:rPr>
              <a:t>or </a:t>
            </a:r>
            <a:r>
              <a:rPr lang="en-US" sz="1600" b="1" dirty="0">
                <a:latin typeface="Arial" panose="020B0604020202020204" pitchFamily="34" charset="0"/>
                <a:cs typeface="Arial" panose="020B0604020202020204" pitchFamily="34" charset="0"/>
              </a:rPr>
              <a:t>Show AMDIS Search from the View</a:t>
            </a:r>
            <a:r>
              <a:rPr lang="en-US" sz="1600" dirty="0">
                <a:latin typeface="Arial" panose="020B0604020202020204" pitchFamily="34" charset="0"/>
                <a:cs typeface="Arial" panose="020B0604020202020204" pitchFamily="34" charset="0"/>
              </a:rPr>
              <a:t> menu right after the search using the NIST MS Program has been performed</a:t>
            </a:r>
          </a:p>
          <a:p>
            <a:pPr marL="231775" indent="-231775">
              <a:spcBef>
                <a:spcPts val="600"/>
              </a:spcBef>
              <a:buFont typeface="Wingdings" pitchFamily="2" charset="2"/>
              <a:buChar char="§"/>
            </a:pPr>
            <a:r>
              <a:rPr lang="en-US" sz="1600" dirty="0">
                <a:latin typeface="Arial" panose="020B0604020202020204" pitchFamily="34" charset="0"/>
                <a:cs typeface="Arial" panose="020B0604020202020204" pitchFamily="34" charset="0"/>
              </a:rPr>
              <a:t>After one is selected, it will be grayed and the </a:t>
            </a:r>
            <a:r>
              <a:rPr lang="en-US" sz="1600" b="1" dirty="0">
                <a:latin typeface="Arial" panose="020B0604020202020204" pitchFamily="34" charset="0"/>
                <a:cs typeface="Arial" panose="020B0604020202020204" pitchFamily="34" charset="0"/>
              </a:rPr>
              <a:t>Show Merged Result </a:t>
            </a:r>
            <a:r>
              <a:rPr lang="en-US" sz="1600" dirty="0">
                <a:latin typeface="Arial" panose="020B0604020202020204" pitchFamily="34" charset="0"/>
                <a:cs typeface="Arial" panose="020B0604020202020204" pitchFamily="34" charset="0"/>
              </a:rPr>
              <a:t>selection will no longer be grayed. Once </a:t>
            </a:r>
            <a:r>
              <a:rPr lang="en-US" sz="1600" b="1" dirty="0">
                <a:latin typeface="Arial" panose="020B0604020202020204" pitchFamily="34" charset="0"/>
                <a:cs typeface="Arial" panose="020B0604020202020204" pitchFamily="34" charset="0"/>
              </a:rPr>
              <a:t>Show Merged Result </a:t>
            </a:r>
            <a:r>
              <a:rPr lang="en-US" sz="1600" dirty="0">
                <a:latin typeface="Arial" panose="020B0604020202020204" pitchFamily="34" charset="0"/>
                <a:cs typeface="Arial" panose="020B0604020202020204" pitchFamily="34" charset="0"/>
              </a:rPr>
              <a:t>is selected, it will be grayed and the other two will no longer be grayed </a:t>
            </a:r>
          </a:p>
          <a:p>
            <a:pPr marL="231775" indent="-231775">
              <a:spcBef>
                <a:spcPts val="600"/>
              </a:spcBef>
              <a:buFont typeface="Wingdings" pitchFamily="2" charset="2"/>
              <a:buChar char="§"/>
            </a:pPr>
            <a:r>
              <a:rPr lang="en-US" sz="1600" dirty="0">
                <a:latin typeface="Arial" panose="020B0604020202020204" pitchFamily="34" charset="0"/>
                <a:cs typeface="Arial" panose="020B0604020202020204" pitchFamily="34" charset="0"/>
              </a:rPr>
              <a:t>More information can be found on these options on </a:t>
            </a:r>
            <a:r>
              <a:rPr lang="en-US" sz="1600" dirty="0" err="1" smtClean="0">
                <a:latin typeface="Arial" panose="020B0604020202020204" pitchFamily="34" charset="0"/>
                <a:cs typeface="Arial" panose="020B0604020202020204" pitchFamily="34" charset="0"/>
              </a:rPr>
              <a:t>pg</a:t>
            </a:r>
            <a:r>
              <a:rPr lang="en-US" sz="1600" smtClean="0">
                <a:latin typeface="Arial" panose="020B0604020202020204" pitchFamily="34" charset="0"/>
                <a:cs typeface="Arial" panose="020B0604020202020204" pitchFamily="34" charset="0"/>
              </a:rPr>
              <a:t> 62 </a:t>
            </a:r>
            <a:r>
              <a:rPr lang="en-US" sz="1600" dirty="0">
                <a:latin typeface="Arial" panose="020B0604020202020204" pitchFamily="34" charset="0"/>
                <a:cs typeface="Arial" panose="020B0604020202020204" pitchFamily="34" charset="0"/>
              </a:rPr>
              <a:t>of AMDIS manual (Section 3.1.4.8)</a:t>
            </a:r>
          </a:p>
        </p:txBody>
      </p:sp>
      <p:sp>
        <p:nvSpPr>
          <p:cNvPr id="4" name="TextBox 3"/>
          <p:cNvSpPr txBox="1"/>
          <p:nvPr/>
        </p:nvSpPr>
        <p:spPr>
          <a:xfrm>
            <a:off x="104437" y="76200"/>
            <a:ext cx="8956106"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Examining Results of EI Search Results with AMDIS (cont’d)</a:t>
            </a:r>
          </a:p>
        </p:txBody>
      </p:sp>
      <p:cxnSp>
        <p:nvCxnSpPr>
          <p:cNvPr id="6" name="Straight Arrow Connector 5">
            <a:extLst>
              <a:ext uri="{FF2B5EF4-FFF2-40B4-BE49-F238E27FC236}">
                <a16:creationId xmlns:a16="http://schemas.microsoft.com/office/drawing/2014/main" id="{99241686-C0A7-457C-B599-C9D9C12FD930}"/>
              </a:ext>
            </a:extLst>
          </p:cNvPr>
          <p:cNvCxnSpPr>
            <a:cxnSpLocks/>
          </p:cNvCxnSpPr>
          <p:nvPr/>
        </p:nvCxnSpPr>
        <p:spPr>
          <a:xfrm flipH="1">
            <a:off x="2438400" y="1600200"/>
            <a:ext cx="5181600" cy="4038600"/>
          </a:xfrm>
          <a:prstGeom prst="straightConnector1">
            <a:avLst/>
          </a:prstGeom>
          <a:ln w="19050">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CB76F6F-F755-43BB-8DFC-BEC1ED21AC66}"/>
              </a:ext>
            </a:extLst>
          </p:cNvPr>
          <p:cNvCxnSpPr>
            <a:cxnSpLocks/>
          </p:cNvCxnSpPr>
          <p:nvPr/>
        </p:nvCxnSpPr>
        <p:spPr>
          <a:xfrm>
            <a:off x="1391953" y="1847850"/>
            <a:ext cx="513047" cy="3562350"/>
          </a:xfrm>
          <a:prstGeom prst="straightConnector1">
            <a:avLst/>
          </a:prstGeom>
          <a:ln w="19050">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3048000"/>
            <a:ext cx="8153400" cy="2939266"/>
          </a:xfrm>
          <a:prstGeom prst="rect">
            <a:avLst/>
          </a:prstGeom>
          <a:noFill/>
        </p:spPr>
        <p:txBody>
          <a:bodyPr wrap="square" rtlCol="0">
            <a:spAutoFit/>
          </a:bodyPr>
          <a:lstStyle/>
          <a:p>
            <a:pPr marL="174625" indent="-174625">
              <a:spcBef>
                <a:spcPts val="600"/>
              </a:spcBef>
              <a:buFont typeface="Wingdings" pitchFamily="2" charset="2"/>
              <a:buChar char="§"/>
            </a:pPr>
            <a:r>
              <a:rPr lang="en-US" sz="1600" dirty="0">
                <a:latin typeface="Arial" panose="020B0604020202020204" pitchFamily="34" charset="0"/>
                <a:cs typeface="Arial" panose="020B0604020202020204" pitchFamily="34" charset="0"/>
              </a:rPr>
              <a:t>Software to automatically separate (deconvolute) chemical background in GC/MS data from signal for sample components</a:t>
            </a:r>
          </a:p>
          <a:p>
            <a:pPr marL="174625" indent="-174625">
              <a:spcBef>
                <a:spcPts val="600"/>
              </a:spcBef>
              <a:buFont typeface="Wingdings" pitchFamily="2" charset="2"/>
              <a:buChar char="§"/>
            </a:pPr>
            <a:r>
              <a:rPr lang="en-US" sz="1600" dirty="0">
                <a:latin typeface="Arial" panose="020B0604020202020204" pitchFamily="34" charset="0"/>
                <a:cs typeface="Arial" panose="020B0604020202020204" pitchFamily="34" charset="0"/>
              </a:rPr>
              <a:t>Background corrected spectra can be </a:t>
            </a:r>
            <a:r>
              <a:rPr lang="en-US" sz="1600" b="1" i="1" dirty="0">
                <a:latin typeface="Arial" panose="020B0604020202020204" pitchFamily="34" charset="0"/>
                <a:cs typeface="Arial" panose="020B0604020202020204" pitchFamily="34" charset="0"/>
              </a:rPr>
              <a:t>sent</a:t>
            </a:r>
            <a:r>
              <a:rPr lang="en-US" sz="1600" dirty="0">
                <a:latin typeface="Arial" panose="020B0604020202020204" pitchFamily="34" charset="0"/>
                <a:cs typeface="Arial" panose="020B0604020202020204" pitchFamily="34" charset="0"/>
              </a:rPr>
              <a:t> to the NIST Mass Spectral Search Program for identification</a:t>
            </a:r>
          </a:p>
          <a:p>
            <a:pPr marL="174625" indent="-174625">
              <a:spcBef>
                <a:spcPts val="600"/>
              </a:spcBef>
              <a:buFont typeface="Wingdings" pitchFamily="2" charset="2"/>
              <a:buChar char="§"/>
            </a:pPr>
            <a:r>
              <a:rPr lang="en-US" sz="1600" dirty="0">
                <a:latin typeface="Arial" panose="020B0604020202020204" pitchFamily="34" charset="0"/>
                <a:cs typeface="Arial" panose="020B0604020202020204" pitchFamily="34" charset="0"/>
              </a:rPr>
              <a:t>Spectra can also be searched automatically </a:t>
            </a:r>
            <a:r>
              <a:rPr lang="en-US" sz="1600" b="1" i="1" dirty="0">
                <a:latin typeface="Arial" panose="020B0604020202020204" pitchFamily="34" charset="0"/>
                <a:cs typeface="Arial" panose="020B0604020202020204" pitchFamily="34" charset="0"/>
              </a:rPr>
              <a:t>within</a:t>
            </a:r>
            <a:r>
              <a:rPr lang="en-US" sz="1600" dirty="0">
                <a:latin typeface="Arial" panose="020B0604020202020204" pitchFamily="34" charset="0"/>
                <a:cs typeface="Arial" panose="020B0604020202020204" pitchFamily="34" charset="0"/>
              </a:rPr>
              <a:t> AMDIS to give results yielding names, but not structures</a:t>
            </a:r>
          </a:p>
          <a:p>
            <a:pPr marL="174625" indent="-174625">
              <a:spcBef>
                <a:spcPts val="600"/>
              </a:spcBef>
              <a:buFont typeface="Wingdings" pitchFamily="2" charset="2"/>
              <a:buChar char="§"/>
            </a:pPr>
            <a:r>
              <a:rPr lang="en-US" sz="1600" dirty="0">
                <a:latin typeface="Arial" panose="020B0604020202020204" pitchFamily="34" charset="0"/>
                <a:cs typeface="Arial" panose="020B0604020202020204" pitchFamily="34" charset="0"/>
              </a:rPr>
              <a:t>Software can be used to automatically find targeted species in complex mixtures</a:t>
            </a:r>
          </a:p>
          <a:p>
            <a:pPr marL="174625" indent="-174625">
              <a:spcBef>
                <a:spcPts val="600"/>
              </a:spcBef>
              <a:buFont typeface="Wingdings" pitchFamily="2" charset="2"/>
              <a:buChar char="§"/>
            </a:pPr>
            <a:r>
              <a:rPr lang="en-US" sz="1600" dirty="0">
                <a:latin typeface="Arial" panose="020B0604020202020204" pitchFamily="34" charset="0"/>
                <a:cs typeface="Arial" panose="020B0604020202020204" pitchFamily="34" charset="0"/>
              </a:rPr>
              <a:t>Deconvolution can be manually controlled, if necessary</a:t>
            </a:r>
          </a:p>
          <a:p>
            <a:pPr marL="174625" indent="-174625">
              <a:spcBef>
                <a:spcPts val="600"/>
              </a:spcBef>
              <a:buFont typeface="Wingdings" pitchFamily="2" charset="2"/>
              <a:buChar char="§"/>
            </a:pPr>
            <a:r>
              <a:rPr lang="en-US" sz="1600" dirty="0">
                <a:latin typeface="Arial" panose="020B0604020202020204" pitchFamily="34" charset="0"/>
                <a:cs typeface="Arial" panose="020B0604020202020204" pitchFamily="34" charset="0"/>
              </a:rPr>
              <a:t>Software can be used to compare “Good” and “Bad” samples analyzed by EI GC/MS and differences categorized</a:t>
            </a:r>
          </a:p>
        </p:txBody>
      </p:sp>
      <p:sp>
        <p:nvSpPr>
          <p:cNvPr id="2" name="TextBox 1">
            <a:extLst>
              <a:ext uri="{FF2B5EF4-FFF2-40B4-BE49-F238E27FC236}">
                <a16:creationId xmlns:a16="http://schemas.microsoft.com/office/drawing/2014/main" id="{C245D32D-0DC7-47F0-9455-BC326B3D20B4}"/>
              </a:ext>
            </a:extLst>
          </p:cNvPr>
          <p:cNvSpPr txBox="1"/>
          <p:nvPr/>
        </p:nvSpPr>
        <p:spPr>
          <a:xfrm>
            <a:off x="1371600" y="333107"/>
            <a:ext cx="6400800" cy="2246769"/>
          </a:xfrm>
          <a:prstGeom prst="rect">
            <a:avLst/>
          </a:prstGeom>
          <a:noFill/>
        </p:spPr>
        <p:txBody>
          <a:bodyPr wrap="square" rtlCol="0">
            <a:spAutoFit/>
          </a:bodyPr>
          <a:lstStyle/>
          <a:p>
            <a:pPr algn="ctr"/>
            <a:r>
              <a:rPr lang="en-US" sz="3600" b="1" dirty="0">
                <a:solidFill>
                  <a:srgbClr val="FF0000"/>
                </a:solidFill>
                <a:latin typeface="Arial" panose="020B0604020202020204" pitchFamily="34" charset="0"/>
                <a:cs typeface="Arial" panose="020B0604020202020204" pitchFamily="34" charset="0"/>
              </a:rPr>
              <a:t>What is AMDIS?</a:t>
            </a:r>
            <a:br>
              <a:rPr lang="en-US" sz="3600" b="1" dirty="0">
                <a:solidFill>
                  <a:srgbClr val="FF0000"/>
                </a:solidFill>
                <a:latin typeface="Arial" panose="020B0604020202020204" pitchFamily="34" charset="0"/>
                <a:cs typeface="Arial" panose="020B0604020202020204" pitchFamily="34" charset="0"/>
              </a:rPr>
            </a:br>
            <a:r>
              <a:rPr lang="en-US" sz="2400" b="1" dirty="0">
                <a:solidFill>
                  <a:srgbClr val="FF0000"/>
                </a:solidFill>
                <a:latin typeface="Arial" panose="020B0604020202020204" pitchFamily="34" charset="0"/>
                <a:cs typeface="Arial" panose="020B0604020202020204" pitchFamily="34" charset="0"/>
              </a:rPr>
              <a:t>A</a:t>
            </a:r>
            <a:r>
              <a:rPr lang="en-US" sz="2400" dirty="0">
                <a:latin typeface="Arial" panose="020B0604020202020204" pitchFamily="34" charset="0"/>
                <a:cs typeface="Arial" panose="020B0604020202020204" pitchFamily="34" charset="0"/>
              </a:rPr>
              <a:t>utomated </a:t>
            </a:r>
            <a:r>
              <a:rPr lang="en-US" sz="2400" b="1" dirty="0">
                <a:solidFill>
                  <a:srgbClr val="FF0000"/>
                </a:solidFill>
                <a:latin typeface="Arial" panose="020B0604020202020204" pitchFamily="34" charset="0"/>
                <a:cs typeface="Arial" panose="020B0604020202020204" pitchFamily="34" charset="0"/>
              </a:rPr>
              <a:t>M</a:t>
            </a:r>
            <a:r>
              <a:rPr lang="en-US" sz="2400" dirty="0">
                <a:latin typeface="Arial" panose="020B0604020202020204" pitchFamily="34" charset="0"/>
                <a:cs typeface="Arial" panose="020B0604020202020204" pitchFamily="34" charset="0"/>
              </a:rPr>
              <a:t>ass spectral </a:t>
            </a:r>
            <a:r>
              <a:rPr lang="en-US" sz="2400" b="1" dirty="0">
                <a:solidFill>
                  <a:srgbClr val="FF0000"/>
                </a:solidFill>
                <a:latin typeface="Arial" panose="020B0604020202020204" pitchFamily="34" charset="0"/>
                <a:cs typeface="Arial" panose="020B0604020202020204" pitchFamily="34" charset="0"/>
              </a:rPr>
              <a:t>D</a:t>
            </a:r>
            <a:r>
              <a:rPr lang="en-US" sz="2400" dirty="0">
                <a:latin typeface="Arial" panose="020B0604020202020204" pitchFamily="34" charset="0"/>
                <a:cs typeface="Arial" panose="020B0604020202020204" pitchFamily="34" charset="0"/>
              </a:rPr>
              <a:t>econvolution and </a:t>
            </a:r>
            <a:r>
              <a:rPr lang="en-US" sz="2400" b="1" dirty="0">
                <a:solidFill>
                  <a:srgbClr val="FF0000"/>
                </a:solidFill>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dentification </a:t>
            </a:r>
            <a:r>
              <a:rPr lang="en-US" sz="2400" b="1" dirty="0">
                <a:solidFill>
                  <a:srgbClr val="FF0000"/>
                </a:solidFill>
                <a:latin typeface="Arial" panose="020B0604020202020204" pitchFamily="34" charset="0"/>
                <a:cs typeface="Arial" panose="020B0604020202020204" pitchFamily="34" charset="0"/>
              </a:rPr>
              <a:t>S</a:t>
            </a:r>
            <a:r>
              <a:rPr lang="en-US" sz="2400" dirty="0">
                <a:latin typeface="Arial" panose="020B0604020202020204" pitchFamily="34" charset="0"/>
                <a:cs typeface="Arial" panose="020B0604020202020204" pitchFamily="34" charset="0"/>
              </a:rPr>
              <a:t>ystem</a:t>
            </a:r>
          </a:p>
          <a:p>
            <a:pPr algn="ctr"/>
            <a:endParaRPr lang="en-US" sz="24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Developed to automatically detect chemicals in violation of Chemical Weapons Convention </a:t>
            </a:r>
          </a:p>
        </p:txBody>
      </p:sp>
      <p:sp>
        <p:nvSpPr>
          <p:cNvPr id="5" name="Slide Number Placeholder 4">
            <a:extLst>
              <a:ext uri="{FF2B5EF4-FFF2-40B4-BE49-F238E27FC236}">
                <a16:creationId xmlns:a16="http://schemas.microsoft.com/office/drawing/2014/main" id="{DE53C52A-F36B-4C32-89EE-B37AF9CDD0DB}"/>
              </a:ext>
            </a:extLst>
          </p:cNvPr>
          <p:cNvSpPr>
            <a:spLocks noGrp="1"/>
          </p:cNvSpPr>
          <p:nvPr>
            <p:ph type="sldNum" sz="quarter" idx="12"/>
          </p:nvPr>
        </p:nvSpPr>
        <p:spPr/>
        <p:txBody>
          <a:bodyPr/>
          <a:lstStyle/>
          <a:p>
            <a:fld id="{B6F15528-21DE-4FAA-801E-634DDDAF4B2B}"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685800"/>
            <a:ext cx="8610600" cy="1231106"/>
          </a:xfrm>
          <a:prstGeom prst="rect">
            <a:avLst/>
          </a:prstGeom>
          <a:noFill/>
        </p:spPr>
        <p:txBody>
          <a:bodyPr wrap="square" rtlCol="0">
            <a:spAutoFit/>
          </a:bodyPr>
          <a:lstStyle/>
          <a:p>
            <a:pPr marL="174625" indent="-174625">
              <a:spcBef>
                <a:spcPts val="600"/>
              </a:spcBef>
              <a:buFont typeface="Wingdings" pitchFamily="2" charset="2"/>
              <a:buChar char="§"/>
            </a:pPr>
            <a:r>
              <a:rPr lang="en-US" sz="1600" dirty="0">
                <a:latin typeface="Arial" panose="020B0604020202020204" pitchFamily="34" charset="0"/>
                <a:cs typeface="Arial" panose="020B0604020202020204" pitchFamily="34" charset="0"/>
              </a:rPr>
              <a:t>Viewing library search results is better done by undocking the Results window</a:t>
            </a:r>
          </a:p>
          <a:p>
            <a:pPr marL="174625" indent="-174625">
              <a:spcBef>
                <a:spcPts val="600"/>
              </a:spcBef>
              <a:buFont typeface="Wingdings" pitchFamily="2" charset="2"/>
              <a:buChar char="§"/>
            </a:pPr>
            <a:r>
              <a:rPr lang="en-US" sz="1600" dirty="0">
                <a:latin typeface="Arial" panose="020B0604020202020204" pitchFamily="34" charset="0"/>
                <a:cs typeface="Arial" panose="020B0604020202020204" pitchFamily="34" charset="0"/>
              </a:rPr>
              <a:t>Undocking is accomplished by clicking the </a:t>
            </a:r>
            <a:r>
              <a:rPr lang="en-US" sz="1600" b="1" dirty="0">
                <a:latin typeface="Arial" panose="020B0604020202020204" pitchFamily="34" charset="0"/>
                <a:cs typeface="Arial" panose="020B0604020202020204" pitchFamily="34" charset="0"/>
              </a:rPr>
              <a:t>RMB</a:t>
            </a:r>
            <a:r>
              <a:rPr lang="en-US" sz="1600" dirty="0">
                <a:latin typeface="Arial" panose="020B0604020202020204" pitchFamily="34" charset="0"/>
                <a:cs typeface="Arial" panose="020B0604020202020204" pitchFamily="34" charset="0"/>
              </a:rPr>
              <a:t> with the </a:t>
            </a:r>
            <a:r>
              <a:rPr lang="en-US" sz="1600" b="1" dirty="0">
                <a:latin typeface="Arial" panose="020B0604020202020204" pitchFamily="34" charset="0"/>
                <a:cs typeface="Arial" panose="020B0604020202020204" pitchFamily="34" charset="0"/>
              </a:rPr>
              <a:t>Pointer</a:t>
            </a:r>
            <a:r>
              <a:rPr lang="en-US" sz="1600" dirty="0">
                <a:latin typeface="Arial" panose="020B0604020202020204" pitchFamily="34" charset="0"/>
                <a:cs typeface="Arial" panose="020B0604020202020204" pitchFamily="34" charset="0"/>
              </a:rPr>
              <a:t> on the frame of the window or from the </a:t>
            </a:r>
            <a:r>
              <a:rPr lang="en-US" sz="1600" b="1" dirty="0">
                <a:latin typeface="Arial" panose="020B0604020202020204" pitchFamily="34" charset="0"/>
                <a:cs typeface="Arial" panose="020B0604020202020204" pitchFamily="34" charset="0"/>
              </a:rPr>
              <a:t>View</a:t>
            </a:r>
            <a:r>
              <a:rPr lang="en-US" sz="1600" dirty="0">
                <a:latin typeface="Arial" panose="020B0604020202020204" pitchFamily="34" charset="0"/>
                <a:cs typeface="Arial" panose="020B0604020202020204" pitchFamily="34" charset="0"/>
              </a:rPr>
              <a:t> menu</a:t>
            </a:r>
          </a:p>
          <a:p>
            <a:pPr marL="174625" indent="-174625">
              <a:spcBef>
                <a:spcPts val="600"/>
              </a:spcBef>
              <a:buFont typeface="Wingdings" pitchFamily="2" charset="2"/>
              <a:buChar char="§"/>
            </a:pPr>
            <a:r>
              <a:rPr lang="en-US" sz="1600" dirty="0">
                <a:latin typeface="Arial" panose="020B0604020202020204" pitchFamily="34" charset="0"/>
                <a:cs typeface="Arial" panose="020B0604020202020204" pitchFamily="34" charset="0"/>
              </a:rPr>
              <a:t>After </a:t>
            </a:r>
            <a:r>
              <a:rPr lang="en-US" sz="1600" b="1" dirty="0">
                <a:latin typeface="Arial" panose="020B0604020202020204" pitchFamily="34" charset="0"/>
                <a:cs typeface="Arial" panose="020B0604020202020204" pitchFamily="34" charset="0"/>
              </a:rPr>
              <a:t>Undocking</a:t>
            </a:r>
            <a:r>
              <a:rPr lang="en-US" sz="1600" dirty="0">
                <a:latin typeface="Arial" panose="020B0604020202020204" pitchFamily="34" charset="0"/>
                <a:cs typeface="Arial" panose="020B0604020202020204" pitchFamily="34" charset="0"/>
              </a:rPr>
              <a:t>, the window can be moved and resized as desired</a:t>
            </a:r>
          </a:p>
        </p:txBody>
      </p:sp>
      <p:sp>
        <p:nvSpPr>
          <p:cNvPr id="3" name="TextBox 2"/>
          <p:cNvSpPr txBox="1"/>
          <p:nvPr/>
        </p:nvSpPr>
        <p:spPr>
          <a:xfrm>
            <a:off x="1088551" y="157461"/>
            <a:ext cx="7264874"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Undocking Library Results Windows for Viewing</a:t>
            </a:r>
          </a:p>
        </p:txBody>
      </p:sp>
      <p:sp>
        <p:nvSpPr>
          <p:cNvPr id="8" name="Right Arrow 7"/>
          <p:cNvSpPr/>
          <p:nvPr/>
        </p:nvSpPr>
        <p:spPr>
          <a:xfrm rot="1851359">
            <a:off x="4530822" y="4020955"/>
            <a:ext cx="609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74332125-7802-49BB-A1A7-F41700D6407E}"/>
              </a:ext>
            </a:extLst>
          </p:cNvPr>
          <p:cNvPicPr>
            <a:picLocks noChangeAspect="1"/>
          </p:cNvPicPr>
          <p:nvPr/>
        </p:nvPicPr>
        <p:blipFill>
          <a:blip r:embed="rId2" cstate="print"/>
          <a:stretch>
            <a:fillRect/>
          </a:stretch>
        </p:blipFill>
        <p:spPr>
          <a:xfrm>
            <a:off x="423862" y="2590800"/>
            <a:ext cx="3843338" cy="2378869"/>
          </a:xfrm>
          <a:prstGeom prst="rect">
            <a:avLst/>
          </a:prstGeom>
        </p:spPr>
      </p:pic>
      <p:pic>
        <p:nvPicPr>
          <p:cNvPr id="5" name="Picture 4">
            <a:extLst>
              <a:ext uri="{FF2B5EF4-FFF2-40B4-BE49-F238E27FC236}">
                <a16:creationId xmlns:a16="http://schemas.microsoft.com/office/drawing/2014/main" id="{8740165D-3215-495A-B835-FEAA697B505B}"/>
              </a:ext>
            </a:extLst>
          </p:cNvPr>
          <p:cNvPicPr>
            <a:picLocks noChangeAspect="1"/>
          </p:cNvPicPr>
          <p:nvPr/>
        </p:nvPicPr>
        <p:blipFill>
          <a:blip r:embed="rId3" cstate="print"/>
          <a:stretch>
            <a:fillRect/>
          </a:stretch>
        </p:blipFill>
        <p:spPr>
          <a:xfrm>
            <a:off x="5829300" y="2001679"/>
            <a:ext cx="2476500" cy="2036921"/>
          </a:xfrm>
          <a:prstGeom prst="rect">
            <a:avLst/>
          </a:prstGeom>
        </p:spPr>
      </p:pic>
      <p:pic>
        <p:nvPicPr>
          <p:cNvPr id="6" name="Picture 5">
            <a:extLst>
              <a:ext uri="{FF2B5EF4-FFF2-40B4-BE49-F238E27FC236}">
                <a16:creationId xmlns:a16="http://schemas.microsoft.com/office/drawing/2014/main" id="{355B1FE0-E077-4669-A53D-382BA44F32DB}"/>
              </a:ext>
            </a:extLst>
          </p:cNvPr>
          <p:cNvPicPr>
            <a:picLocks noChangeAspect="1"/>
          </p:cNvPicPr>
          <p:nvPr/>
        </p:nvPicPr>
        <p:blipFill>
          <a:blip r:embed="rId4" cstate="print"/>
          <a:stretch>
            <a:fillRect/>
          </a:stretch>
        </p:blipFill>
        <p:spPr>
          <a:xfrm>
            <a:off x="5257800" y="4173355"/>
            <a:ext cx="3486150" cy="2414588"/>
          </a:xfrm>
          <a:prstGeom prst="rect">
            <a:avLst/>
          </a:prstGeom>
        </p:spPr>
      </p:pic>
      <p:sp>
        <p:nvSpPr>
          <p:cNvPr id="7" name="Slide Number Placeholder 6">
            <a:extLst>
              <a:ext uri="{FF2B5EF4-FFF2-40B4-BE49-F238E27FC236}">
                <a16:creationId xmlns:a16="http://schemas.microsoft.com/office/drawing/2014/main" id="{F6136E8D-18DB-4690-B50D-60DF5A3D96D5}"/>
              </a:ext>
            </a:extLst>
          </p:cNvPr>
          <p:cNvSpPr>
            <a:spLocks noGrp="1"/>
          </p:cNvSpPr>
          <p:nvPr>
            <p:ph type="sldNum" sz="quarter" idx="12"/>
          </p:nvPr>
        </p:nvSpPr>
        <p:spPr>
          <a:xfrm>
            <a:off x="6553200" y="6569075"/>
            <a:ext cx="2133600" cy="365125"/>
          </a:xfrm>
        </p:spPr>
        <p:txBody>
          <a:bodyPr/>
          <a:lstStyle/>
          <a:p>
            <a:fld id="{B6F15528-21DE-4FAA-801E-634DDDAF4B2B}"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078490"/>
            <a:ext cx="8305800" cy="907941"/>
          </a:xfrm>
          <a:prstGeom prst="rect">
            <a:avLst/>
          </a:prstGeom>
          <a:noFill/>
        </p:spPr>
        <p:txBody>
          <a:bodyPr wrap="square" rtlCol="0">
            <a:spAutoFit/>
          </a:bodyPr>
          <a:lstStyle/>
          <a:p>
            <a:pPr marL="174625" indent="-174625">
              <a:spcBef>
                <a:spcPts val="600"/>
              </a:spcBef>
              <a:buFont typeface="Wingdings" pitchFamily="2" charset="2"/>
              <a:buChar char="§"/>
            </a:pPr>
            <a:r>
              <a:rPr lang="en-US" sz="1600" dirty="0">
                <a:latin typeface="Arial" panose="020B0604020202020204" pitchFamily="34" charset="0"/>
                <a:cs typeface="Arial" panose="020B0604020202020204" pitchFamily="34" charset="0"/>
              </a:rPr>
              <a:t>Small custom libraries can be created in AMDIS and then searched like the NIST mainlib would be searched against a file to give targeted species; </a:t>
            </a:r>
            <a:r>
              <a:rPr lang="en-US" sz="1600" b="1" dirty="0">
                <a:solidFill>
                  <a:srgbClr val="002060"/>
                </a:solidFill>
                <a:latin typeface="Arial" panose="020B0604020202020204" pitchFamily="34" charset="0"/>
                <a:cs typeface="Arial" panose="020B0604020202020204" pitchFamily="34" charset="0"/>
              </a:rPr>
              <a:t>T</a:t>
            </a:r>
            <a:r>
              <a:rPr lang="en-US" sz="1600" dirty="0">
                <a:latin typeface="Arial" panose="020B0604020202020204" pitchFamily="34" charset="0"/>
                <a:cs typeface="Arial" panose="020B0604020202020204" pitchFamily="34" charset="0"/>
              </a:rPr>
              <a:t>, at top of the chromatogram</a:t>
            </a:r>
          </a:p>
          <a:p>
            <a:pPr marL="174625" indent="-174625">
              <a:spcBef>
                <a:spcPts val="600"/>
              </a:spcBef>
              <a:buFont typeface="Wingdings" pitchFamily="2" charset="2"/>
              <a:buChar char="§"/>
            </a:pPr>
            <a:r>
              <a:rPr lang="en-US" sz="1600" dirty="0">
                <a:latin typeface="Arial" panose="020B0604020202020204" pitchFamily="34" charset="0"/>
                <a:cs typeface="Arial" panose="020B0604020202020204" pitchFamily="34" charset="0"/>
              </a:rPr>
              <a:t>The library can just be any spectrum of interest, not necessarily a traditional library entry</a:t>
            </a:r>
          </a:p>
        </p:txBody>
      </p:sp>
      <p:sp>
        <p:nvSpPr>
          <p:cNvPr id="5" name="Right Arrow 4"/>
          <p:cNvSpPr/>
          <p:nvPr/>
        </p:nvSpPr>
        <p:spPr>
          <a:xfrm rot="3210193">
            <a:off x="2135886" y="3707008"/>
            <a:ext cx="1066800" cy="2483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299767" y="0"/>
            <a:ext cx="6777433" cy="830997"/>
          </a:xfrm>
          <a:prstGeom prst="rect">
            <a:avLst/>
          </a:prstGeom>
          <a:noFill/>
        </p:spPr>
        <p:txBody>
          <a:bodyPr wrap="none" rtlCol="0">
            <a:spAutoFit/>
          </a:bodyPr>
          <a:lstStyle/>
          <a:p>
            <a:pPr algn="ctr"/>
            <a:r>
              <a:rPr lang="en-US" sz="2400" b="1" dirty="0">
                <a:latin typeface="Arial" panose="020B0604020202020204" pitchFamily="34" charset="0"/>
                <a:cs typeface="Arial" panose="020B0604020202020204" pitchFamily="34" charset="0"/>
              </a:rPr>
              <a:t>Creating Small Custom Libraries of Targeted </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Species within AMDIS</a:t>
            </a:r>
          </a:p>
        </p:txBody>
      </p:sp>
      <p:pic>
        <p:nvPicPr>
          <p:cNvPr id="4" name="Picture 3">
            <a:extLst>
              <a:ext uri="{FF2B5EF4-FFF2-40B4-BE49-F238E27FC236}">
                <a16:creationId xmlns:a16="http://schemas.microsoft.com/office/drawing/2014/main" id="{D194CC54-8BD0-4606-A97E-D72F8E87BEEC}"/>
              </a:ext>
            </a:extLst>
          </p:cNvPr>
          <p:cNvPicPr>
            <a:picLocks noChangeAspect="1"/>
          </p:cNvPicPr>
          <p:nvPr/>
        </p:nvPicPr>
        <p:blipFill>
          <a:blip r:embed="rId2" cstate="print"/>
          <a:stretch>
            <a:fillRect/>
          </a:stretch>
        </p:blipFill>
        <p:spPr>
          <a:xfrm>
            <a:off x="304800" y="2109794"/>
            <a:ext cx="3952875" cy="1095375"/>
          </a:xfrm>
          <a:prstGeom prst="rect">
            <a:avLst/>
          </a:prstGeom>
        </p:spPr>
      </p:pic>
      <p:pic>
        <p:nvPicPr>
          <p:cNvPr id="7" name="Picture 6">
            <a:extLst>
              <a:ext uri="{FF2B5EF4-FFF2-40B4-BE49-F238E27FC236}">
                <a16:creationId xmlns:a16="http://schemas.microsoft.com/office/drawing/2014/main" id="{FD9A95A7-E129-4CC9-8B80-D6181E34872B}"/>
              </a:ext>
            </a:extLst>
          </p:cNvPr>
          <p:cNvPicPr>
            <a:picLocks noChangeAspect="1"/>
          </p:cNvPicPr>
          <p:nvPr/>
        </p:nvPicPr>
        <p:blipFill>
          <a:blip r:embed="rId3" cstate="print"/>
          <a:stretch>
            <a:fillRect/>
          </a:stretch>
        </p:blipFill>
        <p:spPr>
          <a:xfrm>
            <a:off x="3200400" y="3505200"/>
            <a:ext cx="5699760" cy="3165634"/>
          </a:xfrm>
          <a:prstGeom prst="rect">
            <a:avLst/>
          </a:prstGeom>
        </p:spPr>
      </p:pic>
      <p:sp>
        <p:nvSpPr>
          <p:cNvPr id="9" name="TextBox 8">
            <a:extLst>
              <a:ext uri="{FF2B5EF4-FFF2-40B4-BE49-F238E27FC236}">
                <a16:creationId xmlns:a16="http://schemas.microsoft.com/office/drawing/2014/main" id="{46FF8156-D9F3-4225-8F0D-1B25085C8892}"/>
              </a:ext>
            </a:extLst>
          </p:cNvPr>
          <p:cNvSpPr txBox="1"/>
          <p:nvPr/>
        </p:nvSpPr>
        <p:spPr>
          <a:xfrm>
            <a:off x="228600" y="4648200"/>
            <a:ext cx="3048000" cy="1477328"/>
          </a:xfrm>
          <a:prstGeom prst="rect">
            <a:avLst/>
          </a:prstGeom>
          <a:noFill/>
        </p:spPr>
        <p:txBody>
          <a:bodyPr wrap="square" rtlCol="0">
            <a:spAutoFit/>
          </a:bodyPr>
          <a:lstStyle/>
          <a:p>
            <a:r>
              <a:rPr lang="en-US" b="1" dirty="0">
                <a:solidFill>
                  <a:srgbClr val="FF0000"/>
                </a:solidFill>
                <a:latin typeface="Arial" panose="020B0604020202020204" pitchFamily="34" charset="0"/>
                <a:cs typeface="Arial" panose="020B0604020202020204" pitchFamily="34" charset="0"/>
              </a:rPr>
              <a:t>Information on Building AMDIS Custom Libraries Found in Help file or see AMDIS Manual pg 150 (Section 8.1.1)</a:t>
            </a:r>
          </a:p>
        </p:txBody>
      </p:sp>
      <p:sp>
        <p:nvSpPr>
          <p:cNvPr id="10" name="Slide Number Placeholder 9">
            <a:extLst>
              <a:ext uri="{FF2B5EF4-FFF2-40B4-BE49-F238E27FC236}">
                <a16:creationId xmlns:a16="http://schemas.microsoft.com/office/drawing/2014/main" id="{40DF466C-9EC9-4A65-B776-8F46657D1B50}"/>
              </a:ext>
            </a:extLst>
          </p:cNvPr>
          <p:cNvSpPr>
            <a:spLocks noGrp="1"/>
          </p:cNvSpPr>
          <p:nvPr>
            <p:ph type="sldNum" sz="quarter" idx="12"/>
          </p:nvPr>
        </p:nvSpPr>
        <p:spPr/>
        <p:txBody>
          <a:bodyPr/>
          <a:lstStyle/>
          <a:p>
            <a:fld id="{B6F15528-21DE-4FAA-801E-634DDDAF4B2B}" type="slidenum">
              <a:rPr lang="en-US" smtClean="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28688"/>
            <a:ext cx="9067800" cy="1877437"/>
          </a:xfrm>
          <a:prstGeom prst="rect">
            <a:avLst/>
          </a:prstGeom>
          <a:noFill/>
        </p:spPr>
        <p:txBody>
          <a:bodyPr wrap="square" rtlCol="0">
            <a:spAutoFit/>
          </a:bodyPr>
          <a:lstStyle/>
          <a:p>
            <a:pPr marL="174625" indent="-174625">
              <a:spcBef>
                <a:spcPts val="600"/>
              </a:spcBef>
              <a:buFont typeface="Wingdings" pitchFamily="2" charset="2"/>
              <a:buChar char="§"/>
            </a:pPr>
            <a:r>
              <a:rPr lang="en-US" sz="1600" dirty="0">
                <a:latin typeface="Arial" panose="020B0604020202020204" pitchFamily="34" charset="0"/>
                <a:cs typeface="Arial" panose="020B0604020202020204" pitchFamily="34" charset="0"/>
              </a:rPr>
              <a:t>The “multi-marking” of </a:t>
            </a:r>
            <a:r>
              <a:rPr lang="en-US" sz="1600" b="1" dirty="0">
                <a:latin typeface="Arial" panose="020B0604020202020204" pitchFamily="34" charset="0"/>
                <a:cs typeface="Arial" panose="020B0604020202020204" pitchFamily="34" charset="0"/>
              </a:rPr>
              <a:t>Components</a:t>
            </a:r>
            <a:r>
              <a:rPr lang="en-US" sz="1600" dirty="0">
                <a:latin typeface="Arial" panose="020B0604020202020204" pitchFamily="34" charset="0"/>
                <a:cs typeface="Arial" panose="020B0604020202020204" pitchFamily="34" charset="0"/>
              </a:rPr>
              <a:t> due to noise or instrument scanning irregularities can be annoying</a:t>
            </a:r>
          </a:p>
          <a:p>
            <a:pPr marL="174625" indent="-174625">
              <a:spcBef>
                <a:spcPts val="600"/>
              </a:spcBef>
              <a:buFont typeface="Wingdings" pitchFamily="2" charset="2"/>
              <a:buChar char="§"/>
            </a:pPr>
            <a:r>
              <a:rPr lang="en-US" sz="1600" dirty="0">
                <a:latin typeface="Arial" panose="020B0604020202020204" pitchFamily="34" charset="0"/>
                <a:cs typeface="Arial" panose="020B0604020202020204" pitchFamily="34" charset="0"/>
              </a:rPr>
              <a:t>Almost all instruments under varying conditions tend to have this problem</a:t>
            </a:r>
          </a:p>
          <a:p>
            <a:pPr marL="174625" indent="-174625">
              <a:spcBef>
                <a:spcPts val="600"/>
              </a:spcBef>
              <a:buFont typeface="Wingdings" pitchFamily="2" charset="2"/>
              <a:buChar char="§"/>
            </a:pPr>
            <a:r>
              <a:rPr lang="en-US" sz="1600" dirty="0">
                <a:latin typeface="Arial" panose="020B0604020202020204" pitchFamily="34" charset="0"/>
                <a:cs typeface="Arial" panose="020B0604020202020204" pitchFamily="34" charset="0"/>
              </a:rPr>
              <a:t>This can be minimized by adjusting some parameters In the </a:t>
            </a:r>
            <a:r>
              <a:rPr lang="en-US" sz="1600" b="1" dirty="0">
                <a:latin typeface="Arial" panose="020B0604020202020204" pitchFamily="34" charset="0"/>
                <a:cs typeface="Arial" panose="020B0604020202020204" pitchFamily="34" charset="0"/>
              </a:rPr>
              <a:t>Analysis Settings </a:t>
            </a:r>
            <a:r>
              <a:rPr lang="en-US" sz="1600" dirty="0">
                <a:latin typeface="Arial" panose="020B0604020202020204" pitchFamily="34" charset="0"/>
                <a:cs typeface="Arial" panose="020B0604020202020204" pitchFamily="34" charset="0"/>
              </a:rPr>
              <a:t>dialog box</a:t>
            </a:r>
          </a:p>
          <a:p>
            <a:pPr marL="174625" indent="-174625">
              <a:spcBef>
                <a:spcPts val="600"/>
              </a:spcBef>
              <a:buFont typeface="Wingdings" pitchFamily="2" charset="2"/>
              <a:buChar char="§"/>
            </a:pPr>
            <a:r>
              <a:rPr lang="en-US" sz="1600" dirty="0">
                <a:latin typeface="Arial" panose="020B0604020202020204" pitchFamily="34" charset="0"/>
                <a:cs typeface="Arial" panose="020B0604020202020204" pitchFamily="34" charset="0"/>
              </a:rPr>
              <a:t>Note that there are multiple tabs with many parameters in this dialog box</a:t>
            </a:r>
          </a:p>
          <a:p>
            <a:pPr marL="174625" indent="-174625">
              <a:spcBef>
                <a:spcPts val="600"/>
              </a:spcBef>
              <a:buFont typeface="Wingdings" pitchFamily="2" charset="2"/>
              <a:buChar char="§"/>
            </a:pPr>
            <a:r>
              <a:rPr lang="en-US" sz="1600" dirty="0">
                <a:latin typeface="Arial" panose="020B0604020202020204" pitchFamily="34" charset="0"/>
                <a:cs typeface="Arial" panose="020B0604020202020204" pitchFamily="34" charset="0"/>
              </a:rPr>
              <a:t>It is easy to restore the program’s </a:t>
            </a:r>
            <a:r>
              <a:rPr lang="en-US" sz="1600" b="1" dirty="0">
                <a:latin typeface="Arial" panose="020B0604020202020204" pitchFamily="34" charset="0"/>
                <a:cs typeface="Arial" panose="020B0604020202020204" pitchFamily="34" charset="0"/>
              </a:rPr>
              <a:t>Default </a:t>
            </a:r>
            <a:r>
              <a:rPr lang="en-US" sz="1600" dirty="0">
                <a:latin typeface="Arial" panose="020B0604020202020204" pitchFamily="34" charset="0"/>
                <a:cs typeface="Arial" panose="020B0604020202020204" pitchFamily="34" charset="0"/>
              </a:rPr>
              <a:t>settings</a:t>
            </a:r>
          </a:p>
        </p:txBody>
      </p:sp>
      <p:sp>
        <p:nvSpPr>
          <p:cNvPr id="4" name="Right Arrow 3"/>
          <p:cNvSpPr/>
          <p:nvPr/>
        </p:nvSpPr>
        <p:spPr>
          <a:xfrm rot="913779">
            <a:off x="4062679" y="4221896"/>
            <a:ext cx="609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053248" y="214995"/>
            <a:ext cx="7651454"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Minimizing Marking Components in Chromatogram</a:t>
            </a:r>
          </a:p>
        </p:txBody>
      </p:sp>
      <p:pic>
        <p:nvPicPr>
          <p:cNvPr id="5" name="Picture 4">
            <a:extLst>
              <a:ext uri="{FF2B5EF4-FFF2-40B4-BE49-F238E27FC236}">
                <a16:creationId xmlns:a16="http://schemas.microsoft.com/office/drawing/2014/main" id="{C0304048-68BA-4F9B-8ABF-4BB826C49C4F}"/>
              </a:ext>
            </a:extLst>
          </p:cNvPr>
          <p:cNvPicPr>
            <a:picLocks noChangeAspect="1"/>
          </p:cNvPicPr>
          <p:nvPr/>
        </p:nvPicPr>
        <p:blipFill>
          <a:blip r:embed="rId2" cstate="print"/>
          <a:stretch>
            <a:fillRect/>
          </a:stretch>
        </p:blipFill>
        <p:spPr>
          <a:xfrm>
            <a:off x="533400" y="3102709"/>
            <a:ext cx="3248025" cy="2390775"/>
          </a:xfrm>
          <a:prstGeom prst="rect">
            <a:avLst/>
          </a:prstGeom>
        </p:spPr>
      </p:pic>
      <p:pic>
        <p:nvPicPr>
          <p:cNvPr id="7" name="Picture 6">
            <a:extLst>
              <a:ext uri="{FF2B5EF4-FFF2-40B4-BE49-F238E27FC236}">
                <a16:creationId xmlns:a16="http://schemas.microsoft.com/office/drawing/2014/main" id="{5F42A830-285E-4BC7-B9CE-AAF30934CCBD}"/>
              </a:ext>
            </a:extLst>
          </p:cNvPr>
          <p:cNvPicPr>
            <a:picLocks noChangeAspect="1"/>
          </p:cNvPicPr>
          <p:nvPr/>
        </p:nvPicPr>
        <p:blipFill>
          <a:blip r:embed="rId3" cstate="print"/>
          <a:stretch>
            <a:fillRect/>
          </a:stretch>
        </p:blipFill>
        <p:spPr>
          <a:xfrm>
            <a:off x="4800600" y="3806190"/>
            <a:ext cx="3513773" cy="2960370"/>
          </a:xfrm>
          <a:prstGeom prst="rect">
            <a:avLst/>
          </a:prstGeom>
        </p:spPr>
      </p:pic>
      <p:sp>
        <p:nvSpPr>
          <p:cNvPr id="11" name="Oval 10">
            <a:extLst>
              <a:ext uri="{FF2B5EF4-FFF2-40B4-BE49-F238E27FC236}">
                <a16:creationId xmlns:a16="http://schemas.microsoft.com/office/drawing/2014/main" id="{D247686D-616B-448A-AAF8-37F8D197994D}"/>
              </a:ext>
            </a:extLst>
          </p:cNvPr>
          <p:cNvSpPr/>
          <p:nvPr/>
        </p:nvSpPr>
        <p:spPr>
          <a:xfrm>
            <a:off x="3215640" y="2438400"/>
            <a:ext cx="914400" cy="35121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68B875C6-E4B5-40CE-AE1B-3091E98255EB}"/>
              </a:ext>
            </a:extLst>
          </p:cNvPr>
          <p:cNvSpPr/>
          <p:nvPr/>
        </p:nvSpPr>
        <p:spPr>
          <a:xfrm>
            <a:off x="5446776" y="1770595"/>
            <a:ext cx="2212848" cy="35991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Arrow Connector 12">
            <a:extLst>
              <a:ext uri="{FF2B5EF4-FFF2-40B4-BE49-F238E27FC236}">
                <a16:creationId xmlns:a16="http://schemas.microsoft.com/office/drawing/2014/main" id="{DC07AE0C-5B2B-4379-B4EF-F71EF9E88300}"/>
              </a:ext>
            </a:extLst>
          </p:cNvPr>
          <p:cNvCxnSpPr>
            <a:cxnSpLocks/>
          </p:cNvCxnSpPr>
          <p:nvPr/>
        </p:nvCxnSpPr>
        <p:spPr>
          <a:xfrm flipH="1">
            <a:off x="5715002" y="2130509"/>
            <a:ext cx="838198" cy="1675681"/>
          </a:xfrm>
          <a:prstGeom prst="straightConnector1">
            <a:avLst/>
          </a:prstGeom>
          <a:ln w="19050">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B490723-313A-4538-BD1F-5C6EC49F900F}"/>
              </a:ext>
            </a:extLst>
          </p:cNvPr>
          <p:cNvCxnSpPr>
            <a:cxnSpLocks/>
            <a:stCxn id="11" idx="5"/>
          </p:cNvCxnSpPr>
          <p:nvPr/>
        </p:nvCxnSpPr>
        <p:spPr>
          <a:xfrm>
            <a:off x="3996129" y="2738184"/>
            <a:ext cx="2714289" cy="3815016"/>
          </a:xfrm>
          <a:prstGeom prst="straightConnector1">
            <a:avLst/>
          </a:prstGeom>
          <a:ln w="19050">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sp>
        <p:nvSpPr>
          <p:cNvPr id="14" name="Slide Number Placeholder 13">
            <a:extLst>
              <a:ext uri="{FF2B5EF4-FFF2-40B4-BE49-F238E27FC236}">
                <a16:creationId xmlns:a16="http://schemas.microsoft.com/office/drawing/2014/main" id="{9717FE0C-3081-4D54-99E5-94DB97E7D6C2}"/>
              </a:ext>
            </a:extLst>
          </p:cNvPr>
          <p:cNvSpPr>
            <a:spLocks noGrp="1"/>
          </p:cNvSpPr>
          <p:nvPr>
            <p:ph type="sldNum" sz="quarter" idx="12"/>
          </p:nvPr>
        </p:nvSpPr>
        <p:spPr>
          <a:xfrm>
            <a:off x="6781800" y="6356350"/>
            <a:ext cx="2133600" cy="365125"/>
          </a:xfrm>
        </p:spPr>
        <p:txBody>
          <a:bodyPr/>
          <a:lstStyle/>
          <a:p>
            <a:fld id="{B6F15528-21DE-4FAA-801E-634DDDAF4B2B}" type="slidenum">
              <a:rPr lang="en-US" smtClean="0"/>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2961" y="779516"/>
            <a:ext cx="8534400" cy="907941"/>
          </a:xfrm>
          <a:prstGeom prst="rect">
            <a:avLst/>
          </a:prstGeom>
          <a:noFill/>
        </p:spPr>
        <p:txBody>
          <a:bodyPr wrap="square" rtlCol="0">
            <a:spAutoFit/>
          </a:bodyPr>
          <a:lstStyle/>
          <a:p>
            <a:pPr marL="174625" indent="-174625">
              <a:spcBef>
                <a:spcPts val="600"/>
              </a:spcBef>
              <a:buFont typeface="Wingdings" pitchFamily="2" charset="2"/>
              <a:buChar char="§"/>
            </a:pPr>
            <a:r>
              <a:rPr lang="en-US" sz="1600" dirty="0">
                <a:latin typeface="Arial" panose="020B0604020202020204" pitchFamily="34" charset="0"/>
                <a:cs typeface="Arial" panose="020B0604020202020204" pitchFamily="34" charset="0"/>
              </a:rPr>
              <a:t>Setup the processing parameters based on the instrument and its scan function (</a:t>
            </a:r>
            <a:r>
              <a:rPr lang="en-US" sz="1600" b="1" dirty="0">
                <a:latin typeface="Arial" panose="020B0604020202020204" pitchFamily="34" charset="0"/>
                <a:cs typeface="Arial" panose="020B0604020202020204" pitchFamily="34" charset="0"/>
              </a:rPr>
              <a:t>Instr</a:t>
            </a:r>
            <a:r>
              <a:rPr lang="en-US" sz="1600" dirty="0">
                <a:latin typeface="Arial" panose="020B0604020202020204" pitchFamily="34" charset="0"/>
                <a:cs typeface="Arial" panose="020B0604020202020204" pitchFamily="34" charset="0"/>
              </a:rPr>
              <a:t> tab)</a:t>
            </a:r>
          </a:p>
          <a:p>
            <a:pPr marL="174625" indent="-174625">
              <a:spcBef>
                <a:spcPts val="600"/>
              </a:spcBef>
              <a:buFont typeface="Wingdings" pitchFamily="2" charset="2"/>
              <a:buChar char="§"/>
            </a:pPr>
            <a:r>
              <a:rPr lang="en-US" sz="1600" dirty="0">
                <a:latin typeface="Arial" panose="020B0604020202020204" pitchFamily="34" charset="0"/>
                <a:cs typeface="Arial" panose="020B0604020202020204" pitchFamily="34" charset="0"/>
              </a:rPr>
              <a:t>Can set the low and high m/z manually, or just automatically use those determined by AMDIS from the file</a:t>
            </a:r>
          </a:p>
        </p:txBody>
      </p:sp>
      <p:sp>
        <p:nvSpPr>
          <p:cNvPr id="7" name="TextBox 6"/>
          <p:cNvSpPr txBox="1"/>
          <p:nvPr/>
        </p:nvSpPr>
        <p:spPr>
          <a:xfrm>
            <a:off x="3630" y="152400"/>
            <a:ext cx="9144000" cy="461665"/>
          </a:xfrm>
          <a:prstGeom prst="rect">
            <a:avLst/>
          </a:prstGeom>
          <a:noFill/>
        </p:spPr>
        <p:txBody>
          <a:bodyPr wrap="square" rtlCol="0">
            <a:spAutoFit/>
          </a:bodyPr>
          <a:lstStyle/>
          <a:p>
            <a:pPr lvl="0" algn="ctr"/>
            <a:r>
              <a:rPr lang="en-US" sz="2400" b="1" dirty="0">
                <a:solidFill>
                  <a:prstClr val="black"/>
                </a:solidFill>
                <a:latin typeface="Arial" panose="020B0604020202020204" pitchFamily="34" charset="0"/>
                <a:cs typeface="Arial" panose="020B0604020202020204" pitchFamily="34" charset="0"/>
              </a:rPr>
              <a:t>Minimizing Marking Components in Chromatogram </a:t>
            </a:r>
            <a:r>
              <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(cont’d)</a:t>
            </a:r>
          </a:p>
        </p:txBody>
      </p:sp>
      <p:pic>
        <p:nvPicPr>
          <p:cNvPr id="2" name="Picture 1">
            <a:extLst>
              <a:ext uri="{FF2B5EF4-FFF2-40B4-BE49-F238E27FC236}">
                <a16:creationId xmlns:a16="http://schemas.microsoft.com/office/drawing/2014/main" id="{1E3CECD4-2754-4451-AD1E-6A4F1BB4DEC3}"/>
              </a:ext>
            </a:extLst>
          </p:cNvPr>
          <p:cNvPicPr>
            <a:picLocks noChangeAspect="1"/>
          </p:cNvPicPr>
          <p:nvPr/>
        </p:nvPicPr>
        <p:blipFill>
          <a:blip r:embed="rId2" cstate="print"/>
          <a:stretch>
            <a:fillRect/>
          </a:stretch>
        </p:blipFill>
        <p:spPr>
          <a:xfrm>
            <a:off x="2438400" y="2057400"/>
            <a:ext cx="5019675" cy="4229100"/>
          </a:xfrm>
          <a:prstGeom prst="rect">
            <a:avLst/>
          </a:prstGeom>
        </p:spPr>
      </p:pic>
      <p:pic>
        <p:nvPicPr>
          <p:cNvPr id="5" name="Picture 4">
            <a:extLst>
              <a:ext uri="{FF2B5EF4-FFF2-40B4-BE49-F238E27FC236}">
                <a16:creationId xmlns:a16="http://schemas.microsoft.com/office/drawing/2014/main" id="{51898F27-80FD-47DF-9209-029B90E754B9}"/>
              </a:ext>
            </a:extLst>
          </p:cNvPr>
          <p:cNvPicPr>
            <a:picLocks noChangeAspect="1"/>
          </p:cNvPicPr>
          <p:nvPr/>
        </p:nvPicPr>
        <p:blipFill>
          <a:blip r:embed="rId3" cstate="print"/>
          <a:stretch>
            <a:fillRect/>
          </a:stretch>
        </p:blipFill>
        <p:spPr>
          <a:xfrm>
            <a:off x="6681563" y="2538412"/>
            <a:ext cx="2105025" cy="3267075"/>
          </a:xfrm>
          <a:prstGeom prst="rect">
            <a:avLst/>
          </a:prstGeom>
        </p:spPr>
      </p:pic>
      <p:cxnSp>
        <p:nvCxnSpPr>
          <p:cNvPr id="8" name="Straight Arrow Connector 7">
            <a:extLst>
              <a:ext uri="{FF2B5EF4-FFF2-40B4-BE49-F238E27FC236}">
                <a16:creationId xmlns:a16="http://schemas.microsoft.com/office/drawing/2014/main" id="{AF6CC727-9351-44B0-9221-D4008007866E}"/>
              </a:ext>
            </a:extLst>
          </p:cNvPr>
          <p:cNvCxnSpPr>
            <a:cxnSpLocks/>
            <a:endCxn id="6" idx="1"/>
          </p:cNvCxnSpPr>
          <p:nvPr/>
        </p:nvCxnSpPr>
        <p:spPr>
          <a:xfrm>
            <a:off x="1447800" y="1611675"/>
            <a:ext cx="1271363" cy="1600502"/>
          </a:xfrm>
          <a:prstGeom prst="straightConnector1">
            <a:avLst/>
          </a:prstGeom>
          <a:ln w="19050">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sp>
        <p:nvSpPr>
          <p:cNvPr id="6" name="Left Brace 5">
            <a:extLst>
              <a:ext uri="{FF2B5EF4-FFF2-40B4-BE49-F238E27FC236}">
                <a16:creationId xmlns:a16="http://schemas.microsoft.com/office/drawing/2014/main" id="{B0EC6670-E0B5-49B8-AB91-22830814F30A}"/>
              </a:ext>
            </a:extLst>
          </p:cNvPr>
          <p:cNvSpPr/>
          <p:nvPr/>
        </p:nvSpPr>
        <p:spPr>
          <a:xfrm rot="10800000" flipH="1">
            <a:off x="2719163" y="2781300"/>
            <a:ext cx="304799" cy="838200"/>
          </a:xfrm>
          <a:prstGeom prst="leftBrace">
            <a:avLst>
              <a:gd name="adj1" fmla="val 55054"/>
              <a:gd name="adj2" fmla="val 48595"/>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1" name="Straight Arrow Connector 10">
            <a:extLst>
              <a:ext uri="{FF2B5EF4-FFF2-40B4-BE49-F238E27FC236}">
                <a16:creationId xmlns:a16="http://schemas.microsoft.com/office/drawing/2014/main" id="{AC52128D-6D7C-474F-B3E0-39DC1811A4FF}"/>
              </a:ext>
            </a:extLst>
          </p:cNvPr>
          <p:cNvCxnSpPr>
            <a:cxnSpLocks/>
          </p:cNvCxnSpPr>
          <p:nvPr/>
        </p:nvCxnSpPr>
        <p:spPr>
          <a:xfrm flipH="1">
            <a:off x="3429000" y="1072178"/>
            <a:ext cx="4876800" cy="1466234"/>
          </a:xfrm>
          <a:prstGeom prst="straightConnector1">
            <a:avLst/>
          </a:prstGeom>
          <a:ln w="19050">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sp>
        <p:nvSpPr>
          <p:cNvPr id="12" name="Slide Number Placeholder 11">
            <a:extLst>
              <a:ext uri="{FF2B5EF4-FFF2-40B4-BE49-F238E27FC236}">
                <a16:creationId xmlns:a16="http://schemas.microsoft.com/office/drawing/2014/main" id="{EAEB5770-9645-4C6E-A128-5992F664F85C}"/>
              </a:ext>
            </a:extLst>
          </p:cNvPr>
          <p:cNvSpPr>
            <a:spLocks noGrp="1"/>
          </p:cNvSpPr>
          <p:nvPr>
            <p:ph type="sldNum" sz="quarter" idx="12"/>
          </p:nvPr>
        </p:nvSpPr>
        <p:spPr/>
        <p:txBody>
          <a:bodyPr/>
          <a:lstStyle/>
          <a:p>
            <a:fld id="{B6F15528-21DE-4FAA-801E-634DDDAF4B2B}"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837" y="1028714"/>
            <a:ext cx="8458200" cy="1877437"/>
          </a:xfrm>
          <a:prstGeom prst="rect">
            <a:avLst/>
          </a:prstGeom>
          <a:noFill/>
        </p:spPr>
        <p:txBody>
          <a:bodyPr wrap="square" rtlCol="0">
            <a:spAutoFit/>
          </a:bodyPr>
          <a:lstStyle/>
          <a:p>
            <a:pPr marL="174625" indent="-174625">
              <a:spcBef>
                <a:spcPts val="600"/>
              </a:spcBef>
              <a:buFont typeface="Wingdings" pitchFamily="2" charset="2"/>
              <a:buChar char="§"/>
            </a:pPr>
            <a:r>
              <a:rPr lang="en-US" sz="1600" dirty="0">
                <a:latin typeface="Arial" panose="020B0604020202020204" pitchFamily="34" charset="0"/>
                <a:cs typeface="Arial" panose="020B0604020202020204" pitchFamily="34" charset="0"/>
              </a:rPr>
              <a:t>The </a:t>
            </a:r>
            <a:r>
              <a:rPr lang="en-US" sz="1600" b="1" dirty="0">
                <a:latin typeface="Arial" panose="020B0604020202020204" pitchFamily="34" charset="0"/>
                <a:cs typeface="Arial" panose="020B0604020202020204" pitchFamily="34" charset="0"/>
              </a:rPr>
              <a:t>Deconv</a:t>
            </a:r>
            <a:r>
              <a:rPr lang="en-US" sz="1600" dirty="0">
                <a:latin typeface="Arial" panose="020B0604020202020204" pitchFamily="34" charset="0"/>
                <a:cs typeface="Arial" panose="020B0604020202020204" pitchFamily="34" charset="0"/>
              </a:rPr>
              <a:t>olution tab can be set to get rid of some peaks</a:t>
            </a:r>
          </a:p>
          <a:p>
            <a:pPr marL="174625" indent="-174625">
              <a:spcBef>
                <a:spcPts val="600"/>
              </a:spcBef>
              <a:buFont typeface="Wingdings" pitchFamily="2" charset="2"/>
              <a:buChar char="§"/>
            </a:pPr>
            <a:r>
              <a:rPr lang="en-US" sz="1600" dirty="0">
                <a:latin typeface="Arial" panose="020B0604020202020204" pitchFamily="34" charset="0"/>
                <a:cs typeface="Arial" panose="020B0604020202020204" pitchFamily="34" charset="0"/>
              </a:rPr>
              <a:t>In particular, for tailing peaks, might want to set the </a:t>
            </a:r>
            <a:r>
              <a:rPr lang="en-US" sz="1600" b="1" dirty="0">
                <a:latin typeface="Arial" panose="020B0604020202020204" pitchFamily="34" charset="0"/>
                <a:cs typeface="Arial" panose="020B0604020202020204" pitchFamily="34" charset="0"/>
              </a:rPr>
              <a:t>Shape</a:t>
            </a:r>
            <a:r>
              <a:rPr lang="en-US" sz="1600" dirty="0">
                <a:latin typeface="Arial" panose="020B0604020202020204" pitchFamily="34" charset="0"/>
                <a:cs typeface="Arial" panose="020B0604020202020204" pitchFamily="34" charset="0"/>
              </a:rPr>
              <a:t> requirements to Low</a:t>
            </a:r>
          </a:p>
          <a:p>
            <a:pPr marL="174625" indent="-174625">
              <a:spcBef>
                <a:spcPts val="600"/>
              </a:spcBef>
              <a:buFont typeface="Wingdings" pitchFamily="2" charset="2"/>
              <a:buChar char="§"/>
            </a:pPr>
            <a:r>
              <a:rPr lang="en-US" sz="1600" dirty="0">
                <a:latin typeface="Arial" panose="020B0604020202020204" pitchFamily="34" charset="0"/>
                <a:cs typeface="Arial" panose="020B0604020202020204" pitchFamily="34" charset="0"/>
              </a:rPr>
              <a:t>The default for </a:t>
            </a:r>
            <a:r>
              <a:rPr lang="en-US" sz="1600" b="1" dirty="0">
                <a:latin typeface="Arial" panose="020B0604020202020204" pitchFamily="34" charset="0"/>
                <a:cs typeface="Arial" panose="020B0604020202020204" pitchFamily="34" charset="0"/>
              </a:rPr>
              <a:t>Shape</a:t>
            </a:r>
            <a:r>
              <a:rPr lang="en-US" sz="1600" dirty="0">
                <a:latin typeface="Arial" panose="020B0604020202020204" pitchFamily="34" charset="0"/>
                <a:cs typeface="Arial" panose="020B0604020202020204" pitchFamily="34" charset="0"/>
              </a:rPr>
              <a:t> requirements is Medium</a:t>
            </a:r>
          </a:p>
          <a:p>
            <a:pPr marL="174625" indent="-174625">
              <a:spcBef>
                <a:spcPts val="600"/>
              </a:spcBef>
              <a:buFont typeface="Wingdings" pitchFamily="2" charset="2"/>
              <a:buChar char="§"/>
            </a:pPr>
            <a:r>
              <a:rPr lang="en-US" sz="1600" dirty="0">
                <a:latin typeface="Arial" panose="020B0604020202020204" pitchFamily="34" charset="0"/>
                <a:cs typeface="Arial" panose="020B0604020202020204" pitchFamily="34" charset="0"/>
              </a:rPr>
              <a:t>The values show below are the </a:t>
            </a:r>
            <a:r>
              <a:rPr lang="en-US" sz="1600" b="1" dirty="0">
                <a:latin typeface="Arial" panose="020B0604020202020204" pitchFamily="34" charset="0"/>
                <a:cs typeface="Arial" panose="020B0604020202020204" pitchFamily="34" charset="0"/>
              </a:rPr>
              <a:t>Defaults</a:t>
            </a:r>
            <a:endParaRPr lang="en-US" sz="1600" dirty="0">
              <a:latin typeface="Arial" panose="020B0604020202020204" pitchFamily="34" charset="0"/>
              <a:cs typeface="Arial" panose="020B0604020202020204" pitchFamily="34" charset="0"/>
            </a:endParaRPr>
          </a:p>
          <a:p>
            <a:pPr marL="174625" indent="-174625">
              <a:spcBef>
                <a:spcPts val="600"/>
              </a:spcBef>
              <a:buFont typeface="Wingdings" pitchFamily="2" charset="2"/>
              <a:buChar char="§"/>
            </a:pPr>
            <a:r>
              <a:rPr lang="en-US" sz="1600" dirty="0">
                <a:latin typeface="Arial" panose="020B0604020202020204" pitchFamily="34" charset="0"/>
                <a:cs typeface="Arial" panose="020B0604020202020204" pitchFamily="34" charset="0"/>
              </a:rPr>
              <a:t>In general, the </a:t>
            </a:r>
            <a:r>
              <a:rPr lang="en-US" sz="1600" b="1" dirty="0">
                <a:latin typeface="Arial" panose="020B0604020202020204" pitchFamily="34" charset="0"/>
                <a:cs typeface="Arial" panose="020B0604020202020204" pitchFamily="34" charset="0"/>
              </a:rPr>
              <a:t>Filter</a:t>
            </a:r>
            <a:r>
              <a:rPr lang="en-US" sz="1600" dirty="0">
                <a:latin typeface="Arial" panose="020B0604020202020204" pitchFamily="34" charset="0"/>
                <a:cs typeface="Arial" panose="020B0604020202020204" pitchFamily="34" charset="0"/>
              </a:rPr>
              <a:t> tab (</a:t>
            </a:r>
            <a:r>
              <a:rPr lang="en-US" sz="1600" i="1" dirty="0">
                <a:latin typeface="Arial" panose="020B0604020202020204" pitchFamily="34" charset="0"/>
                <a:cs typeface="Arial" panose="020B0604020202020204" pitchFamily="34" charset="0"/>
              </a:rPr>
              <a:t>see page 28 of this presentation</a:t>
            </a:r>
            <a:r>
              <a:rPr lang="en-US" sz="1600" dirty="0">
                <a:latin typeface="Arial" panose="020B0604020202020204" pitchFamily="34" charset="0"/>
                <a:cs typeface="Arial" panose="020B0604020202020204" pitchFamily="34" charset="0"/>
              </a:rPr>
              <a:t>) usually minimizes the multi-marking of </a:t>
            </a:r>
            <a:r>
              <a:rPr lang="en-US" sz="1600" b="1" dirty="0">
                <a:latin typeface="Arial" panose="020B0604020202020204" pitchFamily="34" charset="0"/>
                <a:cs typeface="Arial" panose="020B0604020202020204" pitchFamily="34" charset="0"/>
              </a:rPr>
              <a:t>Components</a:t>
            </a:r>
          </a:p>
        </p:txBody>
      </p:sp>
      <p:sp>
        <p:nvSpPr>
          <p:cNvPr id="5" name="TextBox 4"/>
          <p:cNvSpPr txBox="1"/>
          <p:nvPr/>
        </p:nvSpPr>
        <p:spPr>
          <a:xfrm>
            <a:off x="75968" y="304800"/>
            <a:ext cx="8763939" cy="461665"/>
          </a:xfrm>
          <a:prstGeom prst="rect">
            <a:avLst/>
          </a:prstGeom>
          <a:noFill/>
        </p:spPr>
        <p:txBody>
          <a:bodyPr wrap="none" rtlCol="0">
            <a:spAutoFit/>
          </a:bodyPr>
          <a:lstStyle/>
          <a:p>
            <a:pPr lvl="0" algn="ctr"/>
            <a:r>
              <a:rPr lang="en-US" sz="2400" b="1" dirty="0">
                <a:solidFill>
                  <a:prstClr val="black"/>
                </a:solidFill>
                <a:latin typeface="Arial" panose="020B0604020202020204" pitchFamily="34" charset="0"/>
                <a:cs typeface="Arial" panose="020B0604020202020204" pitchFamily="34" charset="0"/>
              </a:rPr>
              <a:t>Minimizing Marking Components in Chromatogram </a:t>
            </a:r>
            <a:r>
              <a:rPr lang="en-US" sz="24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(cont’d)</a:t>
            </a:r>
          </a:p>
        </p:txBody>
      </p:sp>
      <p:pic>
        <p:nvPicPr>
          <p:cNvPr id="3" name="Picture 2">
            <a:extLst>
              <a:ext uri="{FF2B5EF4-FFF2-40B4-BE49-F238E27FC236}">
                <a16:creationId xmlns:a16="http://schemas.microsoft.com/office/drawing/2014/main" id="{845F7C7A-6915-4BC5-8330-F7223921C3C6}"/>
              </a:ext>
            </a:extLst>
          </p:cNvPr>
          <p:cNvPicPr>
            <a:picLocks noChangeAspect="1"/>
          </p:cNvPicPr>
          <p:nvPr/>
        </p:nvPicPr>
        <p:blipFill>
          <a:blip r:embed="rId2" cstate="print"/>
          <a:stretch>
            <a:fillRect/>
          </a:stretch>
        </p:blipFill>
        <p:spPr>
          <a:xfrm>
            <a:off x="2057400" y="2971800"/>
            <a:ext cx="4266724" cy="3594735"/>
          </a:xfrm>
          <a:prstGeom prst="rect">
            <a:avLst/>
          </a:prstGeom>
        </p:spPr>
      </p:pic>
      <p:sp>
        <p:nvSpPr>
          <p:cNvPr id="4" name="Slide Number Placeholder 3">
            <a:extLst>
              <a:ext uri="{FF2B5EF4-FFF2-40B4-BE49-F238E27FC236}">
                <a16:creationId xmlns:a16="http://schemas.microsoft.com/office/drawing/2014/main" id="{F4A57A37-122B-4DCE-A061-FDD5C6E7B744}"/>
              </a:ext>
            </a:extLst>
          </p:cNvPr>
          <p:cNvSpPr>
            <a:spLocks noGrp="1"/>
          </p:cNvSpPr>
          <p:nvPr>
            <p:ph type="sldNum" sz="quarter" idx="12"/>
          </p:nvPr>
        </p:nvSpPr>
        <p:spPr/>
        <p:txBody>
          <a:bodyPr/>
          <a:lstStyle/>
          <a:p>
            <a:fld id="{B6F15528-21DE-4FAA-801E-634DDDAF4B2B}" type="slidenum">
              <a:rPr lang="en-US" smtClean="0"/>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8611" y="713014"/>
            <a:ext cx="8672989" cy="1154162"/>
          </a:xfrm>
          <a:prstGeom prst="rect">
            <a:avLst/>
          </a:prstGeom>
        </p:spPr>
        <p:txBody>
          <a:bodyPr wrap="square">
            <a:spAutoFit/>
          </a:bodyPr>
          <a:lstStyle/>
          <a:p>
            <a:pPr marL="174625" indent="-174625">
              <a:spcBef>
                <a:spcPts val="600"/>
              </a:spcBef>
              <a:buFont typeface="Arial" pitchFamily="34" charset="0"/>
              <a:buChar char="•"/>
            </a:pPr>
            <a:r>
              <a:rPr lang="en-US" sz="1600" dirty="0">
                <a:latin typeface="Arial" panose="020B0604020202020204" pitchFamily="34" charset="0"/>
                <a:cs typeface="Arial" panose="020B0604020202020204" pitchFamily="34" charset="0"/>
              </a:rPr>
              <a:t>Created a library named </a:t>
            </a:r>
            <a:r>
              <a:rPr lang="en-US" sz="1600" b="1" dirty="0">
                <a:latin typeface="Arial" panose="020B0604020202020204" pitchFamily="34" charset="0"/>
                <a:cs typeface="Arial" panose="020B0604020202020204" pitchFamily="34" charset="0"/>
              </a:rPr>
              <a:t>Blank</a:t>
            </a:r>
            <a:r>
              <a:rPr lang="en-US" sz="1600" dirty="0">
                <a:latin typeface="Arial" panose="020B0604020202020204" pitchFamily="34" charset="0"/>
                <a:cs typeface="Arial" panose="020B0604020202020204" pitchFamily="34" charset="0"/>
              </a:rPr>
              <a:t> so that when the file is deconvoluted, no </a:t>
            </a:r>
            <a:r>
              <a:rPr lang="en-US" sz="1600" b="1" dirty="0">
                <a:latin typeface="Arial" panose="020B0604020202020204" pitchFamily="34" charset="0"/>
                <a:cs typeface="Arial" panose="020B0604020202020204" pitchFamily="34" charset="0"/>
              </a:rPr>
              <a:t>Components</a:t>
            </a:r>
            <a:r>
              <a:rPr lang="en-US" sz="1600" dirty="0">
                <a:latin typeface="Arial" panose="020B0604020202020204" pitchFamily="34" charset="0"/>
                <a:cs typeface="Arial" panose="020B0604020202020204" pitchFamily="34" charset="0"/>
              </a:rPr>
              <a:t> are targeted with a </a:t>
            </a:r>
            <a:r>
              <a:rPr lang="en-US" sz="1600" b="1" dirty="0">
                <a:solidFill>
                  <a:srgbClr val="002060"/>
                </a:solidFill>
                <a:latin typeface="Arial" panose="020B0604020202020204" pitchFamily="34" charset="0"/>
                <a:cs typeface="Arial" panose="020B0604020202020204" pitchFamily="34" charset="0"/>
              </a:rPr>
              <a:t>T</a:t>
            </a:r>
            <a:r>
              <a:rPr lang="en-US" sz="1600" dirty="0">
                <a:latin typeface="Arial" panose="020B0604020202020204" pitchFamily="34" charset="0"/>
                <a:cs typeface="Arial" panose="020B0604020202020204" pitchFamily="34" charset="0"/>
              </a:rPr>
              <a:t>, they are marked with a </a:t>
            </a:r>
            <a:r>
              <a:rPr lang="en-US" sz="1600" dirty="0">
                <a:solidFill>
                  <a:srgbClr val="002060"/>
                </a:solidFill>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to show that a </a:t>
            </a:r>
            <a:r>
              <a:rPr lang="en-US" sz="1600" b="1" dirty="0">
                <a:latin typeface="Arial" panose="020B0604020202020204" pitchFamily="34" charset="0"/>
                <a:cs typeface="Arial" panose="020B0604020202020204" pitchFamily="34" charset="0"/>
              </a:rPr>
              <a:t>Component</a:t>
            </a:r>
            <a:r>
              <a:rPr lang="en-US" sz="1600" dirty="0">
                <a:latin typeface="Arial" panose="020B0604020202020204" pitchFamily="34" charset="0"/>
                <a:cs typeface="Arial" panose="020B0604020202020204" pitchFamily="34" charset="0"/>
              </a:rPr>
              <a:t> was detected</a:t>
            </a:r>
          </a:p>
          <a:p>
            <a:pPr marL="174625" indent="-174625">
              <a:spcBef>
                <a:spcPts val="600"/>
              </a:spcBef>
              <a:buFont typeface="Arial" pitchFamily="34" charset="0"/>
              <a:buChar char="•"/>
            </a:pPr>
            <a:r>
              <a:rPr lang="en-US" sz="1600" dirty="0">
                <a:latin typeface="Arial" panose="020B0604020202020204" pitchFamily="34" charset="0"/>
                <a:cs typeface="Arial" panose="020B0604020202020204" pitchFamily="34" charset="0"/>
              </a:rPr>
              <a:t>Created the library by first selecting </a:t>
            </a:r>
            <a:r>
              <a:rPr lang="en-US" sz="1600" b="1" dirty="0">
                <a:latin typeface="Arial" panose="020B0604020202020204" pitchFamily="34" charset="0"/>
                <a:cs typeface="Arial" panose="020B0604020202020204" pitchFamily="34" charset="0"/>
              </a:rPr>
              <a:t>Library </a:t>
            </a:r>
            <a:r>
              <a:rPr lang="en-US" sz="1600" dirty="0">
                <a:latin typeface="Arial" panose="020B0604020202020204" pitchFamily="34" charset="0"/>
                <a:cs typeface="Arial" panose="020B0604020202020204" pitchFamily="34" charset="0"/>
              </a:rPr>
              <a:t>from the Main Menu, then clicked on </a:t>
            </a:r>
            <a:r>
              <a:rPr lang="en-US" sz="1600" b="1" dirty="0">
                <a:latin typeface="Arial" panose="020B0604020202020204" pitchFamily="34" charset="0"/>
                <a:cs typeface="Arial" panose="020B0604020202020204" pitchFamily="34" charset="0"/>
              </a:rPr>
              <a:t>File</a:t>
            </a:r>
            <a:r>
              <a:rPr lang="en-US" sz="1600" dirty="0">
                <a:latin typeface="Arial" panose="020B0604020202020204" pitchFamily="34" charset="0"/>
                <a:cs typeface="Arial" panose="020B0604020202020204" pitchFamily="34" charset="0"/>
              </a:rPr>
              <a:t> button in the displayed dialog box, then click on the </a:t>
            </a:r>
            <a:r>
              <a:rPr lang="en-US" sz="1600" b="1" dirty="0">
                <a:latin typeface="Arial" panose="020B0604020202020204" pitchFamily="34" charset="0"/>
                <a:cs typeface="Arial" panose="020B0604020202020204" pitchFamily="34" charset="0"/>
              </a:rPr>
              <a:t>Create New Library</a:t>
            </a:r>
            <a:r>
              <a:rPr lang="en-US" sz="1600" dirty="0">
                <a:latin typeface="Arial" panose="020B0604020202020204" pitchFamily="34" charset="0"/>
                <a:cs typeface="Arial" panose="020B0604020202020204" pitchFamily="34" charset="0"/>
              </a:rPr>
              <a:t> in the </a:t>
            </a:r>
            <a:r>
              <a:rPr lang="en-US" sz="1600" b="1" dirty="0">
                <a:latin typeface="Arial" panose="020B0604020202020204" pitchFamily="34" charset="0"/>
                <a:cs typeface="Arial" panose="020B0604020202020204" pitchFamily="34" charset="0"/>
              </a:rPr>
              <a:t>Files </a:t>
            </a:r>
            <a:r>
              <a:rPr lang="en-US" sz="1600" dirty="0">
                <a:latin typeface="Arial" panose="020B0604020202020204" pitchFamily="34" charset="0"/>
                <a:cs typeface="Arial" panose="020B0604020202020204" pitchFamily="34" charset="0"/>
              </a:rPr>
              <a:t>dialog box</a:t>
            </a:r>
          </a:p>
        </p:txBody>
      </p:sp>
      <p:sp>
        <p:nvSpPr>
          <p:cNvPr id="10" name="TextBox 9"/>
          <p:cNvSpPr txBox="1"/>
          <p:nvPr/>
        </p:nvSpPr>
        <p:spPr>
          <a:xfrm>
            <a:off x="1222645" y="204558"/>
            <a:ext cx="6622326" cy="369332"/>
          </a:xfrm>
          <a:prstGeom prst="rect">
            <a:avLst/>
          </a:prstGeom>
          <a:noFill/>
        </p:spPr>
        <p:txBody>
          <a:bodyPr wrap="none" rtlCol="0">
            <a:spAutoFit/>
          </a:bodyPr>
          <a:lstStyle/>
          <a:p>
            <a:pPr lvl="0" algn="ctr"/>
            <a:r>
              <a:rPr lang="en-US" b="1" dirty="0">
                <a:solidFill>
                  <a:prstClr val="black"/>
                </a:solidFill>
                <a:latin typeface="Arial" panose="020B0604020202020204" pitchFamily="34" charset="0"/>
                <a:cs typeface="Arial" panose="020B0604020202020204" pitchFamily="34" charset="0"/>
              </a:rPr>
              <a:t>Minimizing Marking Components in Chromatogram </a:t>
            </a:r>
            <a:r>
              <a:rPr lang="en-US"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(cont’d)</a:t>
            </a:r>
          </a:p>
        </p:txBody>
      </p:sp>
      <p:pic>
        <p:nvPicPr>
          <p:cNvPr id="4" name="Picture 3">
            <a:extLst>
              <a:ext uri="{FF2B5EF4-FFF2-40B4-BE49-F238E27FC236}">
                <a16:creationId xmlns:a16="http://schemas.microsoft.com/office/drawing/2014/main" id="{13AF3819-ACFD-4C96-8D5F-E0C8BEDA32C0}"/>
              </a:ext>
            </a:extLst>
          </p:cNvPr>
          <p:cNvPicPr>
            <a:picLocks noChangeAspect="1"/>
          </p:cNvPicPr>
          <p:nvPr/>
        </p:nvPicPr>
        <p:blipFill>
          <a:blip r:embed="rId2" cstate="print"/>
          <a:stretch>
            <a:fillRect/>
          </a:stretch>
        </p:blipFill>
        <p:spPr>
          <a:xfrm>
            <a:off x="336754" y="2954637"/>
            <a:ext cx="3262789" cy="2748915"/>
          </a:xfrm>
          <a:prstGeom prst="rect">
            <a:avLst/>
          </a:prstGeom>
        </p:spPr>
      </p:pic>
      <p:pic>
        <p:nvPicPr>
          <p:cNvPr id="14" name="Picture 13">
            <a:extLst>
              <a:ext uri="{FF2B5EF4-FFF2-40B4-BE49-F238E27FC236}">
                <a16:creationId xmlns:a16="http://schemas.microsoft.com/office/drawing/2014/main" id="{81834CCE-1421-49C7-BFA5-7E467D32CC19}"/>
              </a:ext>
            </a:extLst>
          </p:cNvPr>
          <p:cNvPicPr>
            <a:picLocks noChangeAspect="1"/>
          </p:cNvPicPr>
          <p:nvPr/>
        </p:nvPicPr>
        <p:blipFill>
          <a:blip r:embed="rId3" cstate="print"/>
          <a:stretch>
            <a:fillRect/>
          </a:stretch>
        </p:blipFill>
        <p:spPr>
          <a:xfrm>
            <a:off x="4267903" y="2723502"/>
            <a:ext cx="3162300" cy="876300"/>
          </a:xfrm>
          <a:prstGeom prst="rect">
            <a:avLst/>
          </a:prstGeom>
        </p:spPr>
      </p:pic>
      <p:pic>
        <p:nvPicPr>
          <p:cNvPr id="6" name="Picture 5">
            <a:extLst>
              <a:ext uri="{FF2B5EF4-FFF2-40B4-BE49-F238E27FC236}">
                <a16:creationId xmlns:a16="http://schemas.microsoft.com/office/drawing/2014/main" id="{6740CFA2-8140-484C-AD0A-800321DD23DF}"/>
              </a:ext>
            </a:extLst>
          </p:cNvPr>
          <p:cNvPicPr>
            <a:picLocks noChangeAspect="1"/>
          </p:cNvPicPr>
          <p:nvPr/>
        </p:nvPicPr>
        <p:blipFill>
          <a:blip r:embed="rId4" cstate="print"/>
          <a:stretch>
            <a:fillRect/>
          </a:stretch>
        </p:blipFill>
        <p:spPr>
          <a:xfrm>
            <a:off x="4361543" y="4263009"/>
            <a:ext cx="4358640" cy="2420779"/>
          </a:xfrm>
          <a:prstGeom prst="rect">
            <a:avLst/>
          </a:prstGeom>
        </p:spPr>
      </p:pic>
      <p:pic>
        <p:nvPicPr>
          <p:cNvPr id="7" name="Picture 6">
            <a:extLst>
              <a:ext uri="{FF2B5EF4-FFF2-40B4-BE49-F238E27FC236}">
                <a16:creationId xmlns:a16="http://schemas.microsoft.com/office/drawing/2014/main" id="{A129BBB3-FFA2-42E8-ABAE-79DBF0604F3C}"/>
              </a:ext>
            </a:extLst>
          </p:cNvPr>
          <p:cNvPicPr>
            <a:picLocks noChangeAspect="1"/>
          </p:cNvPicPr>
          <p:nvPr/>
        </p:nvPicPr>
        <p:blipFill>
          <a:blip r:embed="rId5" cstate="print"/>
          <a:stretch>
            <a:fillRect/>
          </a:stretch>
        </p:blipFill>
        <p:spPr>
          <a:xfrm>
            <a:off x="6266543" y="4963697"/>
            <a:ext cx="1324928" cy="1479709"/>
          </a:xfrm>
          <a:prstGeom prst="rect">
            <a:avLst/>
          </a:prstGeom>
        </p:spPr>
      </p:pic>
      <p:cxnSp>
        <p:nvCxnSpPr>
          <p:cNvPr id="16" name="Straight Arrow Connector 15">
            <a:extLst>
              <a:ext uri="{FF2B5EF4-FFF2-40B4-BE49-F238E27FC236}">
                <a16:creationId xmlns:a16="http://schemas.microsoft.com/office/drawing/2014/main" id="{BE51D784-F1F1-4953-BDEE-531E6BED2A63}"/>
              </a:ext>
            </a:extLst>
          </p:cNvPr>
          <p:cNvCxnSpPr>
            <a:cxnSpLocks/>
          </p:cNvCxnSpPr>
          <p:nvPr/>
        </p:nvCxnSpPr>
        <p:spPr>
          <a:xfrm>
            <a:off x="990600" y="980264"/>
            <a:ext cx="977548" cy="3764340"/>
          </a:xfrm>
          <a:prstGeom prst="straightConnector1">
            <a:avLst/>
          </a:prstGeom>
          <a:ln w="19050">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AB1C76B-16EC-47EC-8BEE-382240B293D9}"/>
              </a:ext>
            </a:extLst>
          </p:cNvPr>
          <p:cNvCxnSpPr>
            <a:cxnSpLocks/>
          </p:cNvCxnSpPr>
          <p:nvPr/>
        </p:nvCxnSpPr>
        <p:spPr>
          <a:xfrm>
            <a:off x="4100286" y="1824130"/>
            <a:ext cx="1614714" cy="1223870"/>
          </a:xfrm>
          <a:prstGeom prst="straightConnector1">
            <a:avLst/>
          </a:prstGeom>
          <a:ln w="19050">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503D98F-A93F-4DAF-A7F0-2DEFCD70610B}"/>
              </a:ext>
            </a:extLst>
          </p:cNvPr>
          <p:cNvCxnSpPr>
            <a:cxnSpLocks/>
          </p:cNvCxnSpPr>
          <p:nvPr/>
        </p:nvCxnSpPr>
        <p:spPr>
          <a:xfrm>
            <a:off x="8001002" y="1841922"/>
            <a:ext cx="304798" cy="3335960"/>
          </a:xfrm>
          <a:prstGeom prst="straightConnector1">
            <a:avLst/>
          </a:prstGeom>
          <a:ln w="19050">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EF25D36-11E4-4469-B36F-2987E8CEE1BC}"/>
              </a:ext>
            </a:extLst>
          </p:cNvPr>
          <p:cNvCxnSpPr>
            <a:cxnSpLocks/>
          </p:cNvCxnSpPr>
          <p:nvPr/>
        </p:nvCxnSpPr>
        <p:spPr>
          <a:xfrm>
            <a:off x="5566229" y="2060295"/>
            <a:ext cx="1399517" cy="3502305"/>
          </a:xfrm>
          <a:prstGeom prst="straightConnector1">
            <a:avLst/>
          </a:prstGeom>
          <a:ln w="19050">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sp>
        <p:nvSpPr>
          <p:cNvPr id="25" name="Slide Number Placeholder 24">
            <a:extLst>
              <a:ext uri="{FF2B5EF4-FFF2-40B4-BE49-F238E27FC236}">
                <a16:creationId xmlns:a16="http://schemas.microsoft.com/office/drawing/2014/main" id="{4E22DA44-2CA2-4A58-A363-891B1411071A}"/>
              </a:ext>
            </a:extLst>
          </p:cNvPr>
          <p:cNvSpPr>
            <a:spLocks noGrp="1"/>
          </p:cNvSpPr>
          <p:nvPr>
            <p:ph type="sldNum" sz="quarter" idx="12"/>
          </p:nvPr>
        </p:nvSpPr>
        <p:spPr>
          <a:xfrm>
            <a:off x="6934200" y="6356350"/>
            <a:ext cx="2133600" cy="365125"/>
          </a:xfrm>
        </p:spPr>
        <p:txBody>
          <a:bodyPr/>
          <a:lstStyle/>
          <a:p>
            <a:fld id="{B6F15528-21DE-4FAA-801E-634DDDAF4B2B}" type="slidenum">
              <a:rPr lang="en-US" smtClean="0"/>
              <a:pPr/>
              <a:t>25</a:t>
            </a:fld>
            <a:endParaRPr lang="en-US" dirty="0"/>
          </a:p>
        </p:txBody>
      </p:sp>
    </p:spTree>
    <p:extLst>
      <p:ext uri="{BB962C8B-B14F-4D97-AF65-F5344CB8AC3E}">
        <p14:creationId xmlns:p14="http://schemas.microsoft.com/office/powerpoint/2010/main" val="3065637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8611" y="713014"/>
            <a:ext cx="8672989" cy="2139047"/>
          </a:xfrm>
          <a:prstGeom prst="rect">
            <a:avLst/>
          </a:prstGeom>
        </p:spPr>
        <p:txBody>
          <a:bodyPr wrap="square">
            <a:spAutoFit/>
          </a:bodyPr>
          <a:lstStyle/>
          <a:p>
            <a:pPr marL="174625" indent="-174625">
              <a:spcBef>
                <a:spcPts val="600"/>
              </a:spcBef>
              <a:buFont typeface="Arial" pitchFamily="34" charset="0"/>
              <a:buChar char="•"/>
            </a:pPr>
            <a:r>
              <a:rPr lang="en-US" sz="1600" dirty="0">
                <a:latin typeface="Arial" panose="020B0604020202020204" pitchFamily="34" charset="0"/>
                <a:cs typeface="Arial" panose="020B0604020202020204" pitchFamily="34" charset="0"/>
              </a:rPr>
              <a:t>After clicking on the </a:t>
            </a:r>
            <a:r>
              <a:rPr lang="en-US" sz="1600" b="1" dirty="0">
                <a:latin typeface="Arial" panose="020B0604020202020204" pitchFamily="34" charset="0"/>
                <a:cs typeface="Arial" panose="020B0604020202020204" pitchFamily="34" charset="0"/>
              </a:rPr>
              <a:t>Create New Library </a:t>
            </a:r>
            <a:r>
              <a:rPr lang="en-US" sz="1600" dirty="0">
                <a:latin typeface="Arial" panose="020B0604020202020204" pitchFamily="34" charset="0"/>
                <a:cs typeface="Arial" panose="020B0604020202020204" pitchFamily="34" charset="0"/>
              </a:rPr>
              <a:t>button in the </a:t>
            </a:r>
            <a:r>
              <a:rPr lang="en-US" sz="1600" b="1" dirty="0">
                <a:latin typeface="Arial" panose="020B0604020202020204" pitchFamily="34" charset="0"/>
                <a:cs typeface="Arial" panose="020B0604020202020204" pitchFamily="34" charset="0"/>
              </a:rPr>
              <a:t>Files </a:t>
            </a:r>
            <a:r>
              <a:rPr lang="en-US" sz="1600" dirty="0">
                <a:latin typeface="Arial" panose="020B0604020202020204" pitchFamily="34" charset="0"/>
                <a:cs typeface="Arial" panose="020B0604020202020204" pitchFamily="34" charset="0"/>
              </a:rPr>
              <a:t>dialog box the </a:t>
            </a:r>
            <a:r>
              <a:rPr lang="en-US" sz="1600" b="1" dirty="0">
                <a:latin typeface="Arial" panose="020B0604020202020204" pitchFamily="34" charset="0"/>
                <a:cs typeface="Arial" panose="020B0604020202020204" pitchFamily="34" charset="0"/>
              </a:rPr>
              <a:t>Create New Library</a:t>
            </a:r>
            <a:r>
              <a:rPr lang="en-US" sz="1600" dirty="0">
                <a:latin typeface="Arial" panose="020B0604020202020204" pitchFamily="34" charset="0"/>
                <a:cs typeface="Arial" panose="020B0604020202020204" pitchFamily="34" charset="0"/>
              </a:rPr>
              <a:t> file save dialog box will be displayed </a:t>
            </a:r>
          </a:p>
          <a:p>
            <a:pPr marL="174625" indent="-174625">
              <a:spcBef>
                <a:spcPts val="600"/>
              </a:spcBef>
              <a:buFont typeface="Arial" pitchFamily="34" charset="0"/>
              <a:buChar char="•"/>
            </a:pPr>
            <a:r>
              <a:rPr lang="en-US" sz="1600" dirty="0">
                <a:latin typeface="Arial" panose="020B0604020202020204" pitchFamily="34" charset="0"/>
                <a:cs typeface="Arial" panose="020B0604020202020204" pitchFamily="34" charset="0"/>
              </a:rPr>
              <a:t>There is a known Bug in v.2.73 &lt;build 149.31&gt; (Apr 25, 2017) and earlier versions of AMDIS. In order for the file name entered in the </a:t>
            </a:r>
            <a:r>
              <a:rPr lang="en-US" sz="1600" b="1" dirty="0">
                <a:latin typeface="Arial" panose="020B0604020202020204" pitchFamily="34" charset="0"/>
                <a:cs typeface="Arial" panose="020B0604020202020204" pitchFamily="34" charset="0"/>
              </a:rPr>
              <a:t>File name:</a:t>
            </a:r>
            <a:r>
              <a:rPr lang="en-US" sz="1600" dirty="0">
                <a:latin typeface="Arial" panose="020B0604020202020204" pitchFamily="34" charset="0"/>
                <a:cs typeface="Arial" panose="020B0604020202020204" pitchFamily="34" charset="0"/>
              </a:rPr>
              <a:t> text entry box to have an extension, it has to be entered with the name. The dialog box has a section with the label </a:t>
            </a:r>
            <a:r>
              <a:rPr lang="en-US" sz="1600" b="1" dirty="0">
                <a:latin typeface="Arial" panose="020B0604020202020204" pitchFamily="34" charset="0"/>
                <a:cs typeface="Arial" panose="020B0604020202020204" pitchFamily="34" charset="0"/>
              </a:rPr>
              <a:t>Save file as type:</a:t>
            </a:r>
            <a:r>
              <a:rPr lang="en-US" sz="1600" dirty="0">
                <a:latin typeface="Arial" panose="020B0604020202020204" pitchFamily="34" charset="0"/>
                <a:cs typeface="Arial" panose="020B0604020202020204" pitchFamily="34" charset="0"/>
              </a:rPr>
              <a:t>. It shows the file should be saved as an </a:t>
            </a:r>
            <a:r>
              <a:rPr lang="en-US" sz="1600" b="1" dirty="0">
                <a:latin typeface="Arial" panose="020B0604020202020204" pitchFamily="34" charset="0"/>
                <a:cs typeface="Arial" panose="020B0604020202020204" pitchFamily="34" charset="0"/>
              </a:rPr>
              <a:t>*.MSL</a:t>
            </a:r>
            <a:r>
              <a:rPr lang="en-US" sz="1600" dirty="0">
                <a:latin typeface="Arial" panose="020B0604020202020204" pitchFamily="34" charset="0"/>
                <a:cs typeface="Arial" panose="020B0604020202020204" pitchFamily="34" charset="0"/>
              </a:rPr>
              <a:t> file; however, this does not work. Be sure to add the </a:t>
            </a:r>
            <a:r>
              <a:rPr lang="en-US" sz="1600" b="1" dirty="0">
                <a:latin typeface="Arial" panose="020B0604020202020204" pitchFamily="34" charset="0"/>
                <a:cs typeface="Arial" panose="020B0604020202020204" pitchFamily="34" charset="0"/>
              </a:rPr>
              <a:t>MSL</a:t>
            </a:r>
            <a:r>
              <a:rPr lang="en-US" sz="1600" dirty="0">
                <a:latin typeface="Arial" panose="020B0604020202020204" pitchFamily="34" charset="0"/>
                <a:cs typeface="Arial" panose="020B0604020202020204" pitchFamily="34" charset="0"/>
              </a:rPr>
              <a:t> extension to the file name or the file will be saved with no extension.</a:t>
            </a:r>
          </a:p>
        </p:txBody>
      </p:sp>
      <p:sp>
        <p:nvSpPr>
          <p:cNvPr id="10" name="TextBox 9"/>
          <p:cNvSpPr txBox="1"/>
          <p:nvPr/>
        </p:nvSpPr>
        <p:spPr>
          <a:xfrm>
            <a:off x="1222645" y="204558"/>
            <a:ext cx="6622326" cy="369332"/>
          </a:xfrm>
          <a:prstGeom prst="rect">
            <a:avLst/>
          </a:prstGeom>
          <a:noFill/>
        </p:spPr>
        <p:txBody>
          <a:bodyPr wrap="none" rtlCol="0">
            <a:spAutoFit/>
          </a:bodyPr>
          <a:lstStyle/>
          <a:p>
            <a:pPr lvl="0" algn="ctr"/>
            <a:r>
              <a:rPr lang="en-US" b="1" dirty="0">
                <a:solidFill>
                  <a:prstClr val="black"/>
                </a:solidFill>
                <a:latin typeface="Arial" panose="020B0604020202020204" pitchFamily="34" charset="0"/>
                <a:cs typeface="Arial" panose="020B0604020202020204" pitchFamily="34" charset="0"/>
              </a:rPr>
              <a:t>Minimizing Marking Components in Chromatogram </a:t>
            </a:r>
            <a:r>
              <a:rPr lang="en-US"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(cont’d)</a:t>
            </a:r>
          </a:p>
        </p:txBody>
      </p:sp>
      <p:pic>
        <p:nvPicPr>
          <p:cNvPr id="7" name="Picture 6">
            <a:extLst>
              <a:ext uri="{FF2B5EF4-FFF2-40B4-BE49-F238E27FC236}">
                <a16:creationId xmlns:a16="http://schemas.microsoft.com/office/drawing/2014/main" id="{A129BBB3-FFA2-42E8-ABAE-79DBF0604F3C}"/>
              </a:ext>
            </a:extLst>
          </p:cNvPr>
          <p:cNvPicPr>
            <a:picLocks noChangeAspect="1"/>
          </p:cNvPicPr>
          <p:nvPr/>
        </p:nvPicPr>
        <p:blipFill>
          <a:blip r:embed="rId2" cstate="print"/>
          <a:stretch>
            <a:fillRect/>
          </a:stretch>
        </p:blipFill>
        <p:spPr>
          <a:xfrm>
            <a:off x="838200" y="3429000"/>
            <a:ext cx="1324928" cy="1479709"/>
          </a:xfrm>
          <a:prstGeom prst="rect">
            <a:avLst/>
          </a:prstGeom>
        </p:spPr>
      </p:pic>
      <p:cxnSp>
        <p:nvCxnSpPr>
          <p:cNvPr id="16" name="Straight Arrow Connector 15">
            <a:extLst>
              <a:ext uri="{FF2B5EF4-FFF2-40B4-BE49-F238E27FC236}">
                <a16:creationId xmlns:a16="http://schemas.microsoft.com/office/drawing/2014/main" id="{BE51D784-F1F1-4953-BDEE-531E6BED2A63}"/>
              </a:ext>
            </a:extLst>
          </p:cNvPr>
          <p:cNvCxnSpPr>
            <a:cxnSpLocks/>
          </p:cNvCxnSpPr>
          <p:nvPr/>
        </p:nvCxnSpPr>
        <p:spPr>
          <a:xfrm flipH="1">
            <a:off x="1371600" y="966865"/>
            <a:ext cx="1715573" cy="3147935"/>
          </a:xfrm>
          <a:prstGeom prst="straightConnector1">
            <a:avLst/>
          </a:prstGeom>
          <a:ln w="19050">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AB1C76B-16EC-47EC-8BEE-382240B293D9}"/>
              </a:ext>
            </a:extLst>
          </p:cNvPr>
          <p:cNvCxnSpPr>
            <a:cxnSpLocks/>
          </p:cNvCxnSpPr>
          <p:nvPr/>
        </p:nvCxnSpPr>
        <p:spPr>
          <a:xfrm flipH="1">
            <a:off x="5867400" y="986015"/>
            <a:ext cx="1966328" cy="2178428"/>
          </a:xfrm>
          <a:prstGeom prst="straightConnector1">
            <a:avLst/>
          </a:prstGeom>
          <a:ln w="19050">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CCB380A3-2EE8-440E-87F3-F299EB33305F}"/>
              </a:ext>
            </a:extLst>
          </p:cNvPr>
          <p:cNvPicPr>
            <a:picLocks noChangeAspect="1"/>
          </p:cNvPicPr>
          <p:nvPr/>
        </p:nvPicPr>
        <p:blipFill>
          <a:blip r:embed="rId3" cstate="print"/>
          <a:stretch>
            <a:fillRect/>
          </a:stretch>
        </p:blipFill>
        <p:spPr>
          <a:xfrm>
            <a:off x="5136801" y="3164443"/>
            <a:ext cx="3132773" cy="1900714"/>
          </a:xfrm>
          <a:prstGeom prst="rect">
            <a:avLst/>
          </a:prstGeom>
        </p:spPr>
      </p:pic>
      <p:sp>
        <p:nvSpPr>
          <p:cNvPr id="9" name="TextBox 8">
            <a:extLst>
              <a:ext uri="{FF2B5EF4-FFF2-40B4-BE49-F238E27FC236}">
                <a16:creationId xmlns:a16="http://schemas.microsoft.com/office/drawing/2014/main" id="{F336D958-6A57-48D9-9A2C-98C8E3E7220A}"/>
              </a:ext>
            </a:extLst>
          </p:cNvPr>
          <p:cNvSpPr txBox="1"/>
          <p:nvPr/>
        </p:nvSpPr>
        <p:spPr>
          <a:xfrm>
            <a:off x="2514600" y="5598747"/>
            <a:ext cx="4114800" cy="584775"/>
          </a:xfrm>
          <a:prstGeom prst="rect">
            <a:avLst/>
          </a:prstGeom>
          <a:noFill/>
        </p:spPr>
        <p:txBody>
          <a:bodyPr wrap="square" rtlCol="0">
            <a:spAutoFit/>
          </a:bodyPr>
          <a:lstStyle/>
          <a:p>
            <a:pPr algn="ctr"/>
            <a:r>
              <a:rPr lang="en-US" sz="3200" b="1" dirty="0">
                <a:solidFill>
                  <a:srgbClr val="FF0000"/>
                </a:solidFill>
                <a:latin typeface="Arial" panose="020B0604020202020204" pitchFamily="34" charset="0"/>
                <a:cs typeface="Arial" panose="020B0604020202020204" pitchFamily="34" charset="0"/>
              </a:rPr>
              <a:t>Bug Alert </a:t>
            </a:r>
          </a:p>
        </p:txBody>
      </p:sp>
      <p:sp>
        <p:nvSpPr>
          <p:cNvPr id="11" name="Slide Number Placeholder 10">
            <a:extLst>
              <a:ext uri="{FF2B5EF4-FFF2-40B4-BE49-F238E27FC236}">
                <a16:creationId xmlns:a16="http://schemas.microsoft.com/office/drawing/2014/main" id="{8937847A-D745-407C-A1D8-8DE7064BE751}"/>
              </a:ext>
            </a:extLst>
          </p:cNvPr>
          <p:cNvSpPr>
            <a:spLocks noGrp="1"/>
          </p:cNvSpPr>
          <p:nvPr>
            <p:ph type="sldNum" sz="quarter" idx="12"/>
          </p:nvPr>
        </p:nvSpPr>
        <p:spPr/>
        <p:txBody>
          <a:bodyPr/>
          <a:lstStyle/>
          <a:p>
            <a:fld id="{B6F15528-21DE-4FAA-801E-634DDDAF4B2B}" type="slidenum">
              <a:rPr lang="en-US" smtClean="0"/>
              <a:pPr/>
              <a:t>26</a:t>
            </a:fld>
            <a:endParaRPr lang="en-US" dirty="0"/>
          </a:p>
        </p:txBody>
      </p:sp>
    </p:spTree>
    <p:extLst>
      <p:ext uri="{BB962C8B-B14F-4D97-AF65-F5344CB8AC3E}">
        <p14:creationId xmlns:p14="http://schemas.microsoft.com/office/powerpoint/2010/main" val="11704327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533400"/>
            <a:ext cx="7620000" cy="1723549"/>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174625" indent="-174625">
              <a:spcBef>
                <a:spcPts val="600"/>
              </a:spcBef>
              <a:buFont typeface="Wingdings" pitchFamily="2" charset="2"/>
              <a:buChar char="§"/>
            </a:pPr>
            <a:r>
              <a:rPr lang="en-US" sz="1600" dirty="0">
                <a:latin typeface="Arial" panose="020B0604020202020204" pitchFamily="34" charset="0"/>
                <a:cs typeface="Arial" panose="020B0604020202020204" pitchFamily="34" charset="0"/>
              </a:rPr>
              <a:t>The default filter settings are shown below; the default settings do NOT have the </a:t>
            </a:r>
            <a:r>
              <a:rPr lang="en-US" sz="1600" b="1" dirty="0">
                <a:latin typeface="Arial" panose="020B0604020202020204" pitchFamily="34" charset="0"/>
                <a:cs typeface="Arial" panose="020B0604020202020204" pitchFamily="34" charset="0"/>
              </a:rPr>
              <a:t>Enable Filters </a:t>
            </a:r>
            <a:r>
              <a:rPr lang="en-US" sz="1600" dirty="0">
                <a:latin typeface="Arial" panose="020B0604020202020204" pitchFamily="34" charset="0"/>
                <a:cs typeface="Arial" panose="020B0604020202020204" pitchFamily="34" charset="0"/>
              </a:rPr>
              <a:t>check box selected; unless checked, the fields are grayed</a:t>
            </a:r>
          </a:p>
          <a:p>
            <a:pPr marL="174625" indent="-174625">
              <a:spcBef>
                <a:spcPts val="600"/>
              </a:spcBef>
              <a:buFont typeface="Wingdings" pitchFamily="2" charset="2"/>
              <a:buChar char="§"/>
            </a:pPr>
            <a:r>
              <a:rPr lang="en-US" sz="1600" dirty="0">
                <a:latin typeface="Arial" panose="020B0604020202020204" pitchFamily="34" charset="0"/>
                <a:cs typeface="Arial" panose="020B0604020202020204" pitchFamily="34" charset="0"/>
              </a:rPr>
              <a:t>The values associated with a particular </a:t>
            </a:r>
            <a:r>
              <a:rPr lang="en-US" sz="1600" b="1" dirty="0">
                <a:latin typeface="Arial" panose="020B0604020202020204" pitchFamily="34" charset="0"/>
                <a:cs typeface="Arial" panose="020B0604020202020204" pitchFamily="34" charset="0"/>
              </a:rPr>
              <a:t>Component</a:t>
            </a:r>
            <a:r>
              <a:rPr lang="en-US" sz="1600" dirty="0">
                <a:latin typeface="Arial" panose="020B0604020202020204" pitchFamily="34" charset="0"/>
                <a:cs typeface="Arial" panose="020B0604020202020204" pitchFamily="34" charset="0"/>
              </a:rPr>
              <a:t> can be viewed in the window next to the Model (middle-left) window </a:t>
            </a:r>
          </a:p>
          <a:p>
            <a:pPr marL="174625" indent="-174625">
              <a:spcBef>
                <a:spcPts val="600"/>
              </a:spcBef>
              <a:buFont typeface="Wingdings" pitchFamily="2" charset="2"/>
              <a:buChar char="§"/>
            </a:pPr>
            <a:r>
              <a:rPr lang="en-US" sz="1600" dirty="0">
                <a:latin typeface="Arial" panose="020B0604020202020204" pitchFamily="34" charset="0"/>
                <a:cs typeface="Arial" panose="020B0604020202020204" pitchFamily="34" charset="0"/>
              </a:rPr>
              <a:t>Looking at these values gives an idea of how to limit parameters to minimize the marking of </a:t>
            </a:r>
            <a:r>
              <a:rPr lang="en-US" sz="1600" b="1" dirty="0">
                <a:latin typeface="Arial" panose="020B0604020202020204" pitchFamily="34" charset="0"/>
                <a:cs typeface="Arial" panose="020B0604020202020204" pitchFamily="34" charset="0"/>
              </a:rPr>
              <a:t>Components</a:t>
            </a:r>
          </a:p>
        </p:txBody>
      </p:sp>
      <p:sp>
        <p:nvSpPr>
          <p:cNvPr id="6" name="TextBox 5"/>
          <p:cNvSpPr txBox="1"/>
          <p:nvPr/>
        </p:nvSpPr>
        <p:spPr>
          <a:xfrm>
            <a:off x="1070574" y="152400"/>
            <a:ext cx="6622327" cy="369332"/>
          </a:xfrm>
          <a:prstGeom prst="rect">
            <a:avLst/>
          </a:prstGeom>
          <a:noFill/>
        </p:spPr>
        <p:txBody>
          <a:bodyPr wrap="none" rtlCol="0">
            <a:spAutoFit/>
          </a:bodyPr>
          <a:lstStyle/>
          <a:p>
            <a:pPr lvl="0" algn="ctr"/>
            <a:r>
              <a:rPr lang="en-US" b="1" dirty="0">
                <a:solidFill>
                  <a:prstClr val="black"/>
                </a:solidFill>
                <a:latin typeface="Arial" panose="020B0604020202020204" pitchFamily="34" charset="0"/>
                <a:cs typeface="Arial" panose="020B0604020202020204" pitchFamily="34" charset="0"/>
              </a:rPr>
              <a:t>Minimizing Marking Components in Chromatogram </a:t>
            </a:r>
            <a:r>
              <a:rPr lang="en-US"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(cont’d)</a:t>
            </a:r>
          </a:p>
        </p:txBody>
      </p:sp>
      <p:pic>
        <p:nvPicPr>
          <p:cNvPr id="7" name="Picture 6">
            <a:extLst>
              <a:ext uri="{FF2B5EF4-FFF2-40B4-BE49-F238E27FC236}">
                <a16:creationId xmlns:a16="http://schemas.microsoft.com/office/drawing/2014/main" id="{E87496E6-D791-4166-91FF-C32AEAB72388}"/>
              </a:ext>
            </a:extLst>
          </p:cNvPr>
          <p:cNvPicPr>
            <a:picLocks noChangeAspect="1"/>
          </p:cNvPicPr>
          <p:nvPr/>
        </p:nvPicPr>
        <p:blipFill>
          <a:blip r:embed="rId2" cstate="print"/>
          <a:stretch>
            <a:fillRect/>
          </a:stretch>
        </p:blipFill>
        <p:spPr>
          <a:xfrm>
            <a:off x="1905000" y="2387212"/>
            <a:ext cx="6858000" cy="4318388"/>
          </a:xfrm>
          <a:prstGeom prst="rect">
            <a:avLst/>
          </a:prstGeom>
        </p:spPr>
      </p:pic>
      <p:pic>
        <p:nvPicPr>
          <p:cNvPr id="8" name="Picture 7">
            <a:extLst>
              <a:ext uri="{FF2B5EF4-FFF2-40B4-BE49-F238E27FC236}">
                <a16:creationId xmlns:a16="http://schemas.microsoft.com/office/drawing/2014/main" id="{3672BFE7-01DC-4D29-AFF4-69F87DBF7B82}"/>
              </a:ext>
            </a:extLst>
          </p:cNvPr>
          <p:cNvPicPr>
            <a:picLocks noChangeAspect="1"/>
          </p:cNvPicPr>
          <p:nvPr/>
        </p:nvPicPr>
        <p:blipFill>
          <a:blip r:embed="rId3" cstate="print"/>
          <a:stretch>
            <a:fillRect/>
          </a:stretch>
        </p:blipFill>
        <p:spPr>
          <a:xfrm>
            <a:off x="337457" y="2556791"/>
            <a:ext cx="3262789" cy="2748915"/>
          </a:xfrm>
          <a:prstGeom prst="rect">
            <a:avLst/>
          </a:prstGeom>
        </p:spPr>
      </p:pic>
      <p:cxnSp>
        <p:nvCxnSpPr>
          <p:cNvPr id="13" name="Straight Arrow Connector 12">
            <a:extLst>
              <a:ext uri="{FF2B5EF4-FFF2-40B4-BE49-F238E27FC236}">
                <a16:creationId xmlns:a16="http://schemas.microsoft.com/office/drawing/2014/main" id="{A3D5F068-2A30-45CB-951B-C6FFAF315A7B}"/>
              </a:ext>
            </a:extLst>
          </p:cNvPr>
          <p:cNvCxnSpPr>
            <a:cxnSpLocks/>
          </p:cNvCxnSpPr>
          <p:nvPr/>
        </p:nvCxnSpPr>
        <p:spPr>
          <a:xfrm>
            <a:off x="6324600" y="2057400"/>
            <a:ext cx="1981200" cy="2667000"/>
          </a:xfrm>
          <a:prstGeom prst="straightConnector1">
            <a:avLst/>
          </a:prstGeom>
          <a:ln w="19050">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sp>
        <p:nvSpPr>
          <p:cNvPr id="14" name="Slide Number Placeholder 13">
            <a:extLst>
              <a:ext uri="{FF2B5EF4-FFF2-40B4-BE49-F238E27FC236}">
                <a16:creationId xmlns:a16="http://schemas.microsoft.com/office/drawing/2014/main" id="{B7FC6081-DCFE-47F4-A3CA-B582FF554943}"/>
              </a:ext>
            </a:extLst>
          </p:cNvPr>
          <p:cNvSpPr>
            <a:spLocks noGrp="1"/>
          </p:cNvSpPr>
          <p:nvPr>
            <p:ph type="sldNum" sz="quarter" idx="12"/>
          </p:nvPr>
        </p:nvSpPr>
        <p:spPr>
          <a:xfrm>
            <a:off x="-1676400" y="6452961"/>
            <a:ext cx="2133600" cy="365125"/>
          </a:xfrm>
        </p:spPr>
        <p:txBody>
          <a:bodyPr/>
          <a:lstStyle/>
          <a:p>
            <a:fld id="{B6F15528-21DE-4FAA-801E-634DDDAF4B2B}" type="slidenum">
              <a:rPr lang="en-US" smtClean="0"/>
              <a:pPr/>
              <a:t>27</a:t>
            </a:fld>
            <a:endParaRPr lang="en-US" dirty="0"/>
          </a:p>
        </p:txBody>
      </p:sp>
    </p:spTree>
    <p:extLst>
      <p:ext uri="{BB962C8B-B14F-4D97-AF65-F5344CB8AC3E}">
        <p14:creationId xmlns:p14="http://schemas.microsoft.com/office/powerpoint/2010/main" val="2404915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581025"/>
            <a:ext cx="8839200" cy="2616101"/>
          </a:xfrm>
          <a:prstGeom prst="rect">
            <a:avLst/>
          </a:prstGeom>
          <a:noFill/>
        </p:spPr>
        <p:txBody>
          <a:bodyPr wrap="square" rtlCol="0">
            <a:spAutoFit/>
          </a:bodyPr>
          <a:lstStyle/>
          <a:p>
            <a:pPr marL="174625" indent="-174625">
              <a:spcBef>
                <a:spcPts val="600"/>
              </a:spcBef>
              <a:buFont typeface="Wingdings" pitchFamily="2" charset="2"/>
              <a:buChar char="§"/>
            </a:pPr>
            <a:r>
              <a:rPr lang="en-US" sz="1600" dirty="0">
                <a:latin typeface="Arial" panose="020B0604020202020204" pitchFamily="34" charset="0"/>
                <a:cs typeface="Arial" panose="020B0604020202020204" pitchFamily="34" charset="0"/>
              </a:rPr>
              <a:t>The limits are scaled, thus if “Min Model Peaks” below is set at 5 and there are less, the weight for this parameter is decreased below 1, if &gt;5, the weight factor for this parameter is &gt;1</a:t>
            </a:r>
          </a:p>
          <a:p>
            <a:pPr marL="174625" indent="-174625">
              <a:spcBef>
                <a:spcPts val="600"/>
              </a:spcBef>
              <a:buFont typeface="Wingdings" pitchFamily="2" charset="2"/>
              <a:buChar char="§"/>
            </a:pPr>
            <a:r>
              <a:rPr lang="en-US" sz="1600" dirty="0">
                <a:latin typeface="Arial" panose="020B0604020202020204" pitchFamily="34" charset="0"/>
                <a:cs typeface="Arial" panose="020B0604020202020204" pitchFamily="34" charset="0"/>
              </a:rPr>
              <a:t>The scaling for these parameters are not linear and there is a maximum set for each</a:t>
            </a:r>
          </a:p>
          <a:p>
            <a:pPr marL="174625" indent="-174625">
              <a:spcBef>
                <a:spcPts val="600"/>
              </a:spcBef>
              <a:buFont typeface="Wingdings" pitchFamily="2" charset="2"/>
              <a:buChar char="§"/>
            </a:pPr>
            <a:r>
              <a:rPr lang="en-US" sz="1600" dirty="0">
                <a:latin typeface="Arial" panose="020B0604020202020204" pitchFamily="34" charset="0"/>
                <a:cs typeface="Arial" panose="020B0604020202020204" pitchFamily="34" charset="0"/>
              </a:rPr>
              <a:t>If a </a:t>
            </a:r>
            <a:r>
              <a:rPr lang="en-US" sz="1600" b="1" dirty="0">
                <a:latin typeface="Arial" panose="020B0604020202020204" pitchFamily="34" charset="0"/>
                <a:cs typeface="Arial" panose="020B0604020202020204" pitchFamily="34" charset="0"/>
              </a:rPr>
              <a:t>Component’s</a:t>
            </a:r>
            <a:r>
              <a:rPr lang="en-US"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sym typeface="Symbol" panose="05050102010706020507" pitchFamily="18" charset="2"/>
              </a:rPr>
              <a:t></a:t>
            </a:r>
            <a:r>
              <a:rPr lang="en-US" sz="1600" dirty="0">
                <a:latin typeface="Arial" panose="020B0604020202020204" pitchFamily="34" charset="0"/>
                <a:cs typeface="Arial" panose="020B0604020202020204" pitchFamily="34" charset="0"/>
              </a:rPr>
              <a:t> of weights is &gt;4, it is included as a deconvoluted peak, if not, it is excluded</a:t>
            </a:r>
          </a:p>
          <a:p>
            <a:pPr marL="174625" indent="-174625">
              <a:spcBef>
                <a:spcPts val="600"/>
              </a:spcBef>
              <a:buFont typeface="Wingdings" pitchFamily="2" charset="2"/>
              <a:buChar char="§"/>
            </a:pPr>
            <a:r>
              <a:rPr lang="en-US" sz="1600" dirty="0">
                <a:latin typeface="Arial" panose="020B0604020202020204" pitchFamily="34" charset="0"/>
                <a:cs typeface="Arial" panose="020B0604020202020204" pitchFamily="34" charset="0"/>
              </a:rPr>
              <a:t>An absolute limit can also be set for any one of these parameters by checking </a:t>
            </a:r>
            <a:r>
              <a:rPr lang="en-US" sz="1600" b="1" dirty="0">
                <a:latin typeface="Arial" panose="020B0604020202020204" pitchFamily="34" charset="0"/>
                <a:cs typeface="Arial" panose="020B0604020202020204" pitchFamily="34" charset="0"/>
              </a:rPr>
              <a:t>Exclude if below </a:t>
            </a:r>
            <a:r>
              <a:rPr lang="en-US" sz="1600" dirty="0">
                <a:latin typeface="Arial" panose="020B0604020202020204" pitchFamily="34" charset="0"/>
                <a:cs typeface="Arial" panose="020B0604020202020204" pitchFamily="34" charset="0"/>
              </a:rPr>
              <a:t>and selecting a value</a:t>
            </a:r>
          </a:p>
          <a:p>
            <a:pPr marL="174625" indent="-174625">
              <a:spcBef>
                <a:spcPts val="600"/>
              </a:spcBef>
              <a:buFont typeface="Wingdings" pitchFamily="2" charset="2"/>
              <a:buChar char="§"/>
            </a:pPr>
            <a:r>
              <a:rPr lang="en-US" sz="1600" dirty="0">
                <a:latin typeface="Arial" panose="020B0604020202020204" pitchFamily="34" charset="0"/>
                <a:cs typeface="Arial" panose="020B0604020202020204" pitchFamily="34" charset="0"/>
              </a:rPr>
              <a:t>Adjusting these parameters greatly determines the number of times a chromatographic peak will be marked and the total number of marked peaks (detected components)</a:t>
            </a:r>
          </a:p>
        </p:txBody>
      </p:sp>
      <p:sp>
        <p:nvSpPr>
          <p:cNvPr id="4" name="TextBox 3"/>
          <p:cNvSpPr txBox="1"/>
          <p:nvPr/>
        </p:nvSpPr>
        <p:spPr>
          <a:xfrm>
            <a:off x="1143000" y="113180"/>
            <a:ext cx="6622327" cy="369332"/>
          </a:xfrm>
          <a:prstGeom prst="rect">
            <a:avLst/>
          </a:prstGeom>
          <a:noFill/>
        </p:spPr>
        <p:txBody>
          <a:bodyPr wrap="none" rtlCol="0">
            <a:spAutoFit/>
          </a:bodyPr>
          <a:lstStyle/>
          <a:p>
            <a:pPr lvl="0" algn="ctr"/>
            <a:r>
              <a:rPr lang="en-US" b="1" dirty="0">
                <a:solidFill>
                  <a:prstClr val="black"/>
                </a:solidFill>
                <a:latin typeface="Arial" panose="020B0604020202020204" pitchFamily="34" charset="0"/>
                <a:cs typeface="Arial" panose="020B0604020202020204" pitchFamily="34" charset="0"/>
              </a:rPr>
              <a:t>Minimizing Marking Components in Chromatogram </a:t>
            </a:r>
            <a:r>
              <a:rPr lang="en-US"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(cont’d)</a:t>
            </a:r>
          </a:p>
        </p:txBody>
      </p:sp>
      <p:pic>
        <p:nvPicPr>
          <p:cNvPr id="5" name="Picture 4">
            <a:extLst>
              <a:ext uri="{FF2B5EF4-FFF2-40B4-BE49-F238E27FC236}">
                <a16:creationId xmlns:a16="http://schemas.microsoft.com/office/drawing/2014/main" id="{14D15C9A-2B9C-49E5-A700-8A54BF78EDC5}"/>
              </a:ext>
            </a:extLst>
          </p:cNvPr>
          <p:cNvPicPr>
            <a:picLocks noChangeAspect="1"/>
          </p:cNvPicPr>
          <p:nvPr/>
        </p:nvPicPr>
        <p:blipFill>
          <a:blip r:embed="rId2" cstate="print"/>
          <a:stretch>
            <a:fillRect/>
          </a:stretch>
        </p:blipFill>
        <p:spPr>
          <a:xfrm>
            <a:off x="2209800" y="3200400"/>
            <a:ext cx="3962400" cy="3338341"/>
          </a:xfrm>
          <a:prstGeom prst="rect">
            <a:avLst/>
          </a:prstGeom>
        </p:spPr>
      </p:pic>
      <p:sp>
        <p:nvSpPr>
          <p:cNvPr id="6" name="Slide Number Placeholder 5">
            <a:extLst>
              <a:ext uri="{FF2B5EF4-FFF2-40B4-BE49-F238E27FC236}">
                <a16:creationId xmlns:a16="http://schemas.microsoft.com/office/drawing/2014/main" id="{F01F4573-B01E-4A50-98A4-BFF7626BFA8B}"/>
              </a:ext>
            </a:extLst>
          </p:cNvPr>
          <p:cNvSpPr>
            <a:spLocks noGrp="1"/>
          </p:cNvSpPr>
          <p:nvPr>
            <p:ph type="sldNum" sz="quarter" idx="12"/>
          </p:nvPr>
        </p:nvSpPr>
        <p:spPr/>
        <p:txBody>
          <a:bodyPr/>
          <a:lstStyle/>
          <a:p>
            <a:fld id="{B6F15528-21DE-4FAA-801E-634DDDAF4B2B}" type="slidenum">
              <a:rPr lang="en-US" smtClean="0"/>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rotWithShape="1">
          <a:blip r:embed="rId2" cstate="print"/>
          <a:srcRect l="139" t="4643" r="751" b="-3241"/>
          <a:stretch/>
        </p:blipFill>
        <p:spPr bwMode="auto">
          <a:xfrm>
            <a:off x="304800" y="4564362"/>
            <a:ext cx="8482012" cy="2293638"/>
          </a:xfrm>
          <a:prstGeom prst="rect">
            <a:avLst/>
          </a:prstGeom>
          <a:noFill/>
          <a:ln w="9525">
            <a:noFill/>
            <a:miter lim="800000"/>
            <a:headEnd/>
            <a:tailEnd/>
          </a:ln>
        </p:spPr>
      </p:pic>
      <p:sp>
        <p:nvSpPr>
          <p:cNvPr id="2" name="Rectangle 1"/>
          <p:cNvSpPr/>
          <p:nvPr/>
        </p:nvSpPr>
        <p:spPr>
          <a:xfrm>
            <a:off x="0" y="493146"/>
            <a:ext cx="9144000" cy="1800493"/>
          </a:xfrm>
          <a:prstGeom prst="rect">
            <a:avLst/>
          </a:prstGeom>
        </p:spPr>
        <p:txBody>
          <a:bodyPr wrap="square">
            <a:spAutoFit/>
          </a:bodyPr>
          <a:lstStyle/>
          <a:p>
            <a:pPr marL="231775" indent="-231775">
              <a:spcBef>
                <a:spcPts val="600"/>
              </a:spcBef>
              <a:buFont typeface="Wingdings" pitchFamily="2" charset="2"/>
              <a:buChar char="§"/>
            </a:pPr>
            <a:r>
              <a:rPr lang="en-US" sz="1600" dirty="0">
                <a:latin typeface="Arial" panose="020B0604020202020204" pitchFamily="34" charset="0"/>
                <a:cs typeface="Arial" panose="020B0604020202020204" pitchFamily="34" charset="0"/>
              </a:rPr>
              <a:t>When trying to determine the proper parameters, expand the chromatogram to only show the most difficult areas</a:t>
            </a:r>
          </a:p>
          <a:p>
            <a:pPr marL="231775" indent="-231775">
              <a:spcBef>
                <a:spcPts val="600"/>
              </a:spcBef>
              <a:buFont typeface="Wingdings" pitchFamily="2" charset="2"/>
              <a:buChar char="§"/>
            </a:pPr>
            <a:r>
              <a:rPr lang="en-US" sz="1600" dirty="0">
                <a:latin typeface="Arial" panose="020B0604020202020204" pitchFamily="34" charset="0"/>
                <a:cs typeface="Arial" panose="020B0604020202020204" pitchFamily="34" charset="0"/>
              </a:rPr>
              <a:t>Change to parameter and only the area shown will be reanalyzed</a:t>
            </a:r>
          </a:p>
          <a:p>
            <a:pPr marL="231775" indent="-231775">
              <a:spcBef>
                <a:spcPts val="600"/>
              </a:spcBef>
              <a:buFont typeface="Wingdings" pitchFamily="2" charset="2"/>
              <a:buChar char="§"/>
            </a:pPr>
            <a:r>
              <a:rPr lang="en-US" sz="1600" dirty="0">
                <a:latin typeface="Arial" panose="020B0604020202020204" pitchFamily="34" charset="0"/>
                <a:cs typeface="Arial" panose="020B0604020202020204" pitchFamily="34" charset="0"/>
              </a:rPr>
              <a:t>After getting all the parameters as desired, then show the whole chromatogram and </a:t>
            </a:r>
            <a:r>
              <a:rPr lang="en-US" sz="1600" b="1" dirty="0">
                <a:latin typeface="Arial" panose="020B0604020202020204" pitchFamily="34" charset="0"/>
                <a:cs typeface="Arial" panose="020B0604020202020204" pitchFamily="34" charset="0"/>
              </a:rPr>
              <a:t>Run</a:t>
            </a:r>
            <a:r>
              <a:rPr lang="en-US" sz="1600" dirty="0">
                <a:latin typeface="Arial" panose="020B0604020202020204" pitchFamily="34" charset="0"/>
                <a:cs typeface="Arial" panose="020B0604020202020204" pitchFamily="34" charset="0"/>
              </a:rPr>
              <a:t> (Reanalyze) again</a:t>
            </a:r>
          </a:p>
          <a:p>
            <a:pPr marL="231775" indent="-231775">
              <a:spcBef>
                <a:spcPts val="600"/>
              </a:spcBef>
              <a:buFont typeface="Wingdings" pitchFamily="2" charset="2"/>
              <a:buChar char="§"/>
            </a:pPr>
            <a:r>
              <a:rPr lang="en-US" sz="1600" dirty="0">
                <a:latin typeface="Arial" panose="020B0604020202020204" pitchFamily="34" charset="0"/>
                <a:cs typeface="Arial" panose="020B0604020202020204" pitchFamily="34" charset="0"/>
              </a:rPr>
              <a:t>This will greatly speed the process!</a:t>
            </a:r>
          </a:p>
        </p:txBody>
      </p:sp>
      <p:pic>
        <p:nvPicPr>
          <p:cNvPr id="19458" name="Picture 2"/>
          <p:cNvPicPr>
            <a:picLocks noChangeAspect="1" noChangeArrowheads="1"/>
          </p:cNvPicPr>
          <p:nvPr/>
        </p:nvPicPr>
        <p:blipFill rotWithShape="1">
          <a:blip r:embed="rId3" cstate="print"/>
          <a:srcRect t="6041" b="753"/>
          <a:stretch/>
        </p:blipFill>
        <p:spPr bwMode="auto">
          <a:xfrm>
            <a:off x="1116805" y="2286001"/>
            <a:ext cx="6781800" cy="2209799"/>
          </a:xfrm>
          <a:prstGeom prst="rect">
            <a:avLst/>
          </a:prstGeom>
          <a:noFill/>
          <a:ln w="9525">
            <a:noFill/>
            <a:miter lim="800000"/>
            <a:headEnd/>
            <a:tailEnd/>
          </a:ln>
        </p:spPr>
      </p:pic>
      <p:sp>
        <p:nvSpPr>
          <p:cNvPr id="6" name="Right Arrow 5"/>
          <p:cNvSpPr/>
          <p:nvPr/>
        </p:nvSpPr>
        <p:spPr>
          <a:xfrm rot="3359987">
            <a:off x="3880584" y="4339203"/>
            <a:ext cx="4572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146774" y="76200"/>
            <a:ext cx="6622327" cy="369332"/>
          </a:xfrm>
          <a:prstGeom prst="rect">
            <a:avLst/>
          </a:prstGeom>
          <a:noFill/>
        </p:spPr>
        <p:txBody>
          <a:bodyPr wrap="none" rtlCol="0">
            <a:spAutoFit/>
          </a:bodyPr>
          <a:lstStyle/>
          <a:p>
            <a:pPr lvl="0" algn="ctr"/>
            <a:r>
              <a:rPr lang="en-US" b="1" dirty="0">
                <a:solidFill>
                  <a:prstClr val="black"/>
                </a:solidFill>
                <a:latin typeface="Arial" panose="020B0604020202020204" pitchFamily="34" charset="0"/>
                <a:cs typeface="Arial" panose="020B0604020202020204" pitchFamily="34" charset="0"/>
              </a:rPr>
              <a:t>Minimizing Marking Components in Chromatogram </a:t>
            </a:r>
            <a:r>
              <a:rPr lang="en-US"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(cont’d)</a:t>
            </a:r>
          </a:p>
        </p:txBody>
      </p:sp>
      <p:sp>
        <p:nvSpPr>
          <p:cNvPr id="3" name="Slide Number Placeholder 2">
            <a:extLst>
              <a:ext uri="{FF2B5EF4-FFF2-40B4-BE49-F238E27FC236}">
                <a16:creationId xmlns:a16="http://schemas.microsoft.com/office/drawing/2014/main" id="{7522B9E7-EED4-49D1-A80B-1A9A3AB8C4B2}"/>
              </a:ext>
            </a:extLst>
          </p:cNvPr>
          <p:cNvSpPr>
            <a:spLocks noGrp="1"/>
          </p:cNvSpPr>
          <p:nvPr>
            <p:ph type="sldNum" sz="quarter" idx="12"/>
          </p:nvPr>
        </p:nvSpPr>
        <p:spPr>
          <a:xfrm>
            <a:off x="7010400" y="6356350"/>
            <a:ext cx="2133600" cy="365125"/>
          </a:xfrm>
        </p:spPr>
        <p:txBody>
          <a:bodyPr/>
          <a:lstStyle/>
          <a:p>
            <a:fld id="{B6F15528-21DE-4FAA-801E-634DDDAF4B2B}" type="slidenum">
              <a:rPr lang="en-US" smtClean="0"/>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155662-393A-40ED-B360-D48F0D6B44C2}"/>
              </a:ext>
            </a:extLst>
          </p:cNvPr>
          <p:cNvSpPr txBox="1"/>
          <p:nvPr/>
        </p:nvSpPr>
        <p:spPr>
          <a:xfrm>
            <a:off x="1981200" y="304800"/>
            <a:ext cx="5029200"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Some Terminology</a:t>
            </a:r>
          </a:p>
        </p:txBody>
      </p:sp>
      <p:sp>
        <p:nvSpPr>
          <p:cNvPr id="3" name="TextBox 2">
            <a:extLst>
              <a:ext uri="{FF2B5EF4-FFF2-40B4-BE49-F238E27FC236}">
                <a16:creationId xmlns:a16="http://schemas.microsoft.com/office/drawing/2014/main" id="{68EADDF7-DD28-41B0-8A7C-C2C0459469EC}"/>
              </a:ext>
            </a:extLst>
          </p:cNvPr>
          <p:cNvSpPr txBox="1"/>
          <p:nvPr/>
        </p:nvSpPr>
        <p:spPr>
          <a:xfrm>
            <a:off x="685800" y="1524000"/>
            <a:ext cx="7467600" cy="3454792"/>
          </a:xfrm>
          <a:prstGeom prst="rect">
            <a:avLst/>
          </a:prstGeom>
          <a:noFill/>
        </p:spPr>
        <p:txBody>
          <a:bodyPr wrap="square" rtlCol="0">
            <a:spAutoFit/>
          </a:bodyPr>
          <a:lstStyle/>
          <a:p>
            <a:pPr marL="285750" indent="-285750">
              <a:spcBef>
                <a:spcPts val="900"/>
              </a:spcBef>
              <a:buFont typeface="Wingdings" panose="05000000000000000000" pitchFamily="2" charset="2"/>
              <a:buChar char="§"/>
            </a:pPr>
            <a:r>
              <a:rPr lang="en-US" sz="1600" dirty="0">
                <a:latin typeface="Arial" panose="020B0604020202020204" pitchFamily="34" charset="0"/>
                <a:cs typeface="Arial" panose="020B0604020202020204" pitchFamily="34" charset="0"/>
              </a:rPr>
              <a:t>AMDIS extracts the mass spectra of individual </a:t>
            </a:r>
            <a:r>
              <a:rPr lang="en-US" sz="1600" b="1" dirty="0">
                <a:latin typeface="Arial" panose="020B0604020202020204" pitchFamily="34" charset="0"/>
                <a:cs typeface="Arial" panose="020B0604020202020204" pitchFamily="34" charset="0"/>
              </a:rPr>
              <a:t>Components</a:t>
            </a:r>
            <a:r>
              <a:rPr lang="en-US" sz="1600" dirty="0">
                <a:latin typeface="Arial" panose="020B0604020202020204" pitchFamily="34" charset="0"/>
                <a:cs typeface="Arial" panose="020B0604020202020204" pitchFamily="34" charset="0"/>
              </a:rPr>
              <a:t> from chromatograms obtained by the repetitive spectral acquisition of a mass spectrometer during a gas chromatographic elution. These are symbolize with a </a:t>
            </a:r>
            <a:r>
              <a:rPr lang="en-US" sz="1600" dirty="0">
                <a:solidFill>
                  <a:srgbClr val="002060"/>
                </a:solidFill>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on top of the chromatogram at the point of elution</a:t>
            </a:r>
          </a:p>
          <a:p>
            <a:pPr marL="285750" indent="-285750">
              <a:spcBef>
                <a:spcPts val="900"/>
              </a:spcBef>
              <a:buFont typeface="Wingdings" panose="05000000000000000000" pitchFamily="2" charset="2"/>
              <a:buChar char="§"/>
            </a:pPr>
            <a:r>
              <a:rPr lang="en-US" sz="1600" dirty="0">
                <a:latin typeface="Arial" panose="020B0604020202020204" pitchFamily="34" charset="0"/>
                <a:cs typeface="Arial" panose="020B0604020202020204" pitchFamily="34" charset="0"/>
              </a:rPr>
              <a:t>When AMDIS extracts the spectrum, that spectrum is automatically search against an integral AMDIS </a:t>
            </a:r>
            <a:r>
              <a:rPr lang="en-US" sz="1600" b="1" dirty="0">
                <a:latin typeface="Arial" panose="020B0604020202020204" pitchFamily="34" charset="0"/>
                <a:cs typeface="Arial" panose="020B0604020202020204" pitchFamily="34" charset="0"/>
              </a:rPr>
              <a:t>Target Compound Library </a:t>
            </a:r>
            <a:r>
              <a:rPr lang="en-US" sz="1600" dirty="0">
                <a:latin typeface="Arial" panose="020B0604020202020204" pitchFamily="34" charset="0"/>
                <a:cs typeface="Arial" panose="020B0604020202020204" pitchFamily="34" charset="0"/>
              </a:rPr>
              <a:t>(an MSL file). If a component is identified, a </a:t>
            </a:r>
            <a:r>
              <a:rPr lang="en-US" sz="2000" b="1" dirty="0">
                <a:solidFill>
                  <a:srgbClr val="002060"/>
                </a:solidFill>
                <a:latin typeface="Arial" panose="020B0604020202020204" pitchFamily="34" charset="0"/>
                <a:cs typeface="Arial" panose="020B0604020202020204" pitchFamily="34" charset="0"/>
              </a:rPr>
              <a:t>T</a:t>
            </a:r>
            <a:r>
              <a:rPr lang="en-US" sz="1600" dirty="0">
                <a:latin typeface="Arial" panose="020B0604020202020204" pitchFamily="34" charset="0"/>
                <a:cs typeface="Arial" panose="020B0604020202020204" pitchFamily="34" charset="0"/>
              </a:rPr>
              <a:t> is place above the </a:t>
            </a:r>
            <a:r>
              <a:rPr lang="en-US" sz="1600" dirty="0">
                <a:solidFill>
                  <a:srgbClr val="002060"/>
                </a:solidFill>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to show that the component has been identified.  </a:t>
            </a:r>
          </a:p>
          <a:p>
            <a:pPr marL="285750" indent="-285750">
              <a:spcBef>
                <a:spcPts val="900"/>
              </a:spcBef>
              <a:buFont typeface="Wingdings" panose="05000000000000000000" pitchFamily="2" charset="2"/>
              <a:buChar char="§"/>
            </a:pPr>
            <a:r>
              <a:rPr lang="en-US" sz="1600" dirty="0">
                <a:latin typeface="Arial" panose="020B0604020202020204" pitchFamily="34" charset="0"/>
                <a:cs typeface="Arial" panose="020B0604020202020204" pitchFamily="34" charset="0"/>
              </a:rPr>
              <a:t>In GC/MS, a single chromatographic peak can be one of several different </a:t>
            </a:r>
            <a:r>
              <a:rPr lang="en-US" sz="1600" b="1" dirty="0">
                <a:latin typeface="Arial" panose="020B0604020202020204" pitchFamily="34" charset="0"/>
                <a:cs typeface="Arial" panose="020B0604020202020204" pitchFamily="34" charset="0"/>
              </a:rPr>
              <a:t>Components</a:t>
            </a:r>
            <a:r>
              <a:rPr lang="en-US" sz="1600" dirty="0">
                <a:latin typeface="Arial" panose="020B0604020202020204" pitchFamily="34" charset="0"/>
                <a:cs typeface="Arial" panose="020B0604020202020204" pitchFamily="34" charset="0"/>
              </a:rPr>
              <a:t> of a mixture. AMDIS identifies the pure </a:t>
            </a:r>
            <a:r>
              <a:rPr lang="en-US" sz="1600" b="1" dirty="0">
                <a:latin typeface="Arial" panose="020B0604020202020204" pitchFamily="34" charset="0"/>
                <a:cs typeface="Arial" panose="020B0604020202020204" pitchFamily="34" charset="0"/>
              </a:rPr>
              <a:t>Components </a:t>
            </a:r>
            <a:r>
              <a:rPr lang="en-US" sz="1600" dirty="0">
                <a:latin typeface="Arial" panose="020B0604020202020204" pitchFamily="34" charset="0"/>
                <a:cs typeface="Arial" panose="020B0604020202020204" pitchFamily="34" charset="0"/>
              </a:rPr>
              <a:t>from their mass spectra.</a:t>
            </a:r>
          </a:p>
          <a:p>
            <a:pPr marL="285750" indent="-285750">
              <a:spcBef>
                <a:spcPts val="900"/>
              </a:spcBef>
              <a:buFont typeface="Wingdings" panose="05000000000000000000" pitchFamily="2" charset="2"/>
              <a:buChar char="§"/>
            </a:pPr>
            <a:r>
              <a:rPr lang="en-US" sz="1600" b="1" dirty="0">
                <a:latin typeface="Arial" panose="020B0604020202020204" pitchFamily="34" charset="0"/>
                <a:cs typeface="Arial" panose="020B0604020202020204" pitchFamily="34" charset="0"/>
              </a:rPr>
              <a:t>RMB </a:t>
            </a:r>
            <a:r>
              <a:rPr lang="en-US" sz="1600" dirty="0">
                <a:latin typeface="Arial" panose="020B0604020202020204" pitchFamily="34" charset="0"/>
                <a:cs typeface="Arial" panose="020B0604020202020204" pitchFamily="34" charset="0"/>
              </a:rPr>
              <a:t>and </a:t>
            </a:r>
            <a:r>
              <a:rPr lang="en-US" sz="1600" b="1" dirty="0">
                <a:latin typeface="Arial" panose="020B0604020202020204" pitchFamily="34" charset="0"/>
                <a:cs typeface="Arial" panose="020B0604020202020204" pitchFamily="34" charset="0"/>
              </a:rPr>
              <a:t>LMB</a:t>
            </a:r>
            <a:r>
              <a:rPr lang="en-US" sz="1600" dirty="0">
                <a:latin typeface="Arial" panose="020B0604020202020204" pitchFamily="34" charset="0"/>
                <a:cs typeface="Arial" panose="020B0604020202020204" pitchFamily="34" charset="0"/>
              </a:rPr>
              <a:t> denote right and left mouse button, respectively</a:t>
            </a:r>
          </a:p>
        </p:txBody>
      </p:sp>
      <p:sp>
        <p:nvSpPr>
          <p:cNvPr id="4" name="Slide Number Placeholder 3">
            <a:extLst>
              <a:ext uri="{FF2B5EF4-FFF2-40B4-BE49-F238E27FC236}">
                <a16:creationId xmlns:a16="http://schemas.microsoft.com/office/drawing/2014/main" id="{C67EE4CE-8F08-4CBD-A472-5D7E2E975FEB}"/>
              </a:ext>
            </a:extLst>
          </p:cNvPr>
          <p:cNvSpPr>
            <a:spLocks noGrp="1"/>
          </p:cNvSpPr>
          <p:nvPr>
            <p:ph type="sldNum" sz="quarter" idx="12"/>
          </p:nvPr>
        </p:nvSpPr>
        <p:spPr/>
        <p:txBody>
          <a:bodyPr/>
          <a:lstStyle/>
          <a:p>
            <a:fld id="{B6F15528-21DE-4FAA-801E-634DDDAF4B2B}" type="slidenum">
              <a:rPr lang="en-US" smtClean="0"/>
              <a:pPr/>
              <a:t>3</a:t>
            </a:fld>
            <a:endParaRPr lang="en-US" dirty="0"/>
          </a:p>
        </p:txBody>
      </p:sp>
    </p:spTree>
    <p:extLst>
      <p:ext uri="{BB962C8B-B14F-4D97-AF65-F5344CB8AC3E}">
        <p14:creationId xmlns:p14="http://schemas.microsoft.com/office/powerpoint/2010/main" val="26987178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E612DA-F4A0-4120-AE17-E088A46F448D}"/>
              </a:ext>
            </a:extLst>
          </p:cNvPr>
          <p:cNvPicPr>
            <a:picLocks noChangeAspect="1"/>
          </p:cNvPicPr>
          <p:nvPr/>
        </p:nvPicPr>
        <p:blipFill rotWithShape="1">
          <a:blip r:embed="rId2" cstate="print"/>
          <a:srcRect l="19167" t="23333" r="60000" b="26297"/>
          <a:stretch/>
        </p:blipFill>
        <p:spPr>
          <a:xfrm>
            <a:off x="987374" y="2160051"/>
            <a:ext cx="6908689" cy="4697949"/>
          </a:xfrm>
          <a:prstGeom prst="rect">
            <a:avLst/>
          </a:prstGeom>
        </p:spPr>
      </p:pic>
      <p:sp>
        <p:nvSpPr>
          <p:cNvPr id="2" name="TextBox 1"/>
          <p:cNvSpPr txBox="1"/>
          <p:nvPr/>
        </p:nvSpPr>
        <p:spPr>
          <a:xfrm>
            <a:off x="457200" y="562761"/>
            <a:ext cx="8458200" cy="1631216"/>
          </a:xfrm>
          <a:prstGeom prst="rect">
            <a:avLst/>
          </a:prstGeom>
          <a:noFill/>
        </p:spPr>
        <p:txBody>
          <a:bodyPr wrap="square" rtlCol="0">
            <a:spAutoFit/>
          </a:bodyPr>
          <a:lstStyle/>
          <a:p>
            <a:pPr marL="174625" indent="-174625">
              <a:spcBef>
                <a:spcPts val="600"/>
              </a:spcBef>
              <a:buFont typeface="Wingdings" pitchFamily="2" charset="2"/>
              <a:buChar char="§"/>
            </a:pPr>
            <a:r>
              <a:rPr lang="en-US" sz="1600" dirty="0">
                <a:latin typeface="Arial" panose="020B0604020202020204" pitchFamily="34" charset="0"/>
                <a:cs typeface="Arial" panose="020B0604020202020204" pitchFamily="34" charset="0"/>
              </a:rPr>
              <a:t>Two data files can be compared to determine differences, </a:t>
            </a:r>
            <a:r>
              <a:rPr lang="en-US" sz="1600" i="1" dirty="0">
                <a:latin typeface="Arial" panose="020B0604020202020204" pitchFamily="34" charset="0"/>
                <a:cs typeface="Arial" panose="020B0604020202020204" pitchFamily="34" charset="0"/>
              </a:rPr>
              <a:t>i.e.</a:t>
            </a:r>
            <a:r>
              <a:rPr lang="en-US" sz="1600" dirty="0">
                <a:latin typeface="Arial" panose="020B0604020202020204" pitchFamily="34" charset="0"/>
                <a:cs typeface="Arial" panose="020B0604020202020204" pitchFamily="34" charset="0"/>
              </a:rPr>
              <a:t>, “</a:t>
            </a:r>
            <a:r>
              <a:rPr lang="en-US" sz="1600" i="1" dirty="0">
                <a:latin typeface="Arial" panose="020B0604020202020204" pitchFamily="34" charset="0"/>
                <a:cs typeface="Arial" panose="020B0604020202020204" pitchFamily="34" charset="0"/>
              </a:rPr>
              <a:t>Good</a:t>
            </a:r>
            <a:r>
              <a:rPr lang="en-US" sz="1600" dirty="0">
                <a:latin typeface="Arial" panose="020B0604020202020204" pitchFamily="34" charset="0"/>
                <a:cs typeface="Arial" panose="020B0604020202020204" pitchFamily="34" charset="0"/>
              </a:rPr>
              <a:t>” and “</a:t>
            </a:r>
            <a:r>
              <a:rPr lang="en-US" sz="1600" i="1" dirty="0">
                <a:latin typeface="Arial" panose="020B0604020202020204" pitchFamily="34" charset="0"/>
                <a:cs typeface="Arial" panose="020B0604020202020204" pitchFamily="34" charset="0"/>
              </a:rPr>
              <a:t>Bad</a:t>
            </a:r>
            <a:r>
              <a:rPr lang="en-US" sz="1600" dirty="0">
                <a:latin typeface="Arial" panose="020B0604020202020204" pitchFamily="34" charset="0"/>
                <a:cs typeface="Arial" panose="020B0604020202020204" pitchFamily="34" charset="0"/>
              </a:rPr>
              <a:t>” samples</a:t>
            </a:r>
          </a:p>
          <a:p>
            <a:pPr marL="174625" indent="-174625">
              <a:spcBef>
                <a:spcPts val="600"/>
              </a:spcBef>
              <a:buFont typeface="Wingdings" pitchFamily="2" charset="2"/>
              <a:buChar char="§"/>
            </a:pPr>
            <a:r>
              <a:rPr lang="en-US" sz="1600" dirty="0">
                <a:latin typeface="Arial" panose="020B0604020202020204" pitchFamily="34" charset="0"/>
                <a:cs typeface="Arial" panose="020B0604020202020204" pitchFamily="34" charset="0"/>
              </a:rPr>
              <a:t>Both </a:t>
            </a:r>
            <a:r>
              <a:rPr lang="en-US" sz="1600" b="1" i="1" dirty="0">
                <a:latin typeface="Arial" panose="020B0604020202020204" pitchFamily="34" charset="0"/>
                <a:cs typeface="Arial" panose="020B0604020202020204" pitchFamily="34" charset="0"/>
              </a:rPr>
              <a:t>must be loaded into the same window </a:t>
            </a:r>
            <a:r>
              <a:rPr lang="en-US" sz="1600" dirty="0">
                <a:latin typeface="Arial" panose="020B0604020202020204" pitchFamily="34" charset="0"/>
                <a:cs typeface="Arial" panose="020B0604020202020204" pitchFamily="34" charset="0"/>
              </a:rPr>
              <a:t>and both analyzed (run deconvolution)</a:t>
            </a:r>
          </a:p>
          <a:p>
            <a:pPr marL="174625" indent="-174625">
              <a:spcBef>
                <a:spcPts val="600"/>
              </a:spcBef>
              <a:buFont typeface="Wingdings" pitchFamily="2" charset="2"/>
              <a:buChar char="§"/>
            </a:pPr>
            <a:r>
              <a:rPr lang="en-US" sz="1600" dirty="0">
                <a:latin typeface="Arial" panose="020B0604020202020204" pitchFamily="34" charset="0"/>
                <a:cs typeface="Arial" panose="020B0604020202020204" pitchFamily="34" charset="0"/>
              </a:rPr>
              <a:t>A good description of this process begins on pg 143 of the AMDIS Manual</a:t>
            </a:r>
          </a:p>
          <a:p>
            <a:pPr marL="174625" indent="-174625">
              <a:spcBef>
                <a:spcPts val="600"/>
              </a:spcBef>
              <a:buFont typeface="Wingdings" pitchFamily="2" charset="2"/>
              <a:buChar char="§"/>
            </a:pPr>
            <a:r>
              <a:rPr lang="en-US" sz="1600" dirty="0">
                <a:latin typeface="Arial" panose="020B0604020202020204" pitchFamily="34" charset="0"/>
                <a:cs typeface="Arial" panose="020B0604020202020204" pitchFamily="34" charset="0"/>
              </a:rPr>
              <a:t>First, </a:t>
            </a:r>
            <a:r>
              <a:rPr lang="en-US" sz="1600" b="1" dirty="0">
                <a:latin typeface="Arial" panose="020B0604020202020204" pitchFamily="34" charset="0"/>
                <a:cs typeface="Arial" panose="020B0604020202020204" pitchFamily="34" charset="0"/>
              </a:rPr>
              <a:t>Open</a:t>
            </a:r>
            <a:r>
              <a:rPr lang="en-US" sz="1600" dirty="0">
                <a:latin typeface="Arial" panose="020B0604020202020204" pitchFamily="34" charset="0"/>
                <a:cs typeface="Arial" panose="020B0604020202020204" pitchFamily="34" charset="0"/>
              </a:rPr>
              <a:t> one file as normal</a:t>
            </a:r>
          </a:p>
          <a:p>
            <a:pPr marL="174625" indent="-174625">
              <a:spcBef>
                <a:spcPts val="600"/>
              </a:spcBef>
              <a:buFont typeface="Wingdings" pitchFamily="2" charset="2"/>
              <a:buChar char="§"/>
            </a:pPr>
            <a:r>
              <a:rPr lang="en-US" sz="1600" dirty="0">
                <a:latin typeface="Arial" panose="020B0604020202020204" pitchFamily="34" charset="0"/>
                <a:cs typeface="Arial" panose="020B0604020202020204" pitchFamily="34" charset="0"/>
              </a:rPr>
              <a:t>Then open the file to be compared using </a:t>
            </a:r>
            <a:r>
              <a:rPr lang="en-US" sz="1600" b="1" dirty="0">
                <a:latin typeface="Arial" panose="020B0604020202020204" pitchFamily="34" charset="0"/>
                <a:cs typeface="Arial" panose="020B0604020202020204" pitchFamily="34" charset="0"/>
              </a:rPr>
              <a:t>Open In/Active window… </a:t>
            </a:r>
            <a:r>
              <a:rPr lang="en-US" sz="1600" dirty="0">
                <a:latin typeface="Arial" panose="020B0604020202020204" pitchFamily="34" charset="0"/>
                <a:cs typeface="Arial" panose="020B0604020202020204" pitchFamily="34" charset="0"/>
              </a:rPr>
              <a:t>as shown below</a:t>
            </a:r>
          </a:p>
        </p:txBody>
      </p:sp>
      <p:sp>
        <p:nvSpPr>
          <p:cNvPr id="4" name="TextBox 3"/>
          <p:cNvSpPr txBox="1"/>
          <p:nvPr/>
        </p:nvSpPr>
        <p:spPr>
          <a:xfrm>
            <a:off x="838200" y="0"/>
            <a:ext cx="7207038"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Comparing Two Chromatograms for Differences</a:t>
            </a:r>
          </a:p>
        </p:txBody>
      </p:sp>
      <p:sp>
        <p:nvSpPr>
          <p:cNvPr id="5" name="Slide Number Placeholder 4">
            <a:extLst>
              <a:ext uri="{FF2B5EF4-FFF2-40B4-BE49-F238E27FC236}">
                <a16:creationId xmlns:a16="http://schemas.microsoft.com/office/drawing/2014/main" id="{BDD6F74C-FC5E-40EC-8855-4D93934B310D}"/>
              </a:ext>
            </a:extLst>
          </p:cNvPr>
          <p:cNvSpPr>
            <a:spLocks noGrp="1"/>
          </p:cNvSpPr>
          <p:nvPr>
            <p:ph type="sldNum" sz="quarter" idx="12"/>
          </p:nvPr>
        </p:nvSpPr>
        <p:spPr/>
        <p:txBody>
          <a:bodyPr/>
          <a:lstStyle/>
          <a:p>
            <a:fld id="{B6F15528-21DE-4FAA-801E-634DDDAF4B2B}" type="slidenum">
              <a:rPr lang="en-US" smtClean="0"/>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5B727D5-2A20-42FB-AEF1-A5CA95420739}"/>
              </a:ext>
            </a:extLst>
          </p:cNvPr>
          <p:cNvPicPr>
            <a:picLocks noChangeAspect="1"/>
          </p:cNvPicPr>
          <p:nvPr/>
        </p:nvPicPr>
        <p:blipFill>
          <a:blip r:embed="rId2" cstate="print"/>
          <a:stretch>
            <a:fillRect/>
          </a:stretch>
        </p:blipFill>
        <p:spPr>
          <a:xfrm>
            <a:off x="4812030" y="2282883"/>
            <a:ext cx="3493770" cy="3553778"/>
          </a:xfrm>
          <a:prstGeom prst="rect">
            <a:avLst/>
          </a:prstGeom>
        </p:spPr>
      </p:pic>
      <p:sp>
        <p:nvSpPr>
          <p:cNvPr id="2" name="TextBox 1"/>
          <p:cNvSpPr txBox="1"/>
          <p:nvPr/>
        </p:nvSpPr>
        <p:spPr>
          <a:xfrm>
            <a:off x="381000" y="457200"/>
            <a:ext cx="8610600" cy="1831271"/>
          </a:xfrm>
          <a:prstGeom prst="rect">
            <a:avLst/>
          </a:prstGeom>
          <a:noFill/>
        </p:spPr>
        <p:txBody>
          <a:bodyPr wrap="square" rtlCol="0">
            <a:spAutoFit/>
          </a:bodyPr>
          <a:lstStyle/>
          <a:p>
            <a:pPr marL="174625" indent="-174625">
              <a:spcBef>
                <a:spcPts val="600"/>
              </a:spcBef>
              <a:buFont typeface="Wingdings" pitchFamily="2" charset="2"/>
              <a:buChar char="§"/>
            </a:pPr>
            <a:r>
              <a:rPr lang="en-US" sz="1400" dirty="0">
                <a:latin typeface="Arial" panose="020B0604020202020204" pitchFamily="34" charset="0"/>
                <a:cs typeface="Arial" panose="020B0604020202020204" pitchFamily="34" charset="0"/>
              </a:rPr>
              <a:t>Put the </a:t>
            </a:r>
            <a:r>
              <a:rPr lang="en-US" sz="1400" b="1" dirty="0">
                <a:latin typeface="Arial" panose="020B0604020202020204" pitchFamily="34" charset="0"/>
                <a:cs typeface="Arial" panose="020B0604020202020204" pitchFamily="34" charset="0"/>
              </a:rPr>
              <a:t>Pointer</a:t>
            </a:r>
            <a:r>
              <a:rPr lang="en-US" sz="1400" dirty="0">
                <a:latin typeface="Arial" panose="020B0604020202020204" pitchFamily="34" charset="0"/>
                <a:cs typeface="Arial" panose="020B0604020202020204" pitchFamily="34" charset="0"/>
              </a:rPr>
              <a:t> on the top chromatogram and click the </a:t>
            </a:r>
            <a:r>
              <a:rPr lang="en-US" sz="1400" b="1" dirty="0">
                <a:latin typeface="Arial" panose="020B0604020202020204" pitchFamily="34" charset="0"/>
                <a:cs typeface="Arial" panose="020B0604020202020204" pitchFamily="34" charset="0"/>
              </a:rPr>
              <a:t>LMB </a:t>
            </a:r>
            <a:r>
              <a:rPr lang="en-US" sz="1400" dirty="0">
                <a:latin typeface="Arial" panose="020B0604020202020204" pitchFamily="34" charset="0"/>
                <a:cs typeface="Arial" panose="020B0604020202020204" pitchFamily="34" charset="0"/>
              </a:rPr>
              <a:t>followed by putting the </a:t>
            </a:r>
            <a:r>
              <a:rPr lang="en-US" sz="1400" b="1" dirty="0">
                <a:latin typeface="Arial" panose="020B0604020202020204" pitchFamily="34" charset="0"/>
                <a:cs typeface="Arial" panose="020B0604020202020204" pitchFamily="34" charset="0"/>
              </a:rPr>
              <a:t>Pointer</a:t>
            </a:r>
            <a:r>
              <a:rPr lang="en-US" sz="1400" dirty="0">
                <a:latin typeface="Arial" panose="020B0604020202020204" pitchFamily="34" charset="0"/>
                <a:cs typeface="Arial" panose="020B0604020202020204" pitchFamily="34" charset="0"/>
              </a:rPr>
              <a:t> on the</a:t>
            </a:r>
            <a:r>
              <a:rPr lang="en-US" sz="1400" b="1" dirty="0">
                <a:latin typeface="Arial" panose="020B0604020202020204" pitchFamily="34" charset="0"/>
                <a:cs typeface="Arial" panose="020B0604020202020204" pitchFamily="34" charset="0"/>
              </a:rPr>
              <a:t> Run </a:t>
            </a:r>
            <a:r>
              <a:rPr lang="en-US" sz="1400" dirty="0">
                <a:latin typeface="Arial" panose="020B0604020202020204" pitchFamily="34" charset="0"/>
                <a:cs typeface="Arial" panose="020B0604020202020204" pitchFamily="34" charset="0"/>
              </a:rPr>
              <a:t>button and clicking the </a:t>
            </a:r>
            <a:r>
              <a:rPr lang="en-US" sz="1400" b="1" dirty="0">
                <a:latin typeface="Arial" panose="020B0604020202020204" pitchFamily="34" charset="0"/>
                <a:cs typeface="Arial" panose="020B0604020202020204" pitchFamily="34" charset="0"/>
              </a:rPr>
              <a:t>LMB </a:t>
            </a:r>
            <a:r>
              <a:rPr lang="en-US" sz="1400" dirty="0">
                <a:latin typeface="Arial" panose="020B0604020202020204" pitchFamily="34" charset="0"/>
                <a:cs typeface="Arial" panose="020B0604020202020204" pitchFamily="34" charset="0"/>
              </a:rPr>
              <a:t>to deconvolute the file as normal using the appropriate settings. Repeated this process for the second chromatogram.</a:t>
            </a:r>
          </a:p>
          <a:p>
            <a:pPr marL="174625" indent="-174625">
              <a:spcBef>
                <a:spcPts val="600"/>
              </a:spcBef>
              <a:buFont typeface="Wingdings" pitchFamily="2" charset="2"/>
              <a:buChar char="§"/>
            </a:pPr>
            <a:r>
              <a:rPr lang="en-US" sz="1400" dirty="0">
                <a:latin typeface="Arial" panose="020B0604020202020204" pitchFamily="34" charset="0"/>
                <a:cs typeface="Arial" panose="020B0604020202020204" pitchFamily="34" charset="0"/>
              </a:rPr>
              <a:t>Then, select </a:t>
            </a:r>
            <a:r>
              <a:rPr lang="en-US" sz="1400" b="1" dirty="0">
                <a:latin typeface="Arial" panose="020B0604020202020204" pitchFamily="34" charset="0"/>
                <a:cs typeface="Arial" panose="020B0604020202020204" pitchFamily="34" charset="0"/>
              </a:rPr>
              <a:t>Postprocess</a:t>
            </a:r>
            <a:r>
              <a:rPr lang="en-US" sz="1400" dirty="0">
                <a:latin typeface="Arial" panose="020B0604020202020204" pitchFamily="34" charset="0"/>
                <a:cs typeface="Arial" panose="020B0604020202020204" pitchFamily="34" charset="0"/>
              </a:rPr>
              <a:t> from the </a:t>
            </a:r>
            <a:r>
              <a:rPr lang="en-US" sz="1400" b="1" dirty="0">
                <a:latin typeface="Arial" panose="020B0604020202020204" pitchFamily="34" charset="0"/>
                <a:cs typeface="Arial" panose="020B0604020202020204" pitchFamily="34" charset="0"/>
              </a:rPr>
              <a:t>Analyze </a:t>
            </a:r>
            <a:r>
              <a:rPr lang="en-US" sz="1400" dirty="0">
                <a:latin typeface="Arial" panose="020B0604020202020204" pitchFamily="34" charset="0"/>
                <a:cs typeface="Arial" panose="020B0604020202020204" pitchFamily="34" charset="0"/>
              </a:rPr>
              <a:t>menu on the Main Menu and select “Compare data files”</a:t>
            </a:r>
          </a:p>
          <a:p>
            <a:pPr marL="174625" indent="-174625">
              <a:spcBef>
                <a:spcPts val="600"/>
              </a:spcBef>
              <a:buFont typeface="Wingdings" pitchFamily="2" charset="2"/>
              <a:buChar char="§"/>
            </a:pPr>
            <a:r>
              <a:rPr lang="en-US" sz="1400" dirty="0">
                <a:latin typeface="Arial" panose="020B0604020202020204" pitchFamily="34" charset="0"/>
                <a:cs typeface="Arial" panose="020B0604020202020204" pitchFamily="34" charset="0"/>
              </a:rPr>
              <a:t>This process will compare both files to find differences</a:t>
            </a:r>
          </a:p>
          <a:p>
            <a:pPr marL="174625" indent="-174625">
              <a:spcBef>
                <a:spcPts val="600"/>
              </a:spcBef>
              <a:buFont typeface="Wingdings" pitchFamily="2" charset="2"/>
              <a:buChar char="§"/>
            </a:pPr>
            <a:r>
              <a:rPr lang="en-US" sz="1400" dirty="0">
                <a:latin typeface="Arial" panose="020B0604020202020204" pitchFamily="34" charset="0"/>
                <a:cs typeface="Arial" panose="020B0604020202020204" pitchFamily="34" charset="0"/>
              </a:rPr>
              <a:t>Pick an appropriate S/N  (bottom of pg 143 of manual)</a:t>
            </a:r>
          </a:p>
          <a:p>
            <a:pPr>
              <a:buFont typeface="Wingdings" pitchFamily="2" charset="2"/>
              <a:buChar char="§"/>
            </a:pPr>
            <a:endParaRPr lang="en-US" sz="1400" dirty="0"/>
          </a:p>
        </p:txBody>
      </p:sp>
      <p:sp>
        <p:nvSpPr>
          <p:cNvPr id="5" name="Right Arrow 4"/>
          <p:cNvSpPr/>
          <p:nvPr/>
        </p:nvSpPr>
        <p:spPr>
          <a:xfrm rot="769731">
            <a:off x="4363072" y="3500979"/>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370114" y="17138"/>
            <a:ext cx="8418908" cy="461665"/>
          </a:xfrm>
          <a:prstGeom prst="rect">
            <a:avLst/>
          </a:prstGeom>
          <a:noFill/>
        </p:spPr>
        <p:txBody>
          <a:bodyPr wrap="none" rtlCol="0">
            <a:spAutoFit/>
          </a:bodyPr>
          <a:lstStyle/>
          <a:p>
            <a:pPr lvl="0"/>
            <a:r>
              <a:rPr lang="en-US" sz="2400" b="1" dirty="0">
                <a:solidFill>
                  <a:prstClr val="black"/>
                </a:solidFill>
                <a:latin typeface="Arial" panose="020B0604020202020204" pitchFamily="34" charset="0"/>
                <a:cs typeface="Arial" panose="020B0604020202020204" pitchFamily="34" charset="0"/>
              </a:rPr>
              <a:t>Comparing Two Chromatograms for Differences (cont’d)</a:t>
            </a:r>
          </a:p>
        </p:txBody>
      </p:sp>
      <p:sp>
        <p:nvSpPr>
          <p:cNvPr id="3" name="TextBox 2">
            <a:extLst>
              <a:ext uri="{FF2B5EF4-FFF2-40B4-BE49-F238E27FC236}">
                <a16:creationId xmlns:a16="http://schemas.microsoft.com/office/drawing/2014/main" id="{2259E2C1-6772-486E-A583-E29152A08852}"/>
              </a:ext>
            </a:extLst>
          </p:cNvPr>
          <p:cNvSpPr txBox="1"/>
          <p:nvPr/>
        </p:nvSpPr>
        <p:spPr>
          <a:xfrm>
            <a:off x="0" y="5889003"/>
            <a:ext cx="9144000" cy="907941"/>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Specify a </a:t>
            </a:r>
            <a:r>
              <a:rPr lang="en-US" sz="1600" b="1" dirty="0">
                <a:latin typeface="Arial" panose="020B0604020202020204" pitchFamily="34" charset="0"/>
                <a:cs typeface="Arial" panose="020B0604020202020204" pitchFamily="34" charset="0"/>
              </a:rPr>
              <a:t>Minimum S/N</a:t>
            </a:r>
            <a:r>
              <a:rPr lang="en-US" sz="1600" dirty="0">
                <a:latin typeface="Arial" panose="020B0604020202020204" pitchFamily="34" charset="0"/>
                <a:cs typeface="Arial" panose="020B0604020202020204" pitchFamily="34" charset="0"/>
              </a:rPr>
              <a:t> to suit situation and then click the </a:t>
            </a:r>
            <a:r>
              <a:rPr lang="en-US" sz="1600" b="1" dirty="0">
                <a:latin typeface="Arial" panose="020B0604020202020204" pitchFamily="34" charset="0"/>
                <a:cs typeface="Arial" panose="020B0604020202020204" pitchFamily="34" charset="0"/>
              </a:rPr>
              <a:t>OK</a:t>
            </a:r>
            <a:r>
              <a:rPr lang="en-US" sz="1600" dirty="0">
                <a:latin typeface="Arial" panose="020B0604020202020204" pitchFamily="34" charset="0"/>
                <a:cs typeface="Arial" panose="020B0604020202020204" pitchFamily="34" charset="0"/>
              </a:rPr>
              <a:t> button</a:t>
            </a:r>
          </a:p>
          <a:p>
            <a:pPr>
              <a:spcBef>
                <a:spcPts val="600"/>
              </a:spcBef>
              <a:tabLst>
                <a:tab pos="573088" algn="l"/>
                <a:tab pos="1146175" algn="l"/>
              </a:tabLst>
            </a:pP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Note: </a:t>
            </a:r>
            <a:r>
              <a:rPr lang="en-US" sz="1600" dirty="0">
                <a:latin typeface="Arial" panose="020B0604020202020204" pitchFamily="34" charset="0"/>
                <a:cs typeface="Arial" panose="020B0604020202020204" pitchFamily="34" charset="0"/>
              </a:rPr>
              <a:t>The specified </a:t>
            </a:r>
            <a:r>
              <a:rPr lang="en-US" sz="1600" b="1" dirty="0">
                <a:latin typeface="Arial" panose="020B0604020202020204" pitchFamily="34" charset="0"/>
                <a:cs typeface="Arial" panose="020B0604020202020204" pitchFamily="34" charset="0"/>
              </a:rPr>
              <a:t>Minimum S/N </a:t>
            </a:r>
            <a:r>
              <a:rPr lang="en-US" sz="1600" dirty="0">
                <a:latin typeface="Arial" panose="020B0604020202020204" pitchFamily="34" charset="0"/>
                <a:cs typeface="Arial" panose="020B0604020202020204" pitchFamily="34" charset="0"/>
              </a:rPr>
              <a:t>should be adjusted to a level sufficiently high to prevent 		very low unique </a:t>
            </a:r>
            <a:r>
              <a:rPr lang="en-US" sz="1600" b="1" dirty="0">
                <a:latin typeface="Arial" panose="020B0604020202020204" pitchFamily="34" charset="0"/>
                <a:cs typeface="Arial" panose="020B0604020202020204" pitchFamily="34" charset="0"/>
              </a:rPr>
              <a:t>Components</a:t>
            </a:r>
            <a:r>
              <a:rPr lang="en-US" sz="1600" dirty="0">
                <a:latin typeface="Arial" panose="020B0604020202020204" pitchFamily="34" charset="0"/>
                <a:cs typeface="Arial" panose="020B0604020202020204" pitchFamily="34" charset="0"/>
              </a:rPr>
              <a:t> from appearing as </a:t>
            </a:r>
            <a:r>
              <a:rPr lang="en-US" sz="1600" b="1" dirty="0">
                <a:latin typeface="Arial" panose="020B0604020202020204" pitchFamily="34" charset="0"/>
                <a:cs typeface="Arial" panose="020B0604020202020204" pitchFamily="34" charset="0"/>
              </a:rPr>
              <a:t>Unique/Significant </a:t>
            </a:r>
            <a:r>
              <a:rPr lang="en-US" sz="1600" dirty="0">
                <a:latin typeface="Arial" panose="020B0604020202020204" pitchFamily="34" charset="0"/>
                <a:cs typeface="Arial" panose="020B0604020202020204" pitchFamily="34" charset="0"/>
              </a:rPr>
              <a:t>identifications</a:t>
            </a:r>
          </a:p>
        </p:txBody>
      </p:sp>
      <p:pic>
        <p:nvPicPr>
          <p:cNvPr id="4" name="Picture 3">
            <a:extLst>
              <a:ext uri="{FF2B5EF4-FFF2-40B4-BE49-F238E27FC236}">
                <a16:creationId xmlns:a16="http://schemas.microsoft.com/office/drawing/2014/main" id="{F7EE8D16-1C6B-4C97-9938-831C250304B8}"/>
              </a:ext>
            </a:extLst>
          </p:cNvPr>
          <p:cNvPicPr>
            <a:picLocks noChangeAspect="1"/>
          </p:cNvPicPr>
          <p:nvPr/>
        </p:nvPicPr>
        <p:blipFill>
          <a:blip r:embed="rId3" cstate="print"/>
          <a:stretch>
            <a:fillRect/>
          </a:stretch>
        </p:blipFill>
        <p:spPr>
          <a:xfrm>
            <a:off x="838200" y="2310074"/>
            <a:ext cx="3424714" cy="2380298"/>
          </a:xfrm>
          <a:prstGeom prst="rect">
            <a:avLst/>
          </a:prstGeom>
        </p:spPr>
      </p:pic>
      <p:cxnSp>
        <p:nvCxnSpPr>
          <p:cNvPr id="13" name="Straight Arrow Connector 12">
            <a:extLst>
              <a:ext uri="{FF2B5EF4-FFF2-40B4-BE49-F238E27FC236}">
                <a16:creationId xmlns:a16="http://schemas.microsoft.com/office/drawing/2014/main" id="{95F8D91E-531C-4C5C-982C-04265C9F2DA0}"/>
              </a:ext>
            </a:extLst>
          </p:cNvPr>
          <p:cNvCxnSpPr>
            <a:cxnSpLocks/>
          </p:cNvCxnSpPr>
          <p:nvPr/>
        </p:nvCxnSpPr>
        <p:spPr>
          <a:xfrm flipV="1">
            <a:off x="1600200" y="5105400"/>
            <a:ext cx="4876800" cy="838200"/>
          </a:xfrm>
          <a:prstGeom prst="straightConnector1">
            <a:avLst/>
          </a:prstGeom>
          <a:ln w="19050">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sp>
        <p:nvSpPr>
          <p:cNvPr id="14" name="Slide Number Placeholder 13">
            <a:extLst>
              <a:ext uri="{FF2B5EF4-FFF2-40B4-BE49-F238E27FC236}">
                <a16:creationId xmlns:a16="http://schemas.microsoft.com/office/drawing/2014/main" id="{8A8EE9FE-C352-41A2-B5C5-79DF149E0342}"/>
              </a:ext>
            </a:extLst>
          </p:cNvPr>
          <p:cNvSpPr>
            <a:spLocks noGrp="1"/>
          </p:cNvSpPr>
          <p:nvPr>
            <p:ph type="sldNum" sz="quarter" idx="12"/>
          </p:nvPr>
        </p:nvSpPr>
        <p:spPr>
          <a:xfrm>
            <a:off x="-1676400" y="6492875"/>
            <a:ext cx="2133600" cy="365125"/>
          </a:xfrm>
        </p:spPr>
        <p:txBody>
          <a:bodyPr/>
          <a:lstStyle/>
          <a:p>
            <a:fld id="{B6F15528-21DE-4FAA-801E-634DDDAF4B2B}" type="slidenum">
              <a:rPr lang="en-US" smtClean="0"/>
              <a:pPr/>
              <a:t>31</a:t>
            </a:fld>
            <a:endParaRPr lang="en-US" dirty="0"/>
          </a:p>
        </p:txBody>
      </p:sp>
      <p:pic>
        <p:nvPicPr>
          <p:cNvPr id="4098" name="Picture 2"/>
          <p:cNvPicPr>
            <a:picLocks noChangeAspect="1" noChangeArrowheads="1"/>
          </p:cNvPicPr>
          <p:nvPr/>
        </p:nvPicPr>
        <p:blipFill>
          <a:blip r:embed="rId4" cstate="print"/>
          <a:srcRect/>
          <a:stretch>
            <a:fillRect/>
          </a:stretch>
        </p:blipFill>
        <p:spPr bwMode="auto">
          <a:xfrm>
            <a:off x="6307855" y="3581400"/>
            <a:ext cx="1946189" cy="2057400"/>
          </a:xfrm>
          <a:prstGeom prst="rect">
            <a:avLst/>
          </a:prstGeom>
          <a:noFill/>
          <a:ln w="9525">
            <a:noFill/>
            <a:miter lim="800000"/>
            <a:headEnd/>
            <a:tailEnd/>
          </a:ln>
        </p:spPr>
      </p:pic>
      <p:cxnSp>
        <p:nvCxnSpPr>
          <p:cNvPr id="11" name="Straight Arrow Connector 10">
            <a:extLst>
              <a:ext uri="{FF2B5EF4-FFF2-40B4-BE49-F238E27FC236}">
                <a16:creationId xmlns:a16="http://schemas.microsoft.com/office/drawing/2014/main" id="{95F8D91E-531C-4C5C-982C-04265C9F2DA0}"/>
              </a:ext>
            </a:extLst>
          </p:cNvPr>
          <p:cNvCxnSpPr>
            <a:cxnSpLocks/>
          </p:cNvCxnSpPr>
          <p:nvPr/>
        </p:nvCxnSpPr>
        <p:spPr>
          <a:xfrm flipH="1">
            <a:off x="6477000" y="1447800"/>
            <a:ext cx="838200" cy="3352800"/>
          </a:xfrm>
          <a:prstGeom prst="straightConnector1">
            <a:avLst/>
          </a:prstGeom>
          <a:ln w="19050">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562100" y="2028825"/>
            <a:ext cx="6019800" cy="4448175"/>
          </a:xfrm>
          <a:prstGeom prst="rect">
            <a:avLst/>
          </a:prstGeom>
          <a:noFill/>
          <a:ln w="9525">
            <a:noFill/>
            <a:miter lim="800000"/>
            <a:headEnd/>
            <a:tailEnd/>
          </a:ln>
        </p:spPr>
      </p:pic>
      <p:sp>
        <p:nvSpPr>
          <p:cNvPr id="4" name="TextBox 3"/>
          <p:cNvSpPr txBox="1"/>
          <p:nvPr/>
        </p:nvSpPr>
        <p:spPr>
          <a:xfrm>
            <a:off x="762000" y="720060"/>
            <a:ext cx="7467600" cy="1184940"/>
          </a:xfrm>
          <a:prstGeom prst="rect">
            <a:avLst/>
          </a:prstGeom>
          <a:noFill/>
        </p:spPr>
        <p:txBody>
          <a:bodyPr wrap="square" rtlCol="0">
            <a:spAutoFit/>
          </a:bodyPr>
          <a:lstStyle/>
          <a:p>
            <a:pPr marL="174625" indent="-174625">
              <a:spcBef>
                <a:spcPts val="600"/>
              </a:spcBef>
              <a:buFont typeface="Wingdings" pitchFamily="2" charset="2"/>
              <a:buChar char="§"/>
            </a:pPr>
            <a:r>
              <a:rPr lang="en-US" sz="1600" dirty="0">
                <a:latin typeface="Arial" panose="020B0604020202020204" pitchFamily="34" charset="0"/>
                <a:cs typeface="Arial" panose="020B0604020202020204" pitchFamily="34" charset="0"/>
              </a:rPr>
              <a:t>The classes will be shown with a </a:t>
            </a:r>
            <a:r>
              <a:rPr lang="en-US" sz="1600" b="1" dirty="0">
                <a:solidFill>
                  <a:srgbClr val="002060"/>
                </a:solidFill>
                <a:latin typeface="Arial" panose="020B0604020202020204" pitchFamily="34" charset="0"/>
                <a:cs typeface="Arial" panose="020B0604020202020204" pitchFamily="34" charset="0"/>
              </a:rPr>
              <a:t>T</a:t>
            </a:r>
            <a:r>
              <a:rPr lang="en-US" sz="1600" dirty="0">
                <a:latin typeface="Arial" panose="020B0604020202020204" pitchFamily="34" charset="0"/>
                <a:cs typeface="Arial" panose="020B0604020202020204" pitchFamily="34" charset="0"/>
              </a:rPr>
              <a:t> when the menu is pulled down</a:t>
            </a:r>
          </a:p>
          <a:p>
            <a:pPr marL="174625" indent="-174625">
              <a:spcBef>
                <a:spcPts val="600"/>
              </a:spcBef>
              <a:buFont typeface="Wingdings" pitchFamily="2" charset="2"/>
              <a:buChar char="§"/>
            </a:pPr>
            <a:r>
              <a:rPr lang="en-US" sz="1600" dirty="0">
                <a:latin typeface="Arial" panose="020B0604020202020204" pitchFamily="34" charset="0"/>
                <a:cs typeface="Arial" panose="020B0604020202020204" pitchFamily="34" charset="0"/>
              </a:rPr>
              <a:t>Can select either the top or bottom file, and the results are then with respect to the selected file (</a:t>
            </a:r>
            <a:r>
              <a:rPr lang="en-US" sz="1600" dirty="0" err="1" smtClean="0">
                <a:latin typeface="Arial" panose="020B0604020202020204" pitchFamily="34" charset="0"/>
                <a:cs typeface="Arial" panose="020B0604020202020204" pitchFamily="34" charset="0"/>
              </a:rPr>
              <a:t>pg</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144 of manual)</a:t>
            </a:r>
          </a:p>
          <a:p>
            <a:pPr>
              <a:buFont typeface="Wingdings" pitchFamily="2" charset="2"/>
              <a:buChar char="§"/>
            </a:pPr>
            <a:endParaRPr lang="en-US" dirty="0"/>
          </a:p>
        </p:txBody>
      </p:sp>
      <p:sp>
        <p:nvSpPr>
          <p:cNvPr id="5" name="TextBox 4"/>
          <p:cNvSpPr txBox="1"/>
          <p:nvPr/>
        </p:nvSpPr>
        <p:spPr>
          <a:xfrm>
            <a:off x="362546" y="38487"/>
            <a:ext cx="8418908" cy="461665"/>
          </a:xfrm>
          <a:prstGeom prst="rect">
            <a:avLst/>
          </a:prstGeom>
          <a:noFill/>
        </p:spPr>
        <p:txBody>
          <a:bodyPr wrap="none" rtlCol="0">
            <a:spAutoFit/>
          </a:bodyPr>
          <a:lstStyle/>
          <a:p>
            <a:pPr lvl="0"/>
            <a:r>
              <a:rPr lang="en-US" sz="2400" b="1" dirty="0">
                <a:solidFill>
                  <a:prstClr val="black"/>
                </a:solidFill>
                <a:latin typeface="Arial" panose="020B0604020202020204" pitchFamily="34" charset="0"/>
                <a:cs typeface="Arial" panose="020B0604020202020204" pitchFamily="34" charset="0"/>
              </a:rPr>
              <a:t>Comparing Two Chromatograms for Differences (cont’d)</a:t>
            </a:r>
          </a:p>
        </p:txBody>
      </p:sp>
      <p:sp>
        <p:nvSpPr>
          <p:cNvPr id="2" name="Slide Number Placeholder 1">
            <a:extLst>
              <a:ext uri="{FF2B5EF4-FFF2-40B4-BE49-F238E27FC236}">
                <a16:creationId xmlns:a16="http://schemas.microsoft.com/office/drawing/2014/main" id="{DE1E3CE6-C78F-49F0-8FA9-7FF01B9E38C2}"/>
              </a:ext>
            </a:extLst>
          </p:cNvPr>
          <p:cNvSpPr>
            <a:spLocks noGrp="1"/>
          </p:cNvSpPr>
          <p:nvPr>
            <p:ph type="sldNum" sz="quarter" idx="12"/>
          </p:nvPr>
        </p:nvSpPr>
        <p:spPr/>
        <p:txBody>
          <a:bodyPr/>
          <a:lstStyle/>
          <a:p>
            <a:fld id="{B6F15528-21DE-4FAA-801E-634DDDAF4B2B}" type="slidenum">
              <a:rPr lang="en-US" smtClean="0"/>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838200"/>
            <a:ext cx="8077200" cy="584775"/>
          </a:xfrm>
          <a:prstGeom prst="rect">
            <a:avLst/>
          </a:prstGeom>
        </p:spPr>
        <p:txBody>
          <a:bodyPr wrap="square">
            <a:spAutoFit/>
          </a:bodyPr>
          <a:lstStyle/>
          <a:p>
            <a:pPr marL="174625" indent="-174625">
              <a:buFont typeface="Wingdings" pitchFamily="2" charset="2"/>
              <a:buChar char="§"/>
            </a:pPr>
            <a:r>
              <a:rPr lang="en-US" sz="1600" dirty="0">
                <a:latin typeface="Arial" panose="020B0604020202020204" pitchFamily="34" charset="0"/>
                <a:cs typeface="Arial" panose="020B0604020202020204" pitchFamily="34" charset="0"/>
              </a:rPr>
              <a:t>The classes that are shown in the pull down menu for each file are shown below from pg 146 of the AMDIS User’s manual</a:t>
            </a:r>
          </a:p>
        </p:txBody>
      </p:sp>
      <p:sp>
        <p:nvSpPr>
          <p:cNvPr id="4" name="TextBox 3"/>
          <p:cNvSpPr txBox="1"/>
          <p:nvPr/>
        </p:nvSpPr>
        <p:spPr>
          <a:xfrm>
            <a:off x="115093" y="137755"/>
            <a:ext cx="8952707"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Classes of Comp’ds Compared in Post Process of Two Files</a:t>
            </a:r>
          </a:p>
        </p:txBody>
      </p:sp>
      <p:sp>
        <p:nvSpPr>
          <p:cNvPr id="2" name="TextBox 1">
            <a:extLst>
              <a:ext uri="{FF2B5EF4-FFF2-40B4-BE49-F238E27FC236}">
                <a16:creationId xmlns:a16="http://schemas.microsoft.com/office/drawing/2014/main" id="{90D0E19C-6775-4C82-8FC8-431A5F4677F5}"/>
              </a:ext>
            </a:extLst>
          </p:cNvPr>
          <p:cNvSpPr txBox="1"/>
          <p:nvPr/>
        </p:nvSpPr>
        <p:spPr>
          <a:xfrm>
            <a:off x="125980" y="2209800"/>
            <a:ext cx="8952706" cy="3193182"/>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To compare results for both data files, it is necessary to make each active and perform the Compare Data Files analysis technique on each. Whenever the other file is made active by putting the </a:t>
            </a:r>
            <a:r>
              <a:rPr lang="en-US" sz="1600" b="1" dirty="0">
                <a:latin typeface="Arial" panose="020B0604020202020204" pitchFamily="34" charset="0"/>
                <a:cs typeface="Arial" panose="020B0604020202020204" pitchFamily="34" charset="0"/>
              </a:rPr>
              <a:t>Pointer</a:t>
            </a:r>
            <a:r>
              <a:rPr lang="en-US" sz="1600" dirty="0">
                <a:latin typeface="Arial" panose="020B0604020202020204" pitchFamily="34" charset="0"/>
                <a:cs typeface="Arial" panose="020B0604020202020204" pitchFamily="34" charset="0"/>
              </a:rPr>
              <a:t> on it and clicking the </a:t>
            </a:r>
            <a:r>
              <a:rPr lang="en-US" sz="1600" b="1" dirty="0">
                <a:latin typeface="Arial" panose="020B0604020202020204" pitchFamily="34" charset="0"/>
                <a:cs typeface="Arial" panose="020B0604020202020204" pitchFamily="34" charset="0"/>
              </a:rPr>
              <a:t>LMB</a:t>
            </a:r>
            <a:r>
              <a:rPr lang="en-US" sz="1600" dirty="0">
                <a:latin typeface="Arial" panose="020B0604020202020204" pitchFamily="34" charset="0"/>
                <a:cs typeface="Arial" panose="020B0604020202020204" pitchFamily="34" charset="0"/>
              </a:rPr>
              <a:t>, the drop-down list box changes to reflect that file’s values</a:t>
            </a:r>
          </a:p>
          <a:p>
            <a:pPr>
              <a:spcBef>
                <a:spcPts val="900"/>
              </a:spcBef>
            </a:pPr>
            <a:r>
              <a:rPr lang="en-US" sz="1600" dirty="0">
                <a:latin typeface="Arial" panose="020B0604020202020204" pitchFamily="34" charset="0"/>
                <a:cs typeface="Arial" panose="020B0604020202020204" pitchFamily="34" charset="0"/>
              </a:rPr>
              <a:t>A </a:t>
            </a:r>
            <a:r>
              <a:rPr lang="en-US" sz="1600" b="1" dirty="0">
                <a:latin typeface="Arial" panose="020B0604020202020204" pitchFamily="34" charset="0"/>
                <a:cs typeface="Arial" panose="020B0604020202020204" pitchFamily="34" charset="0"/>
              </a:rPr>
              <a:t>Component</a:t>
            </a:r>
            <a:r>
              <a:rPr lang="en-US" sz="1600" dirty="0">
                <a:latin typeface="Arial" panose="020B0604020202020204" pitchFamily="34" charset="0"/>
                <a:cs typeface="Arial" panose="020B0604020202020204" pitchFamily="34" charset="0"/>
              </a:rPr>
              <a:t> will be assigned to one of the following groupings:</a:t>
            </a:r>
          </a:p>
          <a:p>
            <a:pPr>
              <a:spcBef>
                <a:spcPts val="900"/>
              </a:spcBef>
              <a:tabLst>
                <a:tab pos="2003425" algn="l"/>
              </a:tabLst>
            </a:pPr>
            <a:r>
              <a:rPr lang="en-US" sz="1400" b="1" dirty="0">
                <a:latin typeface="Arial" panose="020B0604020202020204" pitchFamily="34" charset="0"/>
                <a:cs typeface="Arial" panose="020B0604020202020204" pitchFamily="34" charset="0"/>
              </a:rPr>
              <a:t>Match/Larger	</a:t>
            </a:r>
            <a:r>
              <a:rPr lang="en-US" sz="1400" dirty="0">
                <a:latin typeface="Arial" panose="020B0604020202020204" pitchFamily="34" charset="0"/>
                <a:cs typeface="Arial" panose="020B0604020202020204" pitchFamily="34" charset="0"/>
              </a:rPr>
              <a:t>a pair of </a:t>
            </a:r>
            <a:r>
              <a:rPr lang="en-US" sz="1400" b="1" dirty="0">
                <a:latin typeface="Arial" panose="020B0604020202020204" pitchFamily="34" charset="0"/>
                <a:cs typeface="Arial" panose="020B0604020202020204" pitchFamily="34" charset="0"/>
              </a:rPr>
              <a:t>Components</a:t>
            </a:r>
            <a:r>
              <a:rPr lang="en-US" sz="1400" dirty="0">
                <a:latin typeface="Arial" panose="020B0604020202020204" pitchFamily="34" charset="0"/>
                <a:cs typeface="Arial" panose="020B0604020202020204" pitchFamily="34" charset="0"/>
              </a:rPr>
              <a:t> match, but one items is at least 3X larger than the other;</a:t>
            </a:r>
          </a:p>
          <a:p>
            <a:pPr>
              <a:spcBef>
                <a:spcPts val="900"/>
              </a:spcBef>
              <a:tabLst>
                <a:tab pos="2003425" algn="l"/>
              </a:tabLst>
            </a:pPr>
            <a:r>
              <a:rPr lang="en-US" sz="1400" b="1" dirty="0">
                <a:latin typeface="Arial" panose="020B0604020202020204" pitchFamily="34" charset="0"/>
                <a:cs typeface="Arial" panose="020B0604020202020204" pitchFamily="34" charset="0"/>
              </a:rPr>
              <a:t>Match	</a:t>
            </a:r>
            <a:r>
              <a:rPr lang="en-US" sz="1400" dirty="0">
                <a:solidFill>
                  <a:prstClr val="black"/>
                </a:solidFill>
                <a:latin typeface="Arial" panose="020B0604020202020204" pitchFamily="34" charset="0"/>
                <a:cs typeface="Arial" panose="020B0604020202020204" pitchFamily="34" charset="0"/>
              </a:rPr>
              <a:t>a pair of </a:t>
            </a:r>
            <a:r>
              <a:rPr lang="en-US" sz="1400" b="1" dirty="0">
                <a:solidFill>
                  <a:prstClr val="black"/>
                </a:solidFill>
                <a:latin typeface="Arial" panose="020B0604020202020204" pitchFamily="34" charset="0"/>
                <a:cs typeface="Arial" panose="020B0604020202020204" pitchFamily="34" charset="0"/>
              </a:rPr>
              <a:t>Components</a:t>
            </a:r>
            <a:r>
              <a:rPr lang="en-US" sz="1400" dirty="0">
                <a:solidFill>
                  <a:prstClr val="black"/>
                </a:solidFill>
                <a:latin typeface="Arial" panose="020B0604020202020204" pitchFamily="34" charset="0"/>
                <a:cs typeface="Arial" panose="020B0604020202020204" pitchFamily="34" charset="0"/>
              </a:rPr>
              <a:t> match and neither is 3X, or more larger than the other</a:t>
            </a:r>
            <a:endParaRPr lang="en-US" sz="1400" b="1" dirty="0">
              <a:latin typeface="Arial" panose="020B0604020202020204" pitchFamily="34" charset="0"/>
              <a:cs typeface="Arial" panose="020B0604020202020204" pitchFamily="34" charset="0"/>
            </a:endParaRPr>
          </a:p>
          <a:p>
            <a:pPr>
              <a:spcBef>
                <a:spcPts val="900"/>
              </a:spcBef>
              <a:tabLst>
                <a:tab pos="2003425" algn="l"/>
              </a:tabLst>
            </a:pPr>
            <a:r>
              <a:rPr lang="en-US" sz="1400" b="1" dirty="0">
                <a:latin typeface="Arial" panose="020B0604020202020204" pitchFamily="34" charset="0"/>
                <a:cs typeface="Arial" panose="020B0604020202020204" pitchFamily="34" charset="0"/>
              </a:rPr>
              <a:t>Unique/Significant</a:t>
            </a:r>
            <a:r>
              <a:rPr lang="en-US" sz="1400" dirty="0">
                <a:latin typeface="Arial" panose="020B0604020202020204" pitchFamily="34" charset="0"/>
                <a:cs typeface="Arial" panose="020B0604020202020204" pitchFamily="34" charset="0"/>
              </a:rPr>
              <a:t>	a </a:t>
            </a:r>
            <a:r>
              <a:rPr lang="en-US" sz="1400" b="1" dirty="0">
                <a:latin typeface="Arial" panose="020B0604020202020204" pitchFamily="34" charset="0"/>
                <a:cs typeface="Arial" panose="020B0604020202020204" pitchFamily="34" charset="0"/>
              </a:rPr>
              <a:t>Component</a:t>
            </a:r>
            <a:r>
              <a:rPr lang="en-US" sz="1400" dirty="0">
                <a:latin typeface="Arial" panose="020B0604020202020204" pitchFamily="34" charset="0"/>
                <a:cs typeface="Arial" panose="020B0604020202020204" pitchFamily="34" charset="0"/>
              </a:rPr>
              <a:t> that is only present in the active data file and whose signal is equal to 	or exceeds the signal-to-noise threshold describe above</a:t>
            </a:r>
          </a:p>
          <a:p>
            <a:pPr>
              <a:spcBef>
                <a:spcPts val="900"/>
              </a:spcBef>
              <a:tabLst>
                <a:tab pos="2003425" algn="l"/>
              </a:tabLst>
            </a:pPr>
            <a:r>
              <a:rPr lang="en-US" sz="1400" b="1" dirty="0">
                <a:latin typeface="Arial" panose="020B0604020202020204" pitchFamily="34" charset="0"/>
                <a:cs typeface="Arial" panose="020B0604020202020204" pitchFamily="34" charset="0"/>
              </a:rPr>
              <a:t>Unique/Trace</a:t>
            </a:r>
            <a:r>
              <a:rPr lang="en-US" sz="1400" dirty="0">
                <a:latin typeface="Arial" panose="020B0604020202020204" pitchFamily="34" charset="0"/>
                <a:cs typeface="Arial" panose="020B0604020202020204" pitchFamily="34" charset="0"/>
              </a:rPr>
              <a:t>	a </a:t>
            </a:r>
            <a:r>
              <a:rPr lang="en-US" sz="1400" b="1" dirty="0">
                <a:latin typeface="Arial" panose="020B0604020202020204" pitchFamily="34" charset="0"/>
                <a:cs typeface="Arial" panose="020B0604020202020204" pitchFamily="34" charset="0"/>
              </a:rPr>
              <a:t>Component </a:t>
            </a:r>
            <a:r>
              <a:rPr lang="en-US" sz="1400" dirty="0">
                <a:latin typeface="Arial" panose="020B0604020202020204" pitchFamily="34" charset="0"/>
                <a:cs typeface="Arial" panose="020B0604020202020204" pitchFamily="34" charset="0"/>
              </a:rPr>
              <a:t>that is only present in the active data file and whose signal is less than 	the signal-to-noise threshold described above</a:t>
            </a:r>
          </a:p>
        </p:txBody>
      </p:sp>
      <p:sp>
        <p:nvSpPr>
          <p:cNvPr id="5" name="Slide Number Placeholder 4">
            <a:extLst>
              <a:ext uri="{FF2B5EF4-FFF2-40B4-BE49-F238E27FC236}">
                <a16:creationId xmlns:a16="http://schemas.microsoft.com/office/drawing/2014/main" id="{FF992FCA-6CBA-4745-AECB-7B0F5A46869C}"/>
              </a:ext>
            </a:extLst>
          </p:cNvPr>
          <p:cNvSpPr>
            <a:spLocks noGrp="1"/>
          </p:cNvSpPr>
          <p:nvPr>
            <p:ph type="sldNum" sz="quarter" idx="12"/>
          </p:nvPr>
        </p:nvSpPr>
        <p:spPr/>
        <p:txBody>
          <a:bodyPr/>
          <a:lstStyle/>
          <a:p>
            <a:fld id="{B6F15528-21DE-4FAA-801E-634DDDAF4B2B}" type="slidenum">
              <a:rPr lang="en-US" smtClean="0"/>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219200"/>
            <a:ext cx="9144000" cy="338554"/>
          </a:xfrm>
          <a:prstGeom prst="rect">
            <a:avLst/>
          </a:prstGeom>
        </p:spPr>
        <p:txBody>
          <a:bodyPr wrap="square">
            <a:spAutoFit/>
          </a:bodyPr>
          <a:lstStyle/>
          <a:p>
            <a:pPr marL="231775" indent="-231775">
              <a:buFont typeface="Wingdings" pitchFamily="2" charset="2"/>
              <a:buChar char="§"/>
            </a:pPr>
            <a:r>
              <a:rPr lang="en-US" sz="1600" dirty="0">
                <a:latin typeface="Arial" panose="020B0604020202020204" pitchFamily="34" charset="0"/>
                <a:cs typeface="Arial" panose="020B0604020202020204" pitchFamily="34" charset="0"/>
              </a:rPr>
              <a:t>To get the files to expand together, select </a:t>
            </a:r>
            <a:r>
              <a:rPr lang="en-US" sz="1600" b="1" dirty="0">
                <a:latin typeface="Arial" panose="020B0604020202020204" pitchFamily="34" charset="0"/>
                <a:cs typeface="Arial" panose="020B0604020202020204" pitchFamily="34" charset="0"/>
              </a:rPr>
              <a:t>Same Time Scale </a:t>
            </a:r>
            <a:r>
              <a:rPr lang="en-US" sz="1600" dirty="0">
                <a:latin typeface="Arial" panose="020B0604020202020204" pitchFamily="34" charset="0"/>
                <a:cs typeface="Arial" panose="020B0604020202020204" pitchFamily="34" charset="0"/>
              </a:rPr>
              <a:t>from the </a:t>
            </a:r>
            <a:r>
              <a:rPr lang="en-US" sz="1600" b="1" dirty="0">
                <a:latin typeface="Arial" panose="020B0604020202020204" pitchFamily="34" charset="0"/>
                <a:cs typeface="Arial" panose="020B0604020202020204" pitchFamily="34" charset="0"/>
              </a:rPr>
              <a:t>View</a:t>
            </a:r>
            <a:r>
              <a:rPr lang="en-US" sz="1600" dirty="0">
                <a:latin typeface="Arial" panose="020B0604020202020204" pitchFamily="34" charset="0"/>
                <a:cs typeface="Arial" panose="020B0604020202020204" pitchFamily="34" charset="0"/>
              </a:rPr>
              <a:t> menu, as shown</a:t>
            </a:r>
          </a:p>
        </p:txBody>
      </p:sp>
      <p:sp>
        <p:nvSpPr>
          <p:cNvPr id="4" name="TextBox 3"/>
          <p:cNvSpPr txBox="1"/>
          <p:nvPr/>
        </p:nvSpPr>
        <p:spPr>
          <a:xfrm>
            <a:off x="847760" y="152400"/>
            <a:ext cx="6485302" cy="830997"/>
          </a:xfrm>
          <a:prstGeom prst="rect">
            <a:avLst/>
          </a:prstGeom>
          <a:noFill/>
        </p:spPr>
        <p:txBody>
          <a:bodyPr wrap="none" rtlCol="0">
            <a:spAutoFit/>
          </a:bodyPr>
          <a:lstStyle/>
          <a:p>
            <a:pPr algn="ctr"/>
            <a:r>
              <a:rPr lang="en-US" sz="2400" b="1" dirty="0">
                <a:latin typeface="Arial" panose="020B0604020202020204" pitchFamily="34" charset="0"/>
                <a:cs typeface="Arial" panose="020B0604020202020204" pitchFamily="34" charset="0"/>
              </a:rPr>
              <a:t>Displaying Chromatograms So That Time </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Scales Expand Together</a:t>
            </a:r>
          </a:p>
        </p:txBody>
      </p:sp>
      <p:pic>
        <p:nvPicPr>
          <p:cNvPr id="2" name="Picture 1">
            <a:extLst>
              <a:ext uri="{FF2B5EF4-FFF2-40B4-BE49-F238E27FC236}">
                <a16:creationId xmlns:a16="http://schemas.microsoft.com/office/drawing/2014/main" id="{C23C092F-83D4-4CBA-9692-26DD5DFBE481}"/>
              </a:ext>
            </a:extLst>
          </p:cNvPr>
          <p:cNvPicPr>
            <a:picLocks noChangeAspect="1"/>
          </p:cNvPicPr>
          <p:nvPr/>
        </p:nvPicPr>
        <p:blipFill>
          <a:blip r:embed="rId2" cstate="print"/>
          <a:stretch>
            <a:fillRect/>
          </a:stretch>
        </p:blipFill>
        <p:spPr>
          <a:xfrm>
            <a:off x="2438400" y="2514600"/>
            <a:ext cx="3571875" cy="3214688"/>
          </a:xfrm>
          <a:prstGeom prst="rect">
            <a:avLst/>
          </a:prstGeom>
        </p:spPr>
      </p:pic>
      <p:sp>
        <p:nvSpPr>
          <p:cNvPr id="5" name="Slide Number Placeholder 4">
            <a:extLst>
              <a:ext uri="{FF2B5EF4-FFF2-40B4-BE49-F238E27FC236}">
                <a16:creationId xmlns:a16="http://schemas.microsoft.com/office/drawing/2014/main" id="{651232F8-13FF-48FB-A86D-84D13529C941}"/>
              </a:ext>
            </a:extLst>
          </p:cNvPr>
          <p:cNvSpPr>
            <a:spLocks noGrp="1"/>
          </p:cNvSpPr>
          <p:nvPr>
            <p:ph type="sldNum" sz="quarter" idx="12"/>
          </p:nvPr>
        </p:nvSpPr>
        <p:spPr/>
        <p:txBody>
          <a:bodyPr/>
          <a:lstStyle/>
          <a:p>
            <a:fld id="{B6F15528-21DE-4FAA-801E-634DDDAF4B2B}" type="slidenum">
              <a:rPr lang="en-US" smtClean="0"/>
              <a:pPr/>
              <a:t>34</a:t>
            </a:fld>
            <a:endParaRPr lang="en-US" dirty="0"/>
          </a:p>
        </p:txBody>
      </p:sp>
      <p:cxnSp>
        <p:nvCxnSpPr>
          <p:cNvPr id="6" name="Straight Arrow Connector 5">
            <a:extLst>
              <a:ext uri="{FF2B5EF4-FFF2-40B4-BE49-F238E27FC236}">
                <a16:creationId xmlns:a16="http://schemas.microsoft.com/office/drawing/2014/main" id="{95F8D91E-531C-4C5C-982C-04265C9F2DA0}"/>
              </a:ext>
            </a:extLst>
          </p:cNvPr>
          <p:cNvCxnSpPr>
            <a:cxnSpLocks/>
          </p:cNvCxnSpPr>
          <p:nvPr/>
        </p:nvCxnSpPr>
        <p:spPr>
          <a:xfrm flipH="1">
            <a:off x="4800600" y="1600200"/>
            <a:ext cx="533400" cy="2667000"/>
          </a:xfrm>
          <a:prstGeom prst="straightConnector1">
            <a:avLst/>
          </a:prstGeom>
          <a:ln w="19050">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143000" y="2590800"/>
            <a:ext cx="2252663" cy="3887153"/>
          </a:xfrm>
          <a:prstGeom prst="rect">
            <a:avLst/>
          </a:prstGeom>
        </p:spPr>
      </p:pic>
      <p:sp>
        <p:nvSpPr>
          <p:cNvPr id="6" name="TextBox 5"/>
          <p:cNvSpPr txBox="1"/>
          <p:nvPr/>
        </p:nvSpPr>
        <p:spPr>
          <a:xfrm>
            <a:off x="571500" y="1088008"/>
            <a:ext cx="8458200" cy="907941"/>
          </a:xfrm>
          <a:prstGeom prst="rect">
            <a:avLst/>
          </a:prstGeom>
          <a:noFill/>
        </p:spPr>
        <p:txBody>
          <a:bodyPr wrap="square" rtlCol="0">
            <a:spAutoFit/>
          </a:bodyPr>
          <a:lstStyle/>
          <a:p>
            <a:pPr marL="231775" indent="-231775">
              <a:buFont typeface="Wingdings" pitchFamily="2" charset="2"/>
              <a:buChar char="§"/>
            </a:pPr>
            <a:r>
              <a:rPr lang="en-US" sz="1600" dirty="0">
                <a:latin typeface="Arial" panose="020B0604020202020204" pitchFamily="34" charset="0"/>
                <a:cs typeface="Arial" panose="020B0604020202020204" pitchFamily="34" charset="0"/>
              </a:rPr>
              <a:t>Can process many different file types with AMDIS including Agilent, netCDF, etc.</a:t>
            </a:r>
          </a:p>
          <a:p>
            <a:pPr marL="231775" indent="-231775">
              <a:spcBef>
                <a:spcPts val="600"/>
              </a:spcBef>
              <a:buFont typeface="Wingdings" pitchFamily="2" charset="2"/>
              <a:buChar char="§"/>
            </a:pPr>
            <a:r>
              <a:rPr lang="en-US" sz="1600" b="1" i="1" dirty="0">
                <a:latin typeface="Arial" panose="020B0604020202020204" pitchFamily="34" charset="0"/>
                <a:cs typeface="Arial" panose="020B0604020202020204" pitchFamily="34" charset="0"/>
              </a:rPr>
              <a:t>Before</a:t>
            </a:r>
            <a:r>
              <a:rPr lang="en-US" sz="1600" dirty="0">
                <a:latin typeface="Arial" panose="020B0604020202020204" pitchFamily="34" charset="0"/>
                <a:cs typeface="Arial" panose="020B0604020202020204" pitchFamily="34" charset="0"/>
              </a:rPr>
              <a:t> sending components to library search, must open and run the file to get background corrected spectra</a:t>
            </a:r>
          </a:p>
        </p:txBody>
      </p:sp>
      <p:sp>
        <p:nvSpPr>
          <p:cNvPr id="7" name="TextBox 6"/>
          <p:cNvSpPr txBox="1"/>
          <p:nvPr/>
        </p:nvSpPr>
        <p:spPr>
          <a:xfrm>
            <a:off x="2667568" y="268307"/>
            <a:ext cx="3808863"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Opening File with AMDIS</a:t>
            </a:r>
          </a:p>
        </p:txBody>
      </p:sp>
      <p:pic>
        <p:nvPicPr>
          <p:cNvPr id="9" name="Picture 8"/>
          <p:cNvPicPr>
            <a:picLocks noChangeAspect="1"/>
          </p:cNvPicPr>
          <p:nvPr/>
        </p:nvPicPr>
        <p:blipFill>
          <a:blip r:embed="rId3" cstate="print"/>
          <a:stretch>
            <a:fillRect/>
          </a:stretch>
        </p:blipFill>
        <p:spPr>
          <a:xfrm>
            <a:off x="4267200" y="2819400"/>
            <a:ext cx="4002405" cy="3300413"/>
          </a:xfrm>
          <a:prstGeom prst="rect">
            <a:avLst/>
          </a:prstGeom>
        </p:spPr>
      </p:pic>
      <p:sp>
        <p:nvSpPr>
          <p:cNvPr id="10" name="Right Arrow 9"/>
          <p:cNvSpPr/>
          <p:nvPr/>
        </p:nvSpPr>
        <p:spPr>
          <a:xfrm>
            <a:off x="3581400" y="4429125"/>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4267200" y="4267200"/>
            <a:ext cx="1066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6096000" y="4495800"/>
            <a:ext cx="2133600"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Highlight the selected file and click on the </a:t>
            </a:r>
            <a:r>
              <a:rPr lang="en-US" sz="1400" b="1" dirty="0">
                <a:latin typeface="Arial" panose="020B0604020202020204" pitchFamily="34" charset="0"/>
                <a:cs typeface="Arial" panose="020B0604020202020204" pitchFamily="34" charset="0"/>
              </a:rPr>
              <a:t>Open</a:t>
            </a:r>
            <a:r>
              <a:rPr lang="en-US" sz="1400" dirty="0">
                <a:latin typeface="Arial" panose="020B0604020202020204" pitchFamily="34" charset="0"/>
                <a:cs typeface="Arial" panose="020B0604020202020204" pitchFamily="34" charset="0"/>
              </a:rPr>
              <a:t> button</a:t>
            </a:r>
          </a:p>
        </p:txBody>
      </p:sp>
      <p:sp>
        <p:nvSpPr>
          <p:cNvPr id="13" name="Oval 12"/>
          <p:cNvSpPr/>
          <p:nvPr/>
        </p:nvSpPr>
        <p:spPr>
          <a:xfrm>
            <a:off x="6667500" y="5524500"/>
            <a:ext cx="838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Arrow Connector 14"/>
          <p:cNvCxnSpPr/>
          <p:nvPr/>
        </p:nvCxnSpPr>
        <p:spPr>
          <a:xfrm flipH="1" flipV="1">
            <a:off x="5029200" y="4419600"/>
            <a:ext cx="1143000" cy="304800"/>
          </a:xfrm>
          <a:prstGeom prst="straightConnector1">
            <a:avLst/>
          </a:prstGeom>
          <a:ln w="19050">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477000" y="5181600"/>
            <a:ext cx="762000" cy="457200"/>
          </a:xfrm>
          <a:prstGeom prst="straightConnector1">
            <a:avLst/>
          </a:prstGeom>
          <a:ln w="19050">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594F6E03-97B5-42F1-9B26-B1DE202760D2}"/>
              </a:ext>
            </a:extLst>
          </p:cNvPr>
          <p:cNvSpPr>
            <a:spLocks noGrp="1"/>
          </p:cNvSpPr>
          <p:nvPr>
            <p:ph type="sldNum" sz="quarter" idx="12"/>
          </p:nvPr>
        </p:nvSpPr>
        <p:spPr/>
        <p:txBody>
          <a:bodyPr/>
          <a:lstStyle/>
          <a:p>
            <a:fld id="{B6F15528-21DE-4FAA-801E-634DDDAF4B2B}" type="slidenum">
              <a:rPr lang="en-US" smtClean="0"/>
              <a:pPr/>
              <a:t>4</a:t>
            </a:fld>
            <a:endParaRPr lang="en-US" dirty="0"/>
          </a:p>
        </p:txBody>
      </p:sp>
    </p:spTree>
    <p:extLst>
      <p:ext uri="{BB962C8B-B14F-4D97-AF65-F5344CB8AC3E}">
        <p14:creationId xmlns:p14="http://schemas.microsoft.com/office/powerpoint/2010/main" val="1457543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303734" y="1965325"/>
            <a:ext cx="6362224" cy="4839462"/>
          </a:xfrm>
          <a:prstGeom prst="rect">
            <a:avLst/>
          </a:prstGeom>
        </p:spPr>
      </p:pic>
      <p:sp>
        <p:nvSpPr>
          <p:cNvPr id="3" name="TextBox 2"/>
          <p:cNvSpPr txBox="1"/>
          <p:nvPr/>
        </p:nvSpPr>
        <p:spPr>
          <a:xfrm>
            <a:off x="152400" y="457200"/>
            <a:ext cx="8763000" cy="1477328"/>
          </a:xfrm>
          <a:prstGeom prst="rect">
            <a:avLst/>
          </a:prstGeom>
          <a:noFill/>
        </p:spPr>
        <p:txBody>
          <a:bodyPr wrap="square" rtlCol="0">
            <a:spAutoFit/>
          </a:bodyPr>
          <a:lstStyle/>
          <a:p>
            <a:pPr marL="174625" indent="-174625">
              <a:buFont typeface="Wingdings" pitchFamily="2" charset="2"/>
              <a:buChar char="§"/>
            </a:pPr>
            <a:r>
              <a:rPr lang="en-US" sz="1600" dirty="0">
                <a:latin typeface="Arial" panose="020B0604020202020204" pitchFamily="34" charset="0"/>
                <a:cs typeface="Arial" panose="020B0604020202020204" pitchFamily="34" charset="0"/>
              </a:rPr>
              <a:t>First click the </a:t>
            </a:r>
            <a:r>
              <a:rPr lang="en-US" sz="1600" b="1" dirty="0">
                <a:latin typeface="Arial" panose="020B0604020202020204" pitchFamily="34" charset="0"/>
                <a:cs typeface="Arial" panose="020B0604020202020204" pitchFamily="34" charset="0"/>
              </a:rPr>
              <a:t>LMB</a:t>
            </a:r>
            <a:r>
              <a:rPr lang="en-US" sz="1600" dirty="0">
                <a:latin typeface="Arial" panose="020B0604020202020204" pitchFamily="34" charset="0"/>
                <a:cs typeface="Arial" panose="020B0604020202020204" pitchFamily="34" charset="0"/>
              </a:rPr>
              <a:t> with the </a:t>
            </a:r>
            <a:r>
              <a:rPr lang="en-US" sz="1600" b="1" dirty="0">
                <a:latin typeface="Arial" panose="020B0604020202020204" pitchFamily="34" charset="0"/>
                <a:cs typeface="Arial" panose="020B0604020202020204" pitchFamily="34" charset="0"/>
              </a:rPr>
              <a:t>Pointer</a:t>
            </a:r>
            <a:r>
              <a:rPr lang="en-US" sz="1600" dirty="0">
                <a:latin typeface="Arial" panose="020B0604020202020204" pitchFamily="34" charset="0"/>
                <a:cs typeface="Arial" panose="020B0604020202020204" pitchFamily="34" charset="0"/>
              </a:rPr>
              <a:t> on the </a:t>
            </a:r>
            <a:r>
              <a:rPr lang="en-US" sz="1600" b="1" dirty="0">
                <a:latin typeface="Arial" panose="020B0604020202020204" pitchFamily="34" charset="0"/>
                <a:cs typeface="Arial" panose="020B0604020202020204" pitchFamily="34" charset="0"/>
              </a:rPr>
              <a:t>Run </a:t>
            </a:r>
            <a:r>
              <a:rPr lang="en-US" sz="1600" dirty="0">
                <a:latin typeface="Arial" panose="020B0604020202020204" pitchFamily="34" charset="0"/>
                <a:cs typeface="Arial" panose="020B0604020202020204" pitchFamily="34" charset="0"/>
              </a:rPr>
              <a:t>button to deconvolute the file and search each spectrum against the selected </a:t>
            </a:r>
            <a:r>
              <a:rPr lang="en-US" sz="1600" b="1" dirty="0">
                <a:latin typeface="Arial" panose="020B0604020202020204" pitchFamily="34" charset="0"/>
                <a:cs typeface="Arial" panose="020B0604020202020204" pitchFamily="34" charset="0"/>
              </a:rPr>
              <a:t>Target Compounds Library </a:t>
            </a:r>
            <a:r>
              <a:rPr lang="en-US" sz="1600" dirty="0">
                <a:latin typeface="Arial" panose="020B0604020202020204" pitchFamily="34" charset="0"/>
                <a:cs typeface="Arial" panose="020B0604020202020204" pitchFamily="34" charset="0"/>
              </a:rPr>
              <a:t>(</a:t>
            </a:r>
            <a:r>
              <a:rPr lang="en-US" sz="1600" b="1" dirty="0">
                <a:latin typeface="Arial" panose="020B0604020202020204" pitchFamily="34" charset="0"/>
                <a:cs typeface="Arial" panose="020B0604020202020204" pitchFamily="34" charset="0"/>
              </a:rPr>
              <a:t>Analyze\Settings\Lib</a:t>
            </a:r>
            <a:r>
              <a:rPr lang="en-US" sz="1600" dirty="0">
                <a:latin typeface="Arial" panose="020B0604020202020204" pitchFamily="34" charset="0"/>
                <a:cs typeface="Arial" panose="020B0604020202020204" pitchFamily="34" charset="0"/>
              </a:rPr>
              <a:t>)</a:t>
            </a:r>
          </a:p>
          <a:p>
            <a:pPr marL="174625" indent="-174625">
              <a:spcBef>
                <a:spcPts val="600"/>
              </a:spcBef>
              <a:buFont typeface="Wingdings" pitchFamily="2" charset="2"/>
              <a:buChar char="§"/>
            </a:pPr>
            <a:r>
              <a:rPr lang="en-US" sz="1600" dirty="0">
                <a:latin typeface="Arial" panose="020B0604020202020204" pitchFamily="34" charset="0"/>
                <a:cs typeface="Arial" panose="020B0604020202020204" pitchFamily="34" charset="0"/>
              </a:rPr>
              <a:t>The computer plots a chromatogram from every </a:t>
            </a:r>
            <a:r>
              <a:rPr lang="en-US" sz="1600" i="1" dirty="0">
                <a:latin typeface="Arial" panose="020B0604020202020204" pitchFamily="34" charset="0"/>
                <a:cs typeface="Arial" panose="020B0604020202020204" pitchFamily="34" charset="0"/>
              </a:rPr>
              <a:t>m/z</a:t>
            </a:r>
            <a:r>
              <a:rPr lang="en-US" sz="1600" dirty="0">
                <a:latin typeface="Arial" panose="020B0604020202020204" pitchFamily="34" charset="0"/>
                <a:cs typeface="Arial" panose="020B0604020202020204" pitchFamily="34" charset="0"/>
              </a:rPr>
              <a:t> value in the data file</a:t>
            </a:r>
          </a:p>
          <a:p>
            <a:pPr marL="174625" indent="-174625">
              <a:spcBef>
                <a:spcPts val="600"/>
              </a:spcBef>
              <a:buFont typeface="Wingdings" pitchFamily="2" charset="2"/>
              <a:buChar char="§"/>
            </a:pPr>
            <a:r>
              <a:rPr lang="en-US" sz="1600" dirty="0">
                <a:latin typeface="Arial" panose="020B0604020202020204" pitchFamily="34" charset="0"/>
                <a:cs typeface="Arial" panose="020B0604020202020204" pitchFamily="34" charset="0"/>
              </a:rPr>
              <a:t>Then “looks” at the stacked plots to determine which ions “belong” with each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other and subtracts out ions from air, column bleed, other nearby Components, etc.</a:t>
            </a:r>
          </a:p>
        </p:txBody>
      </p:sp>
      <p:sp>
        <p:nvSpPr>
          <p:cNvPr id="4" name="TextBox 3"/>
          <p:cNvSpPr txBox="1"/>
          <p:nvPr/>
        </p:nvSpPr>
        <p:spPr>
          <a:xfrm>
            <a:off x="3098249" y="76200"/>
            <a:ext cx="2978701"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Deconvoluting Spectra</a:t>
            </a:r>
          </a:p>
        </p:txBody>
      </p:sp>
      <p:sp>
        <p:nvSpPr>
          <p:cNvPr id="5" name="Oval 4"/>
          <p:cNvSpPr/>
          <p:nvPr/>
        </p:nvSpPr>
        <p:spPr>
          <a:xfrm>
            <a:off x="1219200" y="2270125"/>
            <a:ext cx="609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Arrow Connector 5"/>
          <p:cNvCxnSpPr/>
          <p:nvPr/>
        </p:nvCxnSpPr>
        <p:spPr>
          <a:xfrm flipV="1">
            <a:off x="423267" y="2482453"/>
            <a:ext cx="838200" cy="1143000"/>
          </a:xfrm>
          <a:prstGeom prst="straightConnector1">
            <a:avLst/>
          </a:prstGeom>
          <a:ln w="19050">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75B6E9F4-97C6-41CD-962E-DF96BC5B2703}"/>
              </a:ext>
            </a:extLst>
          </p:cNvPr>
          <p:cNvSpPr>
            <a:spLocks noGrp="1"/>
          </p:cNvSpPr>
          <p:nvPr>
            <p:ph type="sldNum" sz="quarter" idx="12"/>
          </p:nvPr>
        </p:nvSpPr>
        <p:spPr>
          <a:xfrm>
            <a:off x="6553200" y="6492875"/>
            <a:ext cx="2133600" cy="365125"/>
          </a:xfrm>
        </p:spPr>
        <p:txBody>
          <a:bodyPr/>
          <a:lstStyle/>
          <a:p>
            <a:fld id="{B6F15528-21DE-4FAA-801E-634DDDAF4B2B}" type="slidenum">
              <a:rPr lang="en-US" smtClean="0"/>
              <a:pPr/>
              <a:t>5</a:t>
            </a:fld>
            <a:endParaRPr lang="en-US" dirty="0"/>
          </a:p>
        </p:txBody>
      </p:sp>
    </p:spTree>
    <p:extLst>
      <p:ext uri="{BB962C8B-B14F-4D97-AF65-F5344CB8AC3E}">
        <p14:creationId xmlns:p14="http://schemas.microsoft.com/office/powerpoint/2010/main" val="918490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4600" y="0"/>
            <a:ext cx="4336187" cy="461665"/>
          </a:xfrm>
          <a:prstGeom prst="rect">
            <a:avLst/>
          </a:prstGeom>
          <a:noFill/>
        </p:spPr>
        <p:txBody>
          <a:bodyPr wrap="none" rtlCol="0">
            <a:spAutoFit/>
          </a:bodyPr>
          <a:lstStyle/>
          <a:p>
            <a:r>
              <a:rPr lang="en-US" sz="2400" b="1" dirty="0"/>
              <a:t>Evaluating Deconvoluted Results</a:t>
            </a:r>
          </a:p>
        </p:txBody>
      </p:sp>
      <p:sp>
        <p:nvSpPr>
          <p:cNvPr id="4" name="TextBox 3"/>
          <p:cNvSpPr txBox="1"/>
          <p:nvPr/>
        </p:nvSpPr>
        <p:spPr>
          <a:xfrm>
            <a:off x="685800" y="457200"/>
            <a:ext cx="8382000" cy="1769715"/>
          </a:xfrm>
          <a:prstGeom prst="rect">
            <a:avLst/>
          </a:prstGeom>
          <a:noFill/>
        </p:spPr>
        <p:txBody>
          <a:bodyPr wrap="square" rtlCol="0">
            <a:spAutoFit/>
          </a:bodyPr>
          <a:lstStyle/>
          <a:p>
            <a:pPr marL="228600" indent="-228600">
              <a:spcBef>
                <a:spcPts val="600"/>
              </a:spcBef>
              <a:buFont typeface="+mj-lt"/>
              <a:buAutoNum type="arabicPeriod"/>
            </a:pPr>
            <a:r>
              <a:rPr lang="en-US" sz="1400" dirty="0">
                <a:latin typeface="Arial" panose="020B0604020202020204" pitchFamily="34" charset="0"/>
                <a:cs typeface="Arial" panose="020B0604020202020204" pitchFamily="34" charset="0"/>
              </a:rPr>
              <a:t>Note the number of </a:t>
            </a:r>
            <a:r>
              <a:rPr lang="en-US" sz="1400" b="1" dirty="0">
                <a:latin typeface="Arial" panose="020B0604020202020204" pitchFamily="34" charset="0"/>
                <a:cs typeface="Arial" panose="020B0604020202020204" pitchFamily="34" charset="0"/>
              </a:rPr>
              <a:t>Components</a:t>
            </a:r>
            <a:r>
              <a:rPr lang="en-US" sz="1400" dirty="0">
                <a:latin typeface="Arial" panose="020B0604020202020204" pitchFamily="34" charset="0"/>
                <a:cs typeface="Arial" panose="020B0604020202020204" pitchFamily="34" charset="0"/>
              </a:rPr>
              <a:t> found (101)</a:t>
            </a:r>
          </a:p>
          <a:p>
            <a:pPr marL="228600" indent="-228600">
              <a:spcBef>
                <a:spcPts val="600"/>
              </a:spcBef>
              <a:buFont typeface="+mj-lt"/>
              <a:buAutoNum type="arabicPeriod"/>
            </a:pPr>
            <a:r>
              <a:rPr lang="en-US" sz="1400" dirty="0">
                <a:latin typeface="Arial" panose="020B0604020202020204" pitchFamily="34" charset="0"/>
                <a:cs typeface="Arial" panose="020B0604020202020204" pitchFamily="34" charset="0"/>
              </a:rPr>
              <a:t>Note the little blue upside-down triangles, left click on any one to see deconvoluted spectrum</a:t>
            </a:r>
          </a:p>
          <a:p>
            <a:pPr marL="228600" indent="-228600">
              <a:spcBef>
                <a:spcPts val="600"/>
              </a:spcBef>
              <a:buFont typeface="+mj-lt"/>
              <a:buAutoNum type="arabicPeriod"/>
            </a:pPr>
            <a:r>
              <a:rPr lang="en-US" sz="1400" dirty="0">
                <a:latin typeface="Arial" panose="020B0604020202020204" pitchFamily="34" charset="0"/>
                <a:cs typeface="Arial" panose="020B0604020202020204" pitchFamily="34" charset="0"/>
              </a:rPr>
              <a:t>After selecting one blue triangle, can step through by using up or down arrows </a:t>
            </a:r>
            <a:r>
              <a:rPr lang="en-US" sz="1400" b="1" i="1" dirty="0">
                <a:latin typeface="Arial" panose="020B0604020202020204" pitchFamily="34" charset="0"/>
                <a:cs typeface="Arial" panose="020B0604020202020204" pitchFamily="34" charset="0"/>
              </a:rPr>
              <a:t>on your keyboard</a:t>
            </a:r>
          </a:p>
          <a:p>
            <a:pPr marL="228600" indent="-228600">
              <a:spcBef>
                <a:spcPts val="600"/>
              </a:spcBef>
              <a:buFont typeface="+mj-lt"/>
              <a:buAutoNum type="arabicPeriod"/>
            </a:pPr>
            <a:r>
              <a:rPr lang="en-US" sz="1400" dirty="0">
                <a:latin typeface="Arial" panose="020B0604020202020204" pitchFamily="34" charset="0"/>
                <a:cs typeface="Arial" panose="020B0604020202020204" pitchFamily="34" charset="0"/>
              </a:rPr>
              <a:t>The left middle window shows what ions were “modeled” to define your spectrum</a:t>
            </a:r>
          </a:p>
          <a:p>
            <a:pPr marL="228600" indent="-228600">
              <a:spcBef>
                <a:spcPts val="600"/>
              </a:spcBef>
              <a:buFont typeface="+mj-lt"/>
              <a:buAutoNum type="arabicPeriod"/>
            </a:pPr>
            <a:r>
              <a:rPr lang="en-US" sz="1400" dirty="0">
                <a:latin typeface="Arial" panose="020B0604020202020204" pitchFamily="34" charset="0"/>
                <a:cs typeface="Arial" panose="020B0604020202020204" pitchFamily="34" charset="0"/>
              </a:rPr>
              <a:t>The right middle window show you the associated parameters for each peak</a:t>
            </a:r>
          </a:p>
          <a:p>
            <a:pPr marL="228600" indent="-228600">
              <a:spcBef>
                <a:spcPts val="600"/>
              </a:spcBef>
              <a:buFont typeface="+mj-lt"/>
              <a:buAutoNum type="arabicPeriod"/>
            </a:pPr>
            <a:r>
              <a:rPr lang="en-US" sz="1400" dirty="0">
                <a:latin typeface="Arial" panose="020B0604020202020204" pitchFamily="34" charset="0"/>
                <a:cs typeface="Arial" panose="020B0604020202020204" pitchFamily="34" charset="0"/>
              </a:rPr>
              <a:t>The bottom window </a:t>
            </a:r>
            <a:r>
              <a:rPr lang="en-US" sz="1400" dirty="0" smtClean="0">
                <a:latin typeface="Arial" panose="020B0604020202020204" pitchFamily="34" charset="0"/>
                <a:cs typeface="Arial" panose="020B0604020202020204" pitchFamily="34" charset="0"/>
              </a:rPr>
              <a:t>shows </a:t>
            </a:r>
            <a:r>
              <a:rPr lang="en-US" sz="1400" dirty="0">
                <a:latin typeface="Arial" panose="020B0604020202020204" pitchFamily="34" charset="0"/>
                <a:cs typeface="Arial" panose="020B0604020202020204" pitchFamily="34" charset="0"/>
              </a:rPr>
              <a:t>the unsubtracted spectrum in black and the deconvoluted in white </a:t>
            </a:r>
          </a:p>
        </p:txBody>
      </p:sp>
      <p:sp>
        <p:nvSpPr>
          <p:cNvPr id="6" name="Right Arrow 5"/>
          <p:cNvSpPr/>
          <p:nvPr/>
        </p:nvSpPr>
        <p:spPr>
          <a:xfrm>
            <a:off x="152400" y="46482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Arrow 6"/>
          <p:cNvSpPr/>
          <p:nvPr/>
        </p:nvSpPr>
        <p:spPr>
          <a:xfrm>
            <a:off x="7406640" y="1400628"/>
            <a:ext cx="304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rot="10800000">
            <a:off x="7056120" y="1695450"/>
            <a:ext cx="304800" cy="152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p:cNvSpPr/>
          <p:nvPr/>
        </p:nvSpPr>
        <p:spPr>
          <a:xfrm rot="10800000">
            <a:off x="6446521" y="4572000"/>
            <a:ext cx="4572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2" cstate="print"/>
          <a:stretch>
            <a:fillRect/>
          </a:stretch>
        </p:blipFill>
        <p:spPr>
          <a:xfrm>
            <a:off x="685800" y="2438400"/>
            <a:ext cx="5664994" cy="4309110"/>
          </a:xfrm>
          <a:prstGeom prst="rect">
            <a:avLst/>
          </a:prstGeom>
        </p:spPr>
      </p:pic>
      <p:sp>
        <p:nvSpPr>
          <p:cNvPr id="5" name="Oval 4"/>
          <p:cNvSpPr/>
          <p:nvPr/>
        </p:nvSpPr>
        <p:spPr>
          <a:xfrm>
            <a:off x="1371600" y="2895600"/>
            <a:ext cx="1600200" cy="1524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3" cstate="print"/>
          <a:stretch>
            <a:fillRect/>
          </a:stretch>
        </p:blipFill>
        <p:spPr>
          <a:xfrm>
            <a:off x="7086600" y="3429000"/>
            <a:ext cx="1821656" cy="2536031"/>
          </a:xfrm>
          <a:prstGeom prst="rect">
            <a:avLst/>
          </a:prstGeom>
        </p:spPr>
      </p:pic>
      <p:cxnSp>
        <p:nvCxnSpPr>
          <p:cNvPr id="12" name="Straight Arrow Connector 11"/>
          <p:cNvCxnSpPr>
            <a:cxnSpLocks/>
          </p:cNvCxnSpPr>
          <p:nvPr/>
        </p:nvCxnSpPr>
        <p:spPr>
          <a:xfrm>
            <a:off x="5625987" y="2159053"/>
            <a:ext cx="2070213" cy="2108147"/>
          </a:xfrm>
          <a:prstGeom prst="straightConnector1">
            <a:avLst/>
          </a:prstGeom>
          <a:ln w="19050">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flipH="1">
            <a:off x="7772400" y="2159053"/>
            <a:ext cx="232229" cy="2108147"/>
          </a:xfrm>
          <a:prstGeom prst="straightConnector1">
            <a:avLst/>
          </a:prstGeom>
          <a:ln w="19050">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2409825" y="457200"/>
            <a:ext cx="2362200" cy="27622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03F1ED80-07CE-4DF8-AB92-10B1B7F96B22}"/>
              </a:ext>
            </a:extLst>
          </p:cNvPr>
          <p:cNvSpPr>
            <a:spLocks noGrp="1"/>
          </p:cNvSpPr>
          <p:nvPr>
            <p:ph type="sldNum" sz="quarter" idx="12"/>
          </p:nvPr>
        </p:nvSpPr>
        <p:spPr/>
        <p:txBody>
          <a:bodyPr/>
          <a:lstStyle/>
          <a:p>
            <a:fld id="{B6F15528-21DE-4FAA-801E-634DDDAF4B2B}" type="slidenum">
              <a:rPr lang="en-US" smtClean="0"/>
              <a:pPr/>
              <a:t>6</a:t>
            </a:fld>
            <a:endParaRPr lang="en-US" dirty="0"/>
          </a:p>
        </p:txBody>
      </p:sp>
    </p:spTree>
    <p:extLst>
      <p:ext uri="{BB962C8B-B14F-4D97-AF65-F5344CB8AC3E}">
        <p14:creationId xmlns:p14="http://schemas.microsoft.com/office/powerpoint/2010/main" val="756310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3200400" y="4524375"/>
            <a:ext cx="3714750" cy="2333625"/>
          </a:xfrm>
          <a:prstGeom prst="rect">
            <a:avLst/>
          </a:prstGeom>
          <a:noFill/>
          <a:ln w="9525">
            <a:noFill/>
            <a:miter lim="800000"/>
            <a:headEnd/>
            <a:tailEnd/>
          </a:ln>
        </p:spPr>
      </p:pic>
      <p:sp>
        <p:nvSpPr>
          <p:cNvPr id="4" name="TextBox 3"/>
          <p:cNvSpPr txBox="1"/>
          <p:nvPr/>
        </p:nvSpPr>
        <p:spPr>
          <a:xfrm>
            <a:off x="152400" y="735955"/>
            <a:ext cx="8991600" cy="2693045"/>
          </a:xfrm>
          <a:prstGeom prst="rect">
            <a:avLst/>
          </a:prstGeom>
          <a:noFill/>
        </p:spPr>
        <p:txBody>
          <a:bodyPr wrap="square" rtlCol="0">
            <a:spAutoFit/>
          </a:bodyPr>
          <a:lstStyle/>
          <a:p>
            <a:pPr marL="171450" indent="-171450">
              <a:buFont typeface="Wingdings" pitchFamily="2" charset="2"/>
              <a:buChar char="§"/>
            </a:pPr>
            <a:r>
              <a:rPr lang="en-US" sz="1600" dirty="0">
                <a:latin typeface="Arial" panose="020B0604020202020204" pitchFamily="34" charset="0"/>
                <a:cs typeface="Arial" panose="020B0604020202020204" pitchFamily="34" charset="0"/>
              </a:rPr>
              <a:t>Can just show the </a:t>
            </a:r>
            <a:r>
              <a:rPr lang="en-US" sz="1600" b="1" dirty="0">
                <a:latin typeface="Arial" panose="020B0604020202020204" pitchFamily="34" charset="0"/>
                <a:cs typeface="Arial" panose="020B0604020202020204" pitchFamily="34" charset="0"/>
              </a:rPr>
              <a:t>Component</a:t>
            </a:r>
            <a:r>
              <a:rPr lang="en-US" sz="1600" dirty="0">
                <a:latin typeface="Arial" panose="020B0604020202020204" pitchFamily="34" charset="0"/>
                <a:cs typeface="Arial" panose="020B0604020202020204" pitchFamily="34" charset="0"/>
              </a:rPr>
              <a:t> (white peaks), the Scan (black peaks), or Both, but best to get accustomed to looking at both</a:t>
            </a:r>
          </a:p>
          <a:p>
            <a:pPr marL="171450" indent="-171450">
              <a:spcBef>
                <a:spcPts val="600"/>
              </a:spcBef>
              <a:buFont typeface="Wingdings" pitchFamily="2" charset="2"/>
              <a:buChar char="§"/>
            </a:pPr>
            <a:r>
              <a:rPr lang="en-US" sz="1600" dirty="0">
                <a:latin typeface="Arial" panose="020B0604020202020204" pitchFamily="34" charset="0"/>
                <a:cs typeface="Arial" panose="020B0604020202020204" pitchFamily="34" charset="0"/>
              </a:rPr>
              <a:t>When the black matches the white, you probably have a good spectrum of a major </a:t>
            </a:r>
            <a:r>
              <a:rPr lang="en-US" sz="1600" b="1" dirty="0">
                <a:latin typeface="Arial" panose="020B0604020202020204" pitchFamily="34" charset="0"/>
                <a:cs typeface="Arial" panose="020B0604020202020204" pitchFamily="34" charset="0"/>
              </a:rPr>
              <a:t>Component</a:t>
            </a:r>
          </a:p>
          <a:p>
            <a:pPr marL="171450" indent="-171450">
              <a:spcBef>
                <a:spcPts val="600"/>
              </a:spcBef>
              <a:buFont typeface="Wingdings" pitchFamily="2" charset="2"/>
              <a:buChar char="§"/>
            </a:pPr>
            <a:r>
              <a:rPr lang="en-US" sz="1600" dirty="0">
                <a:latin typeface="Arial" panose="020B0604020202020204" pitchFamily="34" charset="0"/>
                <a:cs typeface="Arial" panose="020B0604020202020204" pitchFamily="34" charset="0"/>
              </a:rPr>
              <a:t>For minor </a:t>
            </a:r>
            <a:r>
              <a:rPr lang="en-US" sz="1600" b="1" dirty="0">
                <a:latin typeface="Arial" panose="020B0604020202020204" pitchFamily="34" charset="0"/>
                <a:cs typeface="Arial" panose="020B0604020202020204" pitchFamily="34" charset="0"/>
              </a:rPr>
              <a:t>Components</a:t>
            </a:r>
            <a:r>
              <a:rPr lang="en-US" sz="1600" dirty="0">
                <a:latin typeface="Arial" panose="020B0604020202020204" pitchFamily="34" charset="0"/>
                <a:cs typeface="Arial" panose="020B0604020202020204" pitchFamily="34" charset="0"/>
              </a:rPr>
              <a:t>, possibly coeluting with a major </a:t>
            </a:r>
            <a:r>
              <a:rPr lang="en-US" sz="1600" b="1" dirty="0">
                <a:latin typeface="Arial" panose="020B0604020202020204" pitchFamily="34" charset="0"/>
                <a:cs typeface="Arial" panose="020B0604020202020204" pitchFamily="34" charset="0"/>
              </a:rPr>
              <a:t>Component</a:t>
            </a:r>
            <a:r>
              <a:rPr lang="en-US" sz="1600" dirty="0">
                <a:latin typeface="Arial" panose="020B0604020202020204" pitchFamily="34" charset="0"/>
                <a:cs typeface="Arial" panose="020B0604020202020204" pitchFamily="34" charset="0"/>
              </a:rPr>
              <a:t>, the white will be different than black and in many cases smaller</a:t>
            </a:r>
          </a:p>
          <a:p>
            <a:pPr marL="171450" indent="-171450">
              <a:spcBef>
                <a:spcPts val="600"/>
              </a:spcBef>
              <a:buFont typeface="Wingdings" pitchFamily="2" charset="2"/>
              <a:buChar char="§"/>
            </a:pPr>
            <a:r>
              <a:rPr lang="en-US" sz="1600" dirty="0">
                <a:latin typeface="Arial" panose="020B0604020202020204" pitchFamily="34" charset="0"/>
                <a:cs typeface="Arial" panose="020B0604020202020204" pitchFamily="34" charset="0"/>
              </a:rPr>
              <a:t>With default “deconvolution parameters”, AMDIS will </a:t>
            </a:r>
            <a:r>
              <a:rPr lang="en-US" sz="1600" dirty="0" smtClean="0">
                <a:latin typeface="Arial" panose="020B0604020202020204" pitchFamily="34" charset="0"/>
                <a:cs typeface="Arial" panose="020B0604020202020204" pitchFamily="34" charset="0"/>
              </a:rPr>
              <a:t>sometimes ID too many components</a:t>
            </a:r>
            <a:endParaRPr lang="en-US" sz="1600" dirty="0">
              <a:latin typeface="Arial" panose="020B0604020202020204" pitchFamily="34" charset="0"/>
              <a:cs typeface="Arial" panose="020B0604020202020204" pitchFamily="34" charset="0"/>
            </a:endParaRPr>
          </a:p>
          <a:p>
            <a:pPr marL="171450" indent="-171450">
              <a:spcBef>
                <a:spcPts val="600"/>
              </a:spcBef>
              <a:buFont typeface="Wingdings" pitchFamily="2" charset="2"/>
              <a:buChar char="§"/>
            </a:pPr>
            <a:r>
              <a:rPr lang="en-US" sz="1600" dirty="0">
                <a:latin typeface="Arial" panose="020B0604020202020204" pitchFamily="34" charset="0"/>
                <a:cs typeface="Arial" panose="020B0604020202020204" pitchFamily="34" charset="0"/>
              </a:rPr>
              <a:t>The “deconvolution parameters” need to be adjusted to minimize this </a:t>
            </a:r>
            <a:endParaRPr lang="en-US" sz="1600" dirty="0" smtClean="0">
              <a:latin typeface="Arial" panose="020B0604020202020204" pitchFamily="34" charset="0"/>
              <a:cs typeface="Arial" panose="020B0604020202020204" pitchFamily="34" charset="0"/>
            </a:endParaRPr>
          </a:p>
          <a:p>
            <a:pPr marL="171450" indent="-171450">
              <a:spcBef>
                <a:spcPts val="600"/>
              </a:spcBef>
              <a:buFont typeface="Wingdings" pitchFamily="2" charset="2"/>
              <a:buChar char="§"/>
            </a:pPr>
            <a:r>
              <a:rPr lang="en-US" sz="1600" dirty="0" smtClean="0">
                <a:latin typeface="Arial" panose="020B0604020202020204" pitchFamily="34" charset="0"/>
                <a:cs typeface="Arial" panose="020B0604020202020204" pitchFamily="34" charset="0"/>
              </a:rPr>
              <a:t>Very </a:t>
            </a:r>
            <a:r>
              <a:rPr lang="en-US" sz="1600" dirty="0">
                <a:latin typeface="Arial" panose="020B0604020202020204" pitchFamily="34" charset="0"/>
                <a:cs typeface="Arial" panose="020B0604020202020204" pitchFamily="34" charset="0"/>
              </a:rPr>
              <a:t>dependent on having a good stable signal from the instrument, but in my experience, just tends to do that without using the appropriate filters for processing (</a:t>
            </a:r>
            <a:r>
              <a:rPr lang="en-US" sz="1600" i="1" dirty="0">
                <a:latin typeface="Arial" panose="020B0604020202020204" pitchFamily="34" charset="0"/>
                <a:cs typeface="Arial" panose="020B0604020202020204" pitchFamily="34" charset="0"/>
              </a:rPr>
              <a:t>more on that later</a:t>
            </a:r>
            <a:r>
              <a:rPr lang="en-US" sz="1600" dirty="0">
                <a:latin typeface="Arial" panose="020B0604020202020204" pitchFamily="34" charset="0"/>
                <a:cs typeface="Arial" panose="020B0604020202020204" pitchFamily="34" charset="0"/>
              </a:rPr>
              <a:t>).</a:t>
            </a:r>
          </a:p>
        </p:txBody>
      </p:sp>
      <p:sp>
        <p:nvSpPr>
          <p:cNvPr id="5" name="TextBox 4"/>
          <p:cNvSpPr txBox="1"/>
          <p:nvPr/>
        </p:nvSpPr>
        <p:spPr>
          <a:xfrm>
            <a:off x="1219200" y="147935"/>
            <a:ext cx="6784230"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Evaluating Deconvoluted Results (continued</a:t>
            </a:r>
            <a:r>
              <a:rPr lang="en-US" b="1" dirty="0"/>
              <a:t>)</a:t>
            </a:r>
          </a:p>
        </p:txBody>
      </p:sp>
      <p:sp>
        <p:nvSpPr>
          <p:cNvPr id="2" name="TextBox 1"/>
          <p:cNvSpPr txBox="1"/>
          <p:nvPr/>
        </p:nvSpPr>
        <p:spPr>
          <a:xfrm>
            <a:off x="76200" y="3608368"/>
            <a:ext cx="3048000" cy="738664"/>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RMB</a:t>
            </a:r>
            <a:r>
              <a:rPr lang="en-US" sz="1400" dirty="0">
                <a:latin typeface="Arial" panose="020B0604020202020204" pitchFamily="34" charset="0"/>
                <a:cs typeface="Arial" panose="020B0604020202020204" pitchFamily="34" charset="0"/>
              </a:rPr>
              <a:t> Menu displayed by placing the </a:t>
            </a:r>
            <a:r>
              <a:rPr lang="en-US" sz="1400" b="1" dirty="0">
                <a:latin typeface="Arial" panose="020B0604020202020204" pitchFamily="34" charset="0"/>
                <a:cs typeface="Arial" panose="020B0604020202020204" pitchFamily="34" charset="0"/>
              </a:rPr>
              <a:t>Pointer</a:t>
            </a:r>
            <a:r>
              <a:rPr lang="en-US" sz="1400" dirty="0">
                <a:latin typeface="Arial" panose="020B0604020202020204" pitchFamily="34" charset="0"/>
                <a:cs typeface="Arial" panose="020B0604020202020204" pitchFamily="34" charset="0"/>
              </a:rPr>
              <a:t> on the Spectrum window and clicking the </a:t>
            </a:r>
            <a:r>
              <a:rPr lang="en-US" sz="1400" b="1" dirty="0">
                <a:latin typeface="Arial" panose="020B0604020202020204" pitchFamily="34" charset="0"/>
                <a:cs typeface="Arial" panose="020B0604020202020204" pitchFamily="34" charset="0"/>
              </a:rPr>
              <a:t>RMB</a:t>
            </a:r>
          </a:p>
        </p:txBody>
      </p:sp>
      <p:cxnSp>
        <p:nvCxnSpPr>
          <p:cNvPr id="6" name="Straight Arrow Connector 5"/>
          <p:cNvCxnSpPr/>
          <p:nvPr/>
        </p:nvCxnSpPr>
        <p:spPr>
          <a:xfrm>
            <a:off x="1752600" y="4419600"/>
            <a:ext cx="1905000" cy="1143000"/>
          </a:xfrm>
          <a:prstGeom prst="straightConnector1">
            <a:avLst/>
          </a:prstGeom>
          <a:ln w="19050">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629400" y="3490436"/>
            <a:ext cx="1981200"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Which peaks will be displayed in the Spectrum window.</a:t>
            </a:r>
          </a:p>
        </p:txBody>
      </p:sp>
      <p:cxnSp>
        <p:nvCxnSpPr>
          <p:cNvPr id="9" name="Straight Arrow Connector 8"/>
          <p:cNvCxnSpPr/>
          <p:nvPr/>
        </p:nvCxnSpPr>
        <p:spPr>
          <a:xfrm flipH="1">
            <a:off x="5943600" y="4191000"/>
            <a:ext cx="1447800" cy="1752600"/>
          </a:xfrm>
          <a:prstGeom prst="straightConnector1">
            <a:avLst/>
          </a:prstGeom>
          <a:ln w="19050">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2AAE168E-4288-45C8-9A55-ED360B36B6AA}"/>
              </a:ext>
            </a:extLst>
          </p:cNvPr>
          <p:cNvSpPr>
            <a:spLocks noGrp="1"/>
          </p:cNvSpPr>
          <p:nvPr>
            <p:ph type="sldNum" sz="quarter" idx="12"/>
          </p:nvPr>
        </p:nvSpPr>
        <p:spPr/>
        <p:txBody>
          <a:bodyPr/>
          <a:lstStyle/>
          <a:p>
            <a:fld id="{B6F15528-21DE-4FAA-801E-634DDDAF4B2B}"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1066800"/>
            <a:ext cx="6934200" cy="600164"/>
          </a:xfrm>
          <a:prstGeom prst="rect">
            <a:avLst/>
          </a:prstGeom>
          <a:noFill/>
        </p:spPr>
        <p:txBody>
          <a:bodyPr wrap="square" rtlCol="0">
            <a:spAutoFit/>
          </a:bodyPr>
          <a:lstStyle/>
          <a:p>
            <a:pPr marL="171450" indent="-171450">
              <a:spcBef>
                <a:spcPts val="600"/>
              </a:spcBef>
              <a:buFont typeface="Wingdings" pitchFamily="2" charset="2"/>
              <a:buChar char="§"/>
            </a:pPr>
            <a:r>
              <a:rPr lang="en-US" sz="1400" dirty="0">
                <a:latin typeface="Arial" panose="020B0604020202020204" pitchFamily="34" charset="0"/>
                <a:cs typeface="Arial" panose="020B0604020202020204" pitchFamily="34" charset="0"/>
              </a:rPr>
              <a:t>Note black (uncorrected peak with background)</a:t>
            </a:r>
          </a:p>
          <a:p>
            <a:pPr marL="171450" indent="-171450">
              <a:spcBef>
                <a:spcPts val="600"/>
              </a:spcBef>
              <a:buFont typeface="Wingdings" pitchFamily="2" charset="2"/>
              <a:buChar char="§"/>
            </a:pPr>
            <a:r>
              <a:rPr lang="en-US" sz="1400" dirty="0">
                <a:latin typeface="Arial" panose="020B0604020202020204" pitchFamily="34" charset="0"/>
                <a:cs typeface="Arial" panose="020B0604020202020204" pitchFamily="34" charset="0"/>
              </a:rPr>
              <a:t>White is spectrum corrected for back ground and all non tracking ions removed</a:t>
            </a:r>
          </a:p>
        </p:txBody>
      </p:sp>
      <p:sp>
        <p:nvSpPr>
          <p:cNvPr id="4" name="TextBox 3"/>
          <p:cNvSpPr txBox="1"/>
          <p:nvPr/>
        </p:nvSpPr>
        <p:spPr>
          <a:xfrm>
            <a:off x="1186314" y="370820"/>
            <a:ext cx="6814686"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Evaluating Deconvoluted Results (continued)</a:t>
            </a:r>
          </a:p>
        </p:txBody>
      </p:sp>
      <p:pic>
        <p:nvPicPr>
          <p:cNvPr id="5" name="Picture 4"/>
          <p:cNvPicPr>
            <a:picLocks noChangeAspect="1"/>
          </p:cNvPicPr>
          <p:nvPr/>
        </p:nvPicPr>
        <p:blipFill>
          <a:blip r:embed="rId2" cstate="print"/>
          <a:stretch>
            <a:fillRect/>
          </a:stretch>
        </p:blipFill>
        <p:spPr>
          <a:xfrm>
            <a:off x="452437" y="2133600"/>
            <a:ext cx="8239125" cy="3726656"/>
          </a:xfrm>
          <a:prstGeom prst="rect">
            <a:avLst/>
          </a:prstGeom>
        </p:spPr>
      </p:pic>
      <p:cxnSp>
        <p:nvCxnSpPr>
          <p:cNvPr id="7" name="Straight Arrow Connector 6"/>
          <p:cNvCxnSpPr/>
          <p:nvPr/>
        </p:nvCxnSpPr>
        <p:spPr>
          <a:xfrm flipH="1">
            <a:off x="990600" y="1371600"/>
            <a:ext cx="762000" cy="3429000"/>
          </a:xfrm>
          <a:prstGeom prst="straightConnector1">
            <a:avLst/>
          </a:prstGeom>
          <a:ln w="19050">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1676400" y="1371600"/>
            <a:ext cx="76200" cy="3657600"/>
          </a:xfrm>
          <a:prstGeom prst="straightConnector1">
            <a:avLst/>
          </a:prstGeom>
          <a:ln w="19050">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752600" y="1371600"/>
            <a:ext cx="2362200" cy="3962400"/>
          </a:xfrm>
          <a:prstGeom prst="straightConnector1">
            <a:avLst/>
          </a:prstGeom>
          <a:ln w="19050">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7040E4F6-7AD4-4C6D-AE5F-D8E0477CE0DD}"/>
              </a:ext>
            </a:extLst>
          </p:cNvPr>
          <p:cNvSpPr>
            <a:spLocks noGrp="1"/>
          </p:cNvSpPr>
          <p:nvPr>
            <p:ph type="sldNum" sz="quarter" idx="12"/>
          </p:nvPr>
        </p:nvSpPr>
        <p:spPr/>
        <p:txBody>
          <a:bodyPr/>
          <a:lstStyle/>
          <a:p>
            <a:fld id="{B6F15528-21DE-4FAA-801E-634DDDAF4B2B}"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219200"/>
            <a:ext cx="7848600" cy="2046714"/>
          </a:xfrm>
          <a:prstGeom prst="rect">
            <a:avLst/>
          </a:prstGeom>
          <a:noFill/>
        </p:spPr>
        <p:txBody>
          <a:bodyPr wrap="square" rtlCol="0">
            <a:spAutoFit/>
          </a:bodyPr>
          <a:lstStyle/>
          <a:p>
            <a:pPr marL="171450" indent="-171450">
              <a:spcBef>
                <a:spcPts val="600"/>
              </a:spcBef>
              <a:buFont typeface="Wingdings" pitchFamily="2" charset="2"/>
              <a:buChar char="§"/>
            </a:pPr>
            <a:r>
              <a:rPr lang="en-US" sz="1600" dirty="0">
                <a:latin typeface="Arial" panose="020B0604020202020204" pitchFamily="34" charset="0"/>
                <a:cs typeface="Arial" panose="020B0604020202020204" pitchFamily="34" charset="0"/>
              </a:rPr>
              <a:t>To send an individual mass spectrum to the NIST MS Search Program, click the </a:t>
            </a:r>
            <a:r>
              <a:rPr lang="en-US" sz="1600" b="1" dirty="0">
                <a:latin typeface="Arial" panose="020B0604020202020204" pitchFamily="34" charset="0"/>
                <a:cs typeface="Arial" panose="020B0604020202020204" pitchFamily="34" charset="0"/>
              </a:rPr>
              <a:t>RMB </a:t>
            </a:r>
            <a:r>
              <a:rPr lang="en-US" sz="1600" dirty="0">
                <a:latin typeface="Arial" panose="020B0604020202020204" pitchFamily="34" charset="0"/>
                <a:cs typeface="Arial" panose="020B0604020202020204" pitchFamily="34" charset="0"/>
              </a:rPr>
              <a:t> with the </a:t>
            </a:r>
            <a:r>
              <a:rPr lang="en-US" sz="1600" b="1" dirty="0">
                <a:latin typeface="Arial" panose="020B0604020202020204" pitchFamily="34" charset="0"/>
                <a:cs typeface="Arial" panose="020B0604020202020204" pitchFamily="34" charset="0"/>
              </a:rPr>
              <a:t>Pointer</a:t>
            </a:r>
            <a:r>
              <a:rPr lang="en-US" sz="1600" dirty="0">
                <a:latin typeface="Arial" panose="020B0604020202020204" pitchFamily="34" charset="0"/>
                <a:cs typeface="Arial" panose="020B0604020202020204" pitchFamily="34" charset="0"/>
              </a:rPr>
              <a:t> on the spectrum to display the </a:t>
            </a:r>
            <a:r>
              <a:rPr lang="en-US" sz="1600" b="1" dirty="0">
                <a:latin typeface="Arial" panose="020B0604020202020204" pitchFamily="34" charset="0"/>
                <a:cs typeface="Arial" panose="020B0604020202020204" pitchFamily="34" charset="0"/>
              </a:rPr>
              <a:t>RMB</a:t>
            </a:r>
            <a:r>
              <a:rPr lang="en-US" sz="1600" dirty="0">
                <a:latin typeface="Arial" panose="020B0604020202020204" pitchFamily="34" charset="0"/>
                <a:cs typeface="Arial" panose="020B0604020202020204" pitchFamily="34" charset="0"/>
              </a:rPr>
              <a:t> menu</a:t>
            </a:r>
          </a:p>
          <a:p>
            <a:pPr marL="171450" indent="-171450">
              <a:spcBef>
                <a:spcPts val="600"/>
              </a:spcBef>
              <a:buFont typeface="Wingdings" pitchFamily="2" charset="2"/>
              <a:buChar char="§"/>
            </a:pPr>
            <a:r>
              <a:rPr lang="en-US" sz="1600" dirty="0">
                <a:latin typeface="Arial" panose="020B0604020202020204" pitchFamily="34" charset="0"/>
                <a:cs typeface="Arial" panose="020B0604020202020204" pitchFamily="34" charset="0"/>
              </a:rPr>
              <a:t>Select </a:t>
            </a:r>
            <a:r>
              <a:rPr lang="en-US" sz="1600" b="1" dirty="0">
                <a:latin typeface="Arial" panose="020B0604020202020204" pitchFamily="34" charset="0"/>
                <a:cs typeface="Arial" panose="020B0604020202020204" pitchFamily="34" charset="0"/>
              </a:rPr>
              <a:t>Go to NIST MS Program</a:t>
            </a:r>
          </a:p>
          <a:p>
            <a:pPr marL="171450" indent="-171450">
              <a:spcBef>
                <a:spcPts val="600"/>
              </a:spcBef>
              <a:buFont typeface="Wingdings" pitchFamily="2" charset="2"/>
              <a:buChar char="§"/>
            </a:pPr>
            <a:r>
              <a:rPr lang="en-US" sz="1600" dirty="0">
                <a:latin typeface="Arial" panose="020B0604020202020204" pitchFamily="34" charset="0"/>
                <a:cs typeface="Arial" panose="020B0604020202020204" pitchFamily="34" charset="0"/>
              </a:rPr>
              <a:t>The spectrum will be sent to the NIST MS Search Program, if the Program is active; and, if not active, it will be started and the spectrum then sent</a:t>
            </a:r>
          </a:p>
          <a:p>
            <a:pPr marL="171450" indent="-171450">
              <a:spcBef>
                <a:spcPts val="600"/>
              </a:spcBef>
              <a:buFont typeface="Wingdings" pitchFamily="2" charset="2"/>
              <a:buChar char="§"/>
            </a:pPr>
            <a:r>
              <a:rPr lang="en-US" sz="1600" dirty="0">
                <a:latin typeface="Arial" panose="020B0604020202020204" pitchFamily="34" charset="0"/>
                <a:cs typeface="Arial" panose="020B0604020202020204" pitchFamily="34" charset="0"/>
              </a:rPr>
              <a:t>If </a:t>
            </a:r>
            <a:r>
              <a:rPr lang="en-US" sz="1600" b="1" dirty="0">
                <a:latin typeface="Arial" panose="020B0604020202020204" pitchFamily="34" charset="0"/>
                <a:cs typeface="Arial" panose="020B0604020202020204" pitchFamily="34" charset="0"/>
              </a:rPr>
              <a:t>Automation</a:t>
            </a:r>
            <a:r>
              <a:rPr lang="en-US" sz="1600" dirty="0">
                <a:latin typeface="Arial" panose="020B0604020202020204" pitchFamily="34" charset="0"/>
                <a:cs typeface="Arial" panose="020B0604020202020204" pitchFamily="34" charset="0"/>
              </a:rPr>
              <a:t> is checked in the </a:t>
            </a:r>
            <a:r>
              <a:rPr lang="en-US" sz="1600" b="1" dirty="0">
                <a:latin typeface="Arial" panose="020B0604020202020204" pitchFamily="34" charset="0"/>
                <a:cs typeface="Arial" panose="020B0604020202020204" pitchFamily="34" charset="0"/>
              </a:rPr>
              <a:t>Library Search Option’s Search</a:t>
            </a:r>
            <a:r>
              <a:rPr lang="en-US" sz="1600" dirty="0">
                <a:latin typeface="Arial" panose="020B0604020202020204" pitchFamily="34" charset="0"/>
                <a:cs typeface="Arial" panose="020B0604020202020204" pitchFamily="34" charset="0"/>
              </a:rPr>
              <a:t> tab, the search will occur automatically and the results will be displayed in the MS Search Program </a:t>
            </a:r>
          </a:p>
        </p:txBody>
      </p:sp>
      <p:sp>
        <p:nvSpPr>
          <p:cNvPr id="5" name="TextBox 4"/>
          <p:cNvSpPr txBox="1"/>
          <p:nvPr/>
        </p:nvSpPr>
        <p:spPr>
          <a:xfrm>
            <a:off x="523875" y="228600"/>
            <a:ext cx="8355172"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Sending Deconvoluted Spectra to NIST Search Program</a:t>
            </a:r>
          </a:p>
        </p:txBody>
      </p:sp>
      <p:pic>
        <p:nvPicPr>
          <p:cNvPr id="2" name="Picture 1"/>
          <p:cNvPicPr>
            <a:picLocks noChangeAspect="1"/>
          </p:cNvPicPr>
          <p:nvPr/>
        </p:nvPicPr>
        <p:blipFill>
          <a:blip r:embed="rId2" cstate="print"/>
          <a:stretch>
            <a:fillRect/>
          </a:stretch>
        </p:blipFill>
        <p:spPr>
          <a:xfrm>
            <a:off x="304800" y="3581400"/>
            <a:ext cx="8668703" cy="2596991"/>
          </a:xfrm>
          <a:prstGeom prst="rect">
            <a:avLst/>
          </a:prstGeom>
        </p:spPr>
      </p:pic>
      <p:sp>
        <p:nvSpPr>
          <p:cNvPr id="4" name="Slide Number Placeholder 3">
            <a:extLst>
              <a:ext uri="{FF2B5EF4-FFF2-40B4-BE49-F238E27FC236}">
                <a16:creationId xmlns:a16="http://schemas.microsoft.com/office/drawing/2014/main" id="{B37CF715-E581-4258-991A-C7B2E4D02DF4}"/>
              </a:ext>
            </a:extLst>
          </p:cNvPr>
          <p:cNvSpPr>
            <a:spLocks noGrp="1"/>
          </p:cNvSpPr>
          <p:nvPr>
            <p:ph type="sldNum" sz="quarter" idx="12"/>
          </p:nvPr>
        </p:nvSpPr>
        <p:spPr/>
        <p:txBody>
          <a:bodyPr/>
          <a:lstStyle/>
          <a:p>
            <a:fld id="{B6F15528-21DE-4FAA-801E-634DDDAF4B2B}" type="slidenum">
              <a:rPr lang="en-US" smtClean="0"/>
              <a:pPr/>
              <a:t>9</a:t>
            </a:fld>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5338</TotalTime>
  <Words>2892</Words>
  <Application>Microsoft Office PowerPoint</Application>
  <PresentationFormat>On-screen Show (4:3)</PresentationFormat>
  <Paragraphs>215</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TVA Sailor</dc:creator>
  <cp:lastModifiedBy>David Sparkman</cp:lastModifiedBy>
  <cp:revision>210</cp:revision>
  <dcterms:created xsi:type="dcterms:W3CDTF">2006-08-16T00:00:00Z</dcterms:created>
  <dcterms:modified xsi:type="dcterms:W3CDTF">2019-11-25T16:32:13Z</dcterms:modified>
</cp:coreProperties>
</file>