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4"/>
  </p:sldMasterIdLst>
  <p:notesMasterIdLst>
    <p:notesMasterId r:id="rId6"/>
  </p:notesMasterIdLst>
  <p:handoutMasterIdLst>
    <p:handoutMasterId r:id="rId7"/>
  </p:handoutMasterIdLst>
  <p:sldIdLst>
    <p:sldId id="1627" r:id="rId5"/>
  </p:sldIdLst>
  <p:sldSz cx="9144000" cy="6858000" type="letter"/>
  <p:notesSz cx="6934200" cy="9220200"/>
  <p:custDataLst>
    <p:tags r:id="rId8"/>
  </p:custDataLst>
  <p:defaultTextStyle>
    <a:defPPr>
      <a:defRPr lang="en-US"/>
    </a:defPPr>
    <a:lvl1pPr algn="l" rtl="0" fontAlgn="base">
      <a:spcBef>
        <a:spcPct val="0"/>
      </a:spcBef>
      <a:spcAft>
        <a:spcPct val="0"/>
      </a:spcAft>
      <a:defRPr kern="1200">
        <a:solidFill>
          <a:schemeClr val="folHlink"/>
        </a:solidFill>
        <a:latin typeface="Arial" charset="0"/>
        <a:ea typeface="+mn-ea"/>
        <a:cs typeface="+mn-cs"/>
      </a:defRPr>
    </a:lvl1pPr>
    <a:lvl2pPr marL="457200" algn="l" rtl="0" fontAlgn="base">
      <a:spcBef>
        <a:spcPct val="0"/>
      </a:spcBef>
      <a:spcAft>
        <a:spcPct val="0"/>
      </a:spcAft>
      <a:defRPr kern="1200">
        <a:solidFill>
          <a:schemeClr val="folHlink"/>
        </a:solidFill>
        <a:latin typeface="Arial" charset="0"/>
        <a:ea typeface="+mn-ea"/>
        <a:cs typeface="+mn-cs"/>
      </a:defRPr>
    </a:lvl2pPr>
    <a:lvl3pPr marL="914400" algn="l" rtl="0" fontAlgn="base">
      <a:spcBef>
        <a:spcPct val="0"/>
      </a:spcBef>
      <a:spcAft>
        <a:spcPct val="0"/>
      </a:spcAft>
      <a:defRPr kern="1200">
        <a:solidFill>
          <a:schemeClr val="folHlink"/>
        </a:solidFill>
        <a:latin typeface="Arial" charset="0"/>
        <a:ea typeface="+mn-ea"/>
        <a:cs typeface="+mn-cs"/>
      </a:defRPr>
    </a:lvl3pPr>
    <a:lvl4pPr marL="1371600" algn="l" rtl="0" fontAlgn="base">
      <a:spcBef>
        <a:spcPct val="0"/>
      </a:spcBef>
      <a:spcAft>
        <a:spcPct val="0"/>
      </a:spcAft>
      <a:defRPr kern="1200">
        <a:solidFill>
          <a:schemeClr val="folHlink"/>
        </a:solidFill>
        <a:latin typeface="Arial" charset="0"/>
        <a:ea typeface="+mn-ea"/>
        <a:cs typeface="+mn-cs"/>
      </a:defRPr>
    </a:lvl4pPr>
    <a:lvl5pPr marL="1828800" algn="l" rtl="0" fontAlgn="base">
      <a:spcBef>
        <a:spcPct val="0"/>
      </a:spcBef>
      <a:spcAft>
        <a:spcPct val="0"/>
      </a:spcAft>
      <a:defRPr kern="1200">
        <a:solidFill>
          <a:schemeClr val="folHlink"/>
        </a:solidFill>
        <a:latin typeface="Arial" charset="0"/>
        <a:ea typeface="+mn-ea"/>
        <a:cs typeface="+mn-cs"/>
      </a:defRPr>
    </a:lvl5pPr>
    <a:lvl6pPr marL="2286000" algn="l" defTabSz="914400" rtl="0" eaLnBrk="1" latinLnBrk="0" hangingPunct="1">
      <a:defRPr kern="1200">
        <a:solidFill>
          <a:schemeClr val="folHlink"/>
        </a:solidFill>
        <a:latin typeface="Arial" charset="0"/>
        <a:ea typeface="+mn-ea"/>
        <a:cs typeface="+mn-cs"/>
      </a:defRPr>
    </a:lvl6pPr>
    <a:lvl7pPr marL="2743200" algn="l" defTabSz="914400" rtl="0" eaLnBrk="1" latinLnBrk="0" hangingPunct="1">
      <a:defRPr kern="1200">
        <a:solidFill>
          <a:schemeClr val="folHlink"/>
        </a:solidFill>
        <a:latin typeface="Arial" charset="0"/>
        <a:ea typeface="+mn-ea"/>
        <a:cs typeface="+mn-cs"/>
      </a:defRPr>
    </a:lvl7pPr>
    <a:lvl8pPr marL="3200400" algn="l" defTabSz="914400" rtl="0" eaLnBrk="1" latinLnBrk="0" hangingPunct="1">
      <a:defRPr kern="1200">
        <a:solidFill>
          <a:schemeClr val="folHlink"/>
        </a:solidFill>
        <a:latin typeface="Arial" charset="0"/>
        <a:ea typeface="+mn-ea"/>
        <a:cs typeface="+mn-cs"/>
      </a:defRPr>
    </a:lvl8pPr>
    <a:lvl9pPr marL="3657600" algn="l" defTabSz="914400" rtl="0" eaLnBrk="1" latinLnBrk="0" hangingPunct="1">
      <a:defRPr kern="1200">
        <a:solidFill>
          <a:schemeClr val="folHlink"/>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ST" initials="N" lastIdx="4" clrIdx="0"/>
  <p:cmAuthor id="1" name="Eric Amis" initials="EJA" lastIdx="1" clrIdx="1"/>
  <p:cmAuthor id="2" name="  " initials=" " lastIdx="2" clrIdx="2"/>
  <p:cmAuthor id="3" name="mfasolka" initials="m" lastIdx="1" clrIdx="3"/>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800080"/>
    <a:srgbClr val="000000"/>
    <a:srgbClr val="FF5050"/>
    <a:srgbClr val="0066CC"/>
    <a:srgbClr val="FFFFFF"/>
    <a:srgbClr val="FF1717"/>
    <a:srgbClr val="CCFFFF"/>
    <a:srgbClr val="DDF2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57" autoAdjust="0"/>
    <p:restoredTop sz="53148" autoAdjust="0"/>
  </p:normalViewPr>
  <p:slideViewPr>
    <p:cSldViewPr snapToGrid="0">
      <p:cViewPr varScale="1">
        <p:scale>
          <a:sx n="67" d="100"/>
          <a:sy n="67" d="100"/>
        </p:scale>
        <p:origin x="-3000" y="-102"/>
      </p:cViewPr>
      <p:guideLst>
        <p:guide orient="horz" pos="2160"/>
        <p:guide pos="2879"/>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3448"/>
    </p:cViewPr>
  </p:sorterViewPr>
  <p:notesViewPr>
    <p:cSldViewPr snapToGrid="0">
      <p:cViewPr>
        <p:scale>
          <a:sx n="100" d="100"/>
          <a:sy n="100" d="100"/>
        </p:scale>
        <p:origin x="-1800" y="-880"/>
      </p:cViewPr>
      <p:guideLst>
        <p:guide orient="horz" pos="2905"/>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1224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spect="1" noChangeArrowheads="1"/>
          </p:cNvSpPr>
          <p:nvPr>
            <p:ph type="body" sz="quarter" idx="3"/>
          </p:nvPr>
        </p:nvSpPr>
        <p:spPr bwMode="auto">
          <a:xfrm>
            <a:off x="522288" y="4851400"/>
            <a:ext cx="5815012" cy="4244975"/>
          </a:xfrm>
          <a:prstGeom prst="rect">
            <a:avLst/>
          </a:prstGeom>
          <a:noFill/>
          <a:ln w="12700">
            <a:noFill/>
            <a:miter lim="800000"/>
            <a:headEnd/>
            <a:tailEnd/>
          </a:ln>
          <a:effectLst/>
        </p:spPr>
        <p:txBody>
          <a:bodyPr vert="horz" wrap="square" lIns="93950" tIns="46152" rIns="93950" bIns="46152" numCol="1" anchor="t" anchorCtr="0" compatLnSpc="1">
            <a:prstTxWarp prst="textNoShape">
              <a:avLst/>
            </a:prstTxWarp>
          </a:bodyPr>
          <a:lstStyle/>
          <a:p>
            <a:pPr lvl="0"/>
            <a:r>
              <a:rPr lang="en-US" noProof="0" dirty="0" smtClean="0"/>
              <a:t>Click to edit Master text styles</a:t>
            </a:r>
          </a:p>
        </p:txBody>
      </p:sp>
      <p:sp>
        <p:nvSpPr>
          <p:cNvPr id="16387" name="Rectangle 3"/>
          <p:cNvSpPr>
            <a:spLocks noGrp="1" noRot="1" noChangeAspect="1" noChangeArrowheads="1" noTextEdit="1"/>
          </p:cNvSpPr>
          <p:nvPr>
            <p:ph type="sldImg" idx="2"/>
          </p:nvPr>
        </p:nvSpPr>
        <p:spPr bwMode="auto">
          <a:xfrm>
            <a:off x="441325" y="268288"/>
            <a:ext cx="5992813" cy="4494212"/>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2932989274"/>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30000"/>
      </a:spcBef>
      <a:spcAft>
        <a:spcPct val="0"/>
      </a:spcAft>
      <a:defRPr sz="1100" kern="1200">
        <a:solidFill>
          <a:schemeClr val="tx1"/>
        </a:solidFill>
        <a:latin typeface="Arial"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pitchFamily="1"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pitchFamily="1"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pitchFamily="1"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buFontTx/>
              <a:buNone/>
            </a:pPr>
            <a:r>
              <a:rPr lang="en-US" baseline="0" dirty="0" smtClean="0"/>
              <a:t>Identification of discrete chemical entities in complex mixtures is a central part of many chemical analysis procedures– especially those involving biological materials, virtually all of which are very complex. These mixtures contain hundreds to thousands of detectable chemical entities, whose numbers increase with instrument sensitivity. A critical, ubiquitous and long-standing problem is knowing what these compounds are. Due to its sensitivity and selectivity, LC-MS technology is the most widely-applied methods for separating and detecting these components in biological and other fluids. However, to confidently identify almost any of them requires a fragmentation pattern of ionized components. Assisting in this identification task, we are building and distributing a validated reference library containing these patterns (mass spectra or ion fragmentation patterns). These are delivered with tested algorithms for their use with the libraries for making confident identifications. They are packaged to incorporations into mass spectrometer data analysis systems.</a:t>
            </a:r>
          </a:p>
          <a:p>
            <a:pPr>
              <a:lnSpc>
                <a:spcPct val="80000"/>
              </a:lnSpc>
              <a:buFontTx/>
              <a:buNone/>
            </a:pPr>
            <a:endParaRPr lang="en-US" baseline="0" dirty="0" smtClean="0"/>
          </a:p>
          <a:p>
            <a:pPr>
              <a:lnSpc>
                <a:spcPct val="80000"/>
              </a:lnSpc>
              <a:buFontTx/>
              <a:buNone/>
            </a:pPr>
            <a:r>
              <a:rPr lang="en-US" baseline="0" dirty="0" smtClean="0"/>
              <a:t>This greatly extends the scope of the NIST library of electron ionization spectra, now widely used for the identification of gas-phase compounds. The tandem MS library enables the identification of ions generated by electrospray and MALDI from solutions, and is now in widespread use in the analysis of biological samples.</a:t>
            </a:r>
          </a:p>
          <a:p>
            <a:pPr>
              <a:lnSpc>
                <a:spcPct val="80000"/>
              </a:lnSpc>
              <a:buFontTx/>
              <a:buNone/>
            </a:pPr>
            <a:endParaRPr lang="en-US" baseline="0" dirty="0" smtClean="0"/>
          </a:p>
          <a:p>
            <a:pPr>
              <a:lnSpc>
                <a:spcPct val="80000"/>
              </a:lnSpc>
              <a:buFontTx/>
              <a:buNone/>
            </a:pPr>
            <a:r>
              <a:rPr lang="en-US" baseline="0" dirty="0" smtClean="0"/>
              <a:t>An especially active current area is ‘Metabolomics’ – which is the study of all detectable ‘small molecule’ components of a biological mixture. Recent work has focused on increasing the coverage of the class of compounds to aid in the discovery of biomarkers and metabolic targets as well as in the determination of analytical </a:t>
            </a:r>
            <a:r>
              <a:rPr lang="en-US" baseline="0" smtClean="0"/>
              <a:t>quality.</a:t>
            </a:r>
          </a:p>
          <a:p>
            <a:pPr>
              <a:lnSpc>
                <a:spcPct val="80000"/>
              </a:lnSpc>
              <a:buFontTx/>
              <a:buNone/>
            </a:pPr>
            <a:endParaRPr lang="en-US" baseline="0" dirty="0" smtClean="0"/>
          </a:p>
          <a:p>
            <a:pPr>
              <a:lnSpc>
                <a:spcPct val="80000"/>
              </a:lnSpc>
              <a:buFontTx/>
              <a:buNone/>
            </a:pPr>
            <a:r>
              <a:rPr lang="en-US" baseline="0" dirty="0" smtClean="0"/>
              <a:t>Contact Steve Stein, 645</a:t>
            </a:r>
            <a:endParaRPr lang="en-US" baseline="0"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ft Column">
    <p:spTree>
      <p:nvGrpSpPr>
        <p:cNvPr id="1" name=""/>
        <p:cNvGrpSpPr/>
        <p:nvPr/>
      </p:nvGrpSpPr>
      <p:grpSpPr>
        <a:xfrm>
          <a:off x="0" y="0"/>
          <a:ext cx="0" cy="0"/>
          <a:chOff x="0" y="0"/>
          <a:chExt cx="0" cy="0"/>
        </a:xfrm>
      </p:grpSpPr>
      <p:sp>
        <p:nvSpPr>
          <p:cNvPr id="2" name="Title 1"/>
          <p:cNvSpPr>
            <a:spLocks noGrp="1"/>
          </p:cNvSpPr>
          <p:nvPr>
            <p:ph type="title"/>
          </p:nvPr>
        </p:nvSpPr>
        <p:spPr>
          <a:xfrm>
            <a:off x="0" y="99868"/>
            <a:ext cx="9050338" cy="731838"/>
          </a:xfrm>
        </p:spPr>
        <p:txBody>
          <a:bodyPr/>
          <a:lstStyle/>
          <a:p>
            <a:r>
              <a:rPr lang="en-US" dirty="0" smtClean="0"/>
              <a:t>Click to edit Master title style</a:t>
            </a:r>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450" y="44450"/>
            <a:ext cx="9050338" cy="731838"/>
          </a:xfrm>
          <a:prstGeom prst="rect">
            <a:avLst/>
          </a:prstGeom>
          <a:noFill/>
          <a:ln w="12700">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90488" y="1004888"/>
            <a:ext cx="8958262" cy="5715000"/>
          </a:xfrm>
          <a:prstGeom prst="rect">
            <a:avLst/>
          </a:prstGeom>
          <a:noFill/>
          <a:ln w="12700">
            <a:noFill/>
            <a:miter lim="800000"/>
            <a:headEnd/>
            <a:tailEnd/>
          </a:ln>
        </p:spPr>
        <p:txBody>
          <a:bodyPr vert="horz" wrap="square" lIns="91440" tIns="44446" rIns="91440" bIns="44446"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796114" name="Text Box 18"/>
          <p:cNvSpPr txBox="1">
            <a:spLocks noChangeArrowheads="1"/>
          </p:cNvSpPr>
          <p:nvPr userDrawn="1"/>
        </p:nvSpPr>
        <p:spPr bwMode="auto">
          <a:xfrm>
            <a:off x="7391400" y="-42863"/>
            <a:ext cx="0" cy="247651"/>
          </a:xfrm>
          <a:prstGeom prst="rect">
            <a:avLst/>
          </a:prstGeom>
          <a:noFill/>
          <a:ln w="9525">
            <a:noFill/>
            <a:miter lim="800000"/>
            <a:headEnd/>
            <a:tailEnd/>
          </a:ln>
          <a:effectLst/>
        </p:spPr>
        <p:txBody>
          <a:bodyPr wrap="none" lIns="0" tIns="0" rIns="0" bIns="0">
            <a:spAutoFit/>
          </a:bodyPr>
          <a:lstStyle/>
          <a:p>
            <a:pPr eaLnBrk="0" hangingPunct="0">
              <a:lnSpc>
                <a:spcPct val="90000"/>
              </a:lnSpc>
              <a:spcBef>
                <a:spcPct val="20000"/>
              </a:spcBef>
              <a:buClr>
                <a:srgbClr val="0099CC"/>
              </a:buClr>
              <a:buSzPct val="100000"/>
              <a:defRPr/>
            </a:pPr>
            <a:endParaRPr lang="en-US"/>
          </a:p>
        </p:txBody>
      </p:sp>
      <p:sp>
        <p:nvSpPr>
          <p:cNvPr id="1796118" name="Text Box 22"/>
          <p:cNvSpPr txBox="1">
            <a:spLocks noChangeArrowheads="1"/>
          </p:cNvSpPr>
          <p:nvPr userDrawn="1"/>
        </p:nvSpPr>
        <p:spPr bwMode="auto">
          <a:xfrm>
            <a:off x="2895600" y="3081338"/>
            <a:ext cx="0" cy="247650"/>
          </a:xfrm>
          <a:prstGeom prst="rect">
            <a:avLst/>
          </a:prstGeom>
          <a:noFill/>
          <a:ln w="9525">
            <a:noFill/>
            <a:miter lim="800000"/>
            <a:headEnd/>
            <a:tailEnd/>
          </a:ln>
          <a:effectLst/>
        </p:spPr>
        <p:txBody>
          <a:bodyPr wrap="none" lIns="0" tIns="0" rIns="0" bIns="0">
            <a:spAutoFit/>
          </a:bodyPr>
          <a:lstStyle/>
          <a:p>
            <a:pPr eaLnBrk="0" hangingPunct="0">
              <a:lnSpc>
                <a:spcPct val="90000"/>
              </a:lnSpc>
              <a:spcBef>
                <a:spcPct val="20000"/>
              </a:spcBef>
              <a:buClr>
                <a:srgbClr val="0099CC"/>
              </a:buClr>
              <a:buSzPct val="100000"/>
              <a:defRPr/>
            </a:pPr>
            <a:endParaRPr lang="en-US"/>
          </a:p>
        </p:txBody>
      </p:sp>
      <p:cxnSp>
        <p:nvCxnSpPr>
          <p:cNvPr id="9" name="Straight Connector 8"/>
          <p:cNvCxnSpPr/>
          <p:nvPr userDrawn="1"/>
        </p:nvCxnSpPr>
        <p:spPr bwMode="auto">
          <a:xfrm>
            <a:off x="0" y="726139"/>
            <a:ext cx="9144000" cy="0"/>
          </a:xfrm>
          <a:prstGeom prst="line">
            <a:avLst/>
          </a:prstGeom>
          <a:noFill/>
          <a:ln w="25400" cap="flat" cmpd="sng" algn="ctr">
            <a:solidFill>
              <a:schemeClr val="tx1"/>
            </a:solidFill>
            <a:prstDash val="solid"/>
            <a:round/>
            <a:headEnd type="none" w="med" len="med"/>
            <a:tailEnd type="none" w="med" len="med"/>
          </a:ln>
          <a:effectLst/>
        </p:spPr>
      </p:cxnSp>
      <p:grpSp>
        <p:nvGrpSpPr>
          <p:cNvPr id="7" name="Group 6"/>
          <p:cNvGrpSpPr/>
          <p:nvPr userDrawn="1"/>
        </p:nvGrpSpPr>
        <p:grpSpPr>
          <a:xfrm>
            <a:off x="-9525" y="4008"/>
            <a:ext cx="9163050" cy="6866024"/>
            <a:chOff x="-9525" y="0"/>
            <a:chExt cx="9163050" cy="6858000"/>
          </a:xfrm>
        </p:grpSpPr>
        <p:pic>
          <p:nvPicPr>
            <p:cNvPr id="8"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descr="whitenist.png"/>
            <p:cNvPicPr>
              <a:picLocks noChangeAspect="1"/>
            </p:cNvPicPr>
            <p:nvPr userDrawn="1"/>
          </p:nvPicPr>
          <p:blipFill>
            <a:blip r:embed="rId5"/>
            <a:stretch>
              <a:fillRect/>
            </a:stretch>
          </p:blipFill>
          <p:spPr>
            <a:xfrm>
              <a:off x="457200" y="6517561"/>
              <a:ext cx="706516" cy="188039"/>
            </a:xfrm>
            <a:prstGeom prst="rect">
              <a:avLst/>
            </a:prstGeom>
          </p:spPr>
        </p:pic>
      </p:grpSp>
      <p:cxnSp>
        <p:nvCxnSpPr>
          <p:cNvPr id="3" name="Straight Connector 2"/>
          <p:cNvCxnSpPr/>
          <p:nvPr userDrawn="1"/>
        </p:nvCxnSpPr>
        <p:spPr bwMode="auto">
          <a:xfrm flipV="1">
            <a:off x="-3" y="892393"/>
            <a:ext cx="6428509" cy="1"/>
          </a:xfrm>
          <a:prstGeom prst="line">
            <a:avLst/>
          </a:prstGeom>
          <a:noFill/>
          <a:ln w="9525" cap="flat" cmpd="sng" algn="ctr">
            <a:solidFill>
              <a:schemeClr val="accent6">
                <a:lumMod val="50000"/>
              </a:schemeClr>
            </a:solidFill>
            <a:prstDash val="solid"/>
            <a:round/>
            <a:headEnd type="none" w="med" len="med"/>
            <a:tailEnd type="none" w="med" len="med"/>
          </a:ln>
          <a:effectLst/>
        </p:spPr>
      </p:cxnSp>
      <p:pic>
        <p:nvPicPr>
          <p:cNvPr id="4" name="Picture 3"/>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5008411" y="6565713"/>
            <a:ext cx="3200400" cy="11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55" r:id="rId1"/>
    <p:sldLayoutId id="2147483653" r:id="rId2"/>
  </p:sldLayoutIdLst>
  <p:transition spd="med">
    <p:fade/>
  </p:transition>
  <p:timing>
    <p:tnLst>
      <p:par>
        <p:cTn id="1" dur="indefinite" restart="never" nodeType="tmRoot"/>
      </p:par>
    </p:tnLst>
  </p:timing>
  <p:txStyles>
    <p:titleStyle>
      <a:lvl1pPr algn="l" rtl="0" eaLnBrk="0" fontAlgn="base" hangingPunct="0">
        <a:lnSpc>
          <a:spcPct val="95000"/>
        </a:lnSpc>
        <a:spcBef>
          <a:spcPct val="0"/>
        </a:spcBef>
        <a:spcAft>
          <a:spcPct val="0"/>
        </a:spcAft>
        <a:defRPr sz="2400">
          <a:solidFill>
            <a:schemeClr val="tx1"/>
          </a:solidFill>
          <a:latin typeface="+mj-lt"/>
          <a:ea typeface="+mj-ea"/>
          <a:cs typeface="+mj-cs"/>
        </a:defRPr>
      </a:lvl1pPr>
      <a:lvl2pPr algn="l" rtl="0" eaLnBrk="0" fontAlgn="base" hangingPunct="0">
        <a:lnSpc>
          <a:spcPct val="95000"/>
        </a:lnSpc>
        <a:spcBef>
          <a:spcPct val="0"/>
        </a:spcBef>
        <a:spcAft>
          <a:spcPct val="0"/>
        </a:spcAft>
        <a:defRPr sz="2400">
          <a:solidFill>
            <a:srgbClr val="0000FF"/>
          </a:solidFill>
          <a:latin typeface="Arial Black" pitchFamily="1" charset="0"/>
        </a:defRPr>
      </a:lvl2pPr>
      <a:lvl3pPr algn="l" rtl="0" eaLnBrk="0" fontAlgn="base" hangingPunct="0">
        <a:lnSpc>
          <a:spcPct val="95000"/>
        </a:lnSpc>
        <a:spcBef>
          <a:spcPct val="0"/>
        </a:spcBef>
        <a:spcAft>
          <a:spcPct val="0"/>
        </a:spcAft>
        <a:defRPr sz="2400">
          <a:solidFill>
            <a:srgbClr val="0000FF"/>
          </a:solidFill>
          <a:latin typeface="Arial Black" pitchFamily="1" charset="0"/>
        </a:defRPr>
      </a:lvl3pPr>
      <a:lvl4pPr algn="l" rtl="0" eaLnBrk="0" fontAlgn="base" hangingPunct="0">
        <a:lnSpc>
          <a:spcPct val="95000"/>
        </a:lnSpc>
        <a:spcBef>
          <a:spcPct val="0"/>
        </a:spcBef>
        <a:spcAft>
          <a:spcPct val="0"/>
        </a:spcAft>
        <a:defRPr sz="2400">
          <a:solidFill>
            <a:srgbClr val="0000FF"/>
          </a:solidFill>
          <a:latin typeface="Arial Black" pitchFamily="1" charset="0"/>
        </a:defRPr>
      </a:lvl4pPr>
      <a:lvl5pPr algn="l" rtl="0" eaLnBrk="0" fontAlgn="base" hangingPunct="0">
        <a:lnSpc>
          <a:spcPct val="95000"/>
        </a:lnSpc>
        <a:spcBef>
          <a:spcPct val="0"/>
        </a:spcBef>
        <a:spcAft>
          <a:spcPct val="0"/>
        </a:spcAft>
        <a:defRPr sz="2400">
          <a:solidFill>
            <a:srgbClr val="0000FF"/>
          </a:solidFill>
          <a:latin typeface="Arial Black" pitchFamily="1" charset="0"/>
        </a:defRPr>
      </a:lvl5pPr>
      <a:lvl6pPr marL="457200" algn="l" rtl="0" eaLnBrk="0" fontAlgn="base" hangingPunct="0">
        <a:lnSpc>
          <a:spcPct val="95000"/>
        </a:lnSpc>
        <a:spcBef>
          <a:spcPct val="0"/>
        </a:spcBef>
        <a:spcAft>
          <a:spcPct val="0"/>
        </a:spcAft>
        <a:defRPr sz="2400">
          <a:solidFill>
            <a:srgbClr val="0000FF"/>
          </a:solidFill>
          <a:latin typeface="Arial Black" pitchFamily="1" charset="0"/>
        </a:defRPr>
      </a:lvl6pPr>
      <a:lvl7pPr marL="914400" algn="l" rtl="0" eaLnBrk="0" fontAlgn="base" hangingPunct="0">
        <a:lnSpc>
          <a:spcPct val="95000"/>
        </a:lnSpc>
        <a:spcBef>
          <a:spcPct val="0"/>
        </a:spcBef>
        <a:spcAft>
          <a:spcPct val="0"/>
        </a:spcAft>
        <a:defRPr sz="2400">
          <a:solidFill>
            <a:srgbClr val="0000FF"/>
          </a:solidFill>
          <a:latin typeface="Arial Black" pitchFamily="1" charset="0"/>
        </a:defRPr>
      </a:lvl7pPr>
      <a:lvl8pPr marL="1371600" algn="l" rtl="0" eaLnBrk="0" fontAlgn="base" hangingPunct="0">
        <a:lnSpc>
          <a:spcPct val="95000"/>
        </a:lnSpc>
        <a:spcBef>
          <a:spcPct val="0"/>
        </a:spcBef>
        <a:spcAft>
          <a:spcPct val="0"/>
        </a:spcAft>
        <a:defRPr sz="2400">
          <a:solidFill>
            <a:srgbClr val="0000FF"/>
          </a:solidFill>
          <a:latin typeface="Arial Black" pitchFamily="1" charset="0"/>
        </a:defRPr>
      </a:lvl8pPr>
      <a:lvl9pPr marL="1828800" algn="l" rtl="0" eaLnBrk="0" fontAlgn="base" hangingPunct="0">
        <a:lnSpc>
          <a:spcPct val="95000"/>
        </a:lnSpc>
        <a:spcBef>
          <a:spcPct val="0"/>
        </a:spcBef>
        <a:spcAft>
          <a:spcPct val="0"/>
        </a:spcAft>
        <a:defRPr sz="2400">
          <a:solidFill>
            <a:srgbClr val="0000FF"/>
          </a:solidFill>
          <a:latin typeface="Arial Black" pitchFamily="1" charset="0"/>
        </a:defRPr>
      </a:lvl9pPr>
    </p:titleStyle>
    <p:bodyStyle>
      <a:lvl1pPr marL="166688" indent="-166688" algn="l" rtl="0" eaLnBrk="0" fontAlgn="base" hangingPunct="0">
        <a:lnSpc>
          <a:spcPct val="95000"/>
        </a:lnSpc>
        <a:spcBef>
          <a:spcPct val="30000"/>
        </a:spcBef>
        <a:spcAft>
          <a:spcPct val="0"/>
        </a:spcAft>
        <a:buClr>
          <a:schemeClr val="tx1"/>
        </a:buClr>
        <a:buFont typeface="Times"/>
        <a:defRPr sz="2000" b="1">
          <a:solidFill>
            <a:schemeClr val="tx1"/>
          </a:solidFill>
          <a:latin typeface="+mn-lt"/>
          <a:ea typeface="+mn-ea"/>
          <a:cs typeface="+mn-cs"/>
        </a:defRPr>
      </a:lvl1pPr>
      <a:lvl2pPr marL="398463" indent="-111125" algn="l" rtl="0" eaLnBrk="0" fontAlgn="base" hangingPunct="0">
        <a:lnSpc>
          <a:spcPct val="95000"/>
        </a:lnSpc>
        <a:spcBef>
          <a:spcPct val="15000"/>
        </a:spcBef>
        <a:spcAft>
          <a:spcPct val="0"/>
        </a:spcAft>
        <a:buClr>
          <a:schemeClr val="tx1"/>
        </a:buClr>
        <a:buFont typeface="Times"/>
        <a:buChar char="•"/>
        <a:defRPr>
          <a:solidFill>
            <a:schemeClr val="tx1"/>
          </a:solidFill>
          <a:latin typeface="+mn-lt"/>
        </a:defRPr>
      </a:lvl2pPr>
      <a:lvl3pPr marL="623888" indent="-111125" algn="l" rtl="0" eaLnBrk="0" fontAlgn="base" hangingPunct="0">
        <a:lnSpc>
          <a:spcPct val="95000"/>
        </a:lnSpc>
        <a:spcBef>
          <a:spcPct val="15000"/>
        </a:spcBef>
        <a:spcAft>
          <a:spcPct val="0"/>
        </a:spcAft>
        <a:buClr>
          <a:schemeClr val="tx1"/>
        </a:buClr>
        <a:buFont typeface="Times"/>
        <a:buChar char="•"/>
        <a:defRPr sz="1600">
          <a:solidFill>
            <a:schemeClr val="tx1"/>
          </a:solidFill>
          <a:latin typeface="+mn-lt"/>
        </a:defRPr>
      </a:lvl3pPr>
      <a:lvl4pPr marL="855663" indent="-111125" algn="l" rtl="0" eaLnBrk="0" fontAlgn="base" hangingPunct="0">
        <a:lnSpc>
          <a:spcPct val="95000"/>
        </a:lnSpc>
        <a:spcBef>
          <a:spcPct val="15000"/>
        </a:spcBef>
        <a:spcAft>
          <a:spcPct val="0"/>
        </a:spcAft>
        <a:buClr>
          <a:schemeClr val="tx1"/>
        </a:buClr>
        <a:buFont typeface="Times"/>
        <a:buChar char="•"/>
        <a:defRPr sz="1600">
          <a:solidFill>
            <a:schemeClr val="tx1"/>
          </a:solidFill>
          <a:latin typeface="+mn-lt"/>
        </a:defRPr>
      </a:lvl4pPr>
      <a:lvl5pPr marL="1081088" indent="-111125" algn="l" rtl="0" eaLnBrk="0" fontAlgn="base" hangingPunct="0">
        <a:lnSpc>
          <a:spcPct val="95000"/>
        </a:lnSpc>
        <a:spcBef>
          <a:spcPct val="15000"/>
        </a:spcBef>
        <a:spcAft>
          <a:spcPct val="0"/>
        </a:spcAft>
        <a:buClr>
          <a:schemeClr val="tx1"/>
        </a:buClr>
        <a:buFont typeface="Times"/>
        <a:buChar char="•"/>
        <a:defRPr sz="1600">
          <a:solidFill>
            <a:schemeClr val="tx1"/>
          </a:solidFill>
          <a:latin typeface="+mn-lt"/>
        </a:defRPr>
      </a:lvl5pPr>
      <a:lvl6pPr marL="1538288" indent="-111125" algn="l" rtl="0" eaLnBrk="0" fontAlgn="base" hangingPunct="0">
        <a:lnSpc>
          <a:spcPct val="95000"/>
        </a:lnSpc>
        <a:spcBef>
          <a:spcPct val="15000"/>
        </a:spcBef>
        <a:spcAft>
          <a:spcPct val="0"/>
        </a:spcAft>
        <a:buClr>
          <a:schemeClr val="tx1"/>
        </a:buClr>
        <a:buFont typeface="Times" pitchFamily="1" charset="0"/>
        <a:buChar char="•"/>
        <a:defRPr sz="1600">
          <a:solidFill>
            <a:schemeClr val="tx1"/>
          </a:solidFill>
          <a:latin typeface="+mn-lt"/>
        </a:defRPr>
      </a:lvl6pPr>
      <a:lvl7pPr marL="1995488" indent="-111125" algn="l" rtl="0" eaLnBrk="0" fontAlgn="base" hangingPunct="0">
        <a:lnSpc>
          <a:spcPct val="95000"/>
        </a:lnSpc>
        <a:spcBef>
          <a:spcPct val="15000"/>
        </a:spcBef>
        <a:spcAft>
          <a:spcPct val="0"/>
        </a:spcAft>
        <a:buClr>
          <a:schemeClr val="tx1"/>
        </a:buClr>
        <a:buFont typeface="Times" pitchFamily="1" charset="0"/>
        <a:buChar char="•"/>
        <a:defRPr sz="1600">
          <a:solidFill>
            <a:schemeClr val="tx1"/>
          </a:solidFill>
          <a:latin typeface="+mn-lt"/>
        </a:defRPr>
      </a:lvl7pPr>
      <a:lvl8pPr marL="2452688" indent="-111125" algn="l" rtl="0" eaLnBrk="0" fontAlgn="base" hangingPunct="0">
        <a:lnSpc>
          <a:spcPct val="95000"/>
        </a:lnSpc>
        <a:spcBef>
          <a:spcPct val="15000"/>
        </a:spcBef>
        <a:spcAft>
          <a:spcPct val="0"/>
        </a:spcAft>
        <a:buClr>
          <a:schemeClr val="tx1"/>
        </a:buClr>
        <a:buFont typeface="Times" pitchFamily="1" charset="0"/>
        <a:buChar char="•"/>
        <a:defRPr sz="1600">
          <a:solidFill>
            <a:schemeClr val="tx1"/>
          </a:solidFill>
          <a:latin typeface="+mn-lt"/>
        </a:defRPr>
      </a:lvl8pPr>
      <a:lvl9pPr marL="2909888" indent="-111125" algn="l" rtl="0" eaLnBrk="0" fontAlgn="base" hangingPunct="0">
        <a:lnSpc>
          <a:spcPct val="95000"/>
        </a:lnSpc>
        <a:spcBef>
          <a:spcPct val="15000"/>
        </a:spcBef>
        <a:spcAft>
          <a:spcPct val="0"/>
        </a:spcAft>
        <a:buClr>
          <a:schemeClr val="tx1"/>
        </a:buClr>
        <a:buFont typeface="Times" pitchFamily="1"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p:nvPr>
        </p:nvSpPr>
        <p:spPr/>
        <p:txBody>
          <a:bodyPr/>
          <a:lstStyle/>
          <a:p>
            <a:pPr marL="179388" indent="-114300"/>
            <a:r>
              <a:rPr lang="en-US" dirty="0"/>
              <a:t>Tandem Mass Spectral Library</a:t>
            </a:r>
          </a:p>
        </p:txBody>
      </p:sp>
      <p:sp>
        <p:nvSpPr>
          <p:cNvPr id="24" name="Content Placeholder 23"/>
          <p:cNvSpPr>
            <a:spLocks noGrp="1"/>
          </p:cNvSpPr>
          <p:nvPr>
            <p:ph sz="half" idx="4294967295"/>
          </p:nvPr>
        </p:nvSpPr>
        <p:spPr>
          <a:xfrm>
            <a:off x="90488" y="931412"/>
            <a:ext cx="4347041" cy="5373687"/>
          </a:xfrm>
        </p:spPr>
        <p:txBody>
          <a:bodyPr/>
          <a:lstStyle/>
          <a:p>
            <a:r>
              <a:rPr lang="en-US" sz="1600" dirty="0" smtClean="0"/>
              <a:t>Need</a:t>
            </a:r>
          </a:p>
          <a:p>
            <a:pPr lvl="1"/>
            <a:r>
              <a:rPr lang="en-US" sz="1400" dirty="0" smtClean="0"/>
              <a:t>Reliable identification of chemicals by LC-MS is a major hurdle in the analysis of complex mixtures, especially those from biological systems.</a:t>
            </a:r>
            <a:endParaRPr lang="en-US" sz="1400" dirty="0"/>
          </a:p>
          <a:p>
            <a:pPr lvl="1"/>
            <a:r>
              <a:rPr lang="en-US" sz="1400" dirty="0"/>
              <a:t>Mass spectral libraries are necessary for rapid and reliable detection of markers (e.g. metabolites) in biological </a:t>
            </a:r>
            <a:r>
              <a:rPr lang="en-US" sz="1400" dirty="0" smtClean="0"/>
              <a:t>mixtures.</a:t>
            </a:r>
          </a:p>
          <a:p>
            <a:r>
              <a:rPr lang="en-US" sz="1600" dirty="0" smtClean="0"/>
              <a:t>Objectives</a:t>
            </a:r>
          </a:p>
          <a:p>
            <a:pPr lvl="1">
              <a:buFont typeface="Arial" pitchFamily="34" charset="0"/>
              <a:buChar char="•"/>
            </a:pPr>
            <a:r>
              <a:rPr lang="en-US" sz="1400" dirty="0"/>
              <a:t>Develop a validated tandem mass spectral library to provide reference mass spectral data for the identification of compounds through the fragmentation of their ions generated by electrospray ionization</a:t>
            </a:r>
          </a:p>
          <a:p>
            <a:r>
              <a:rPr lang="en-US" sz="1600" dirty="0" smtClean="0"/>
              <a:t>Achievements and Impact</a:t>
            </a:r>
          </a:p>
          <a:p>
            <a:pPr lvl="1"/>
            <a:r>
              <a:rPr lang="en-US" sz="1400" dirty="0"/>
              <a:t>To date, this mass spectral library contains &gt;120,000 spectra for &gt;15,000 ions of &gt;7,000 compounds of biological and environmental </a:t>
            </a:r>
            <a:r>
              <a:rPr lang="en-US" sz="1400" dirty="0" smtClean="0"/>
              <a:t>relevance</a:t>
            </a:r>
          </a:p>
          <a:p>
            <a:pPr lvl="1"/>
            <a:r>
              <a:rPr lang="en-US" sz="1400" dirty="0" smtClean="0"/>
              <a:t>Unique identification algorithms made available specifically optimized for LC-MS/MS</a:t>
            </a:r>
            <a:endParaRPr lang="en-US" sz="1400" dirty="0" smtClean="0"/>
          </a:p>
          <a:p>
            <a:pPr lvl="1"/>
            <a:r>
              <a:rPr lang="en-US" sz="1400" dirty="0"/>
              <a:t>Distributed as part of NIST MS Libraries package by dozens of distributors.</a:t>
            </a:r>
          </a:p>
          <a:p>
            <a:pPr lvl="1"/>
            <a:r>
              <a:rPr lang="en-US" sz="1400" dirty="0" smtClean="0"/>
              <a:t>Now accommodates high resolution spectra.</a:t>
            </a:r>
            <a:endParaRPr lang="en-US" sz="1400" dirty="0" smtClean="0"/>
          </a:p>
        </p:txBody>
      </p:sp>
      <p:sp>
        <p:nvSpPr>
          <p:cNvPr id="11" name="TextBox 10"/>
          <p:cNvSpPr txBox="1"/>
          <p:nvPr/>
        </p:nvSpPr>
        <p:spPr>
          <a:xfrm>
            <a:off x="6902283" y="751526"/>
            <a:ext cx="1976823" cy="307777"/>
          </a:xfrm>
          <a:prstGeom prst="rect">
            <a:avLst/>
          </a:prstGeom>
          <a:solidFill>
            <a:schemeClr val="bg1"/>
          </a:solidFill>
        </p:spPr>
        <p:txBody>
          <a:bodyPr wrap="none" rtlCol="0">
            <a:spAutoFit/>
          </a:bodyPr>
          <a:lstStyle/>
          <a:p>
            <a:r>
              <a:rPr lang="en-US" sz="1400" i="1" dirty="0">
                <a:solidFill>
                  <a:schemeClr val="tx1"/>
                </a:solidFill>
              </a:rPr>
              <a:t>Biomedical and Health</a:t>
            </a:r>
          </a:p>
        </p:txBody>
      </p:sp>
      <p:pic>
        <p:nvPicPr>
          <p:cNvPr id="14" name="Picture 3"/>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7240" y="1046391"/>
            <a:ext cx="3543053" cy="2186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 name="Group 1"/>
          <p:cNvGrpSpPr/>
          <p:nvPr/>
        </p:nvGrpSpPr>
        <p:grpSpPr>
          <a:xfrm>
            <a:off x="5230224" y="3304148"/>
            <a:ext cx="3220038" cy="2341685"/>
            <a:chOff x="4670656" y="3331444"/>
            <a:chExt cx="3220038" cy="2341685"/>
          </a:xfrm>
        </p:grpSpPr>
        <p:pic>
          <p:nvPicPr>
            <p:cNvPr id="19" name="Picture 18"/>
            <p:cNvPicPr preferRelativeResize="0">
              <a:picLocks noChangeAspect="1"/>
            </p:cNvPicPr>
            <p:nvPr/>
          </p:nvPicPr>
          <p:blipFill>
            <a:blip r:embed="rId4"/>
            <a:stretch>
              <a:fillRect/>
            </a:stretch>
          </p:blipFill>
          <p:spPr>
            <a:xfrm>
              <a:off x="4670656" y="3331444"/>
              <a:ext cx="3024149" cy="2209248"/>
            </a:xfrm>
            <a:prstGeom prst="rect">
              <a:avLst/>
            </a:prstGeom>
          </p:spPr>
        </p:pic>
        <p:sp>
          <p:nvSpPr>
            <p:cNvPr id="20" name="Rectangle 19"/>
            <p:cNvSpPr/>
            <p:nvPr/>
          </p:nvSpPr>
          <p:spPr>
            <a:xfrm>
              <a:off x="6831035" y="4426634"/>
              <a:ext cx="1059659" cy="1246495"/>
            </a:xfrm>
            <a:prstGeom prst="rect">
              <a:avLst/>
            </a:prstGeom>
            <a:solidFill>
              <a:schemeClr val="bg1"/>
            </a:solidFill>
            <a:ln>
              <a:solidFill>
                <a:srgbClr val="717171"/>
              </a:solidFill>
            </a:ln>
          </p:spPr>
          <p:txBody>
            <a:bodyPr wrap="square" lIns="45720" tIns="0" rIns="0" bIns="0">
              <a:spAutoFit/>
            </a:bodyPr>
            <a:lstStyle/>
            <a:p>
              <a:pPr marL="114300" indent="-114300">
                <a:buFont typeface="Arial" pitchFamily="34" charset="0"/>
                <a:buChar char="•"/>
              </a:pPr>
              <a:r>
                <a:rPr lang="en-US" sz="900" dirty="0" smtClean="0">
                  <a:latin typeface="Helvetica" pitchFamily="34" charset="0"/>
                  <a:cs typeface="Helvetica" pitchFamily="34" charset="0"/>
                </a:rPr>
                <a:t>Metabolites</a:t>
              </a:r>
            </a:p>
            <a:p>
              <a:pPr marL="114300" indent="-114300">
                <a:buFont typeface="Arial" pitchFamily="34" charset="0"/>
                <a:buChar char="•"/>
              </a:pPr>
              <a:r>
                <a:rPr lang="en-US" sz="900" dirty="0" smtClean="0">
                  <a:latin typeface="Helvetica" pitchFamily="34" charset="0"/>
                  <a:cs typeface="Helvetica" pitchFamily="34" charset="0"/>
                </a:rPr>
                <a:t>Peptides</a:t>
              </a:r>
            </a:p>
            <a:p>
              <a:pPr marL="114300" indent="-114300">
                <a:buFont typeface="Arial" pitchFamily="34" charset="0"/>
                <a:buChar char="•"/>
              </a:pPr>
              <a:r>
                <a:rPr lang="en-US" sz="900" dirty="0" smtClean="0">
                  <a:latin typeface="Helvetica" pitchFamily="34" charset="0"/>
                  <a:cs typeface="Helvetica" pitchFamily="34" charset="0"/>
                </a:rPr>
                <a:t>Amino acids</a:t>
              </a:r>
            </a:p>
            <a:p>
              <a:pPr marL="114300" indent="-114300">
                <a:buFont typeface="Arial" pitchFamily="34" charset="0"/>
                <a:buChar char="•"/>
              </a:pPr>
              <a:r>
                <a:rPr lang="en-US" sz="900" dirty="0" smtClean="0">
                  <a:latin typeface="Helvetica" pitchFamily="34" charset="0"/>
                  <a:cs typeface="Helvetica" pitchFamily="34" charset="0"/>
                </a:rPr>
                <a:t>Sugars/glycans</a:t>
              </a:r>
            </a:p>
            <a:p>
              <a:pPr marL="114300" indent="-114300">
                <a:buFont typeface="Arial" pitchFamily="34" charset="0"/>
                <a:buChar char="•"/>
              </a:pPr>
              <a:r>
                <a:rPr lang="en-US" sz="900" dirty="0" smtClean="0">
                  <a:latin typeface="Helvetica" pitchFamily="34" charset="0"/>
                  <a:cs typeface="Helvetica" pitchFamily="34" charset="0"/>
                </a:rPr>
                <a:t>(Phospho)lipids</a:t>
              </a:r>
            </a:p>
            <a:p>
              <a:pPr marL="114300" indent="-114300">
                <a:buFont typeface="Arial" pitchFamily="34" charset="0"/>
                <a:buChar char="•"/>
              </a:pPr>
              <a:r>
                <a:rPr lang="en-US" sz="900" dirty="0" smtClean="0">
                  <a:latin typeface="Helvetica" pitchFamily="34" charset="0"/>
                  <a:cs typeface="Helvetica" pitchFamily="34" charset="0"/>
                </a:rPr>
                <a:t>Drugs</a:t>
              </a:r>
            </a:p>
            <a:p>
              <a:pPr marL="114300" indent="-114300">
                <a:buFont typeface="Arial" pitchFamily="34" charset="0"/>
                <a:buChar char="•"/>
              </a:pPr>
              <a:r>
                <a:rPr lang="en-US" sz="900" dirty="0" smtClean="0">
                  <a:latin typeface="Helvetica" pitchFamily="34" charset="0"/>
                  <a:cs typeface="Helvetica" pitchFamily="34" charset="0"/>
                </a:rPr>
                <a:t>Pesticides</a:t>
              </a:r>
            </a:p>
            <a:p>
              <a:pPr marL="114300" indent="-114300">
                <a:buFont typeface="Arial" pitchFamily="34" charset="0"/>
                <a:buChar char="•"/>
              </a:pPr>
              <a:r>
                <a:rPr lang="en-US" sz="900" dirty="0" smtClean="0">
                  <a:latin typeface="Helvetica" pitchFamily="34" charset="0"/>
                  <a:cs typeface="Helvetica" pitchFamily="34" charset="0"/>
                </a:rPr>
                <a:t>Surfactants</a:t>
              </a:r>
            </a:p>
            <a:p>
              <a:pPr marL="114300" indent="-114300">
                <a:buFont typeface="Arial" pitchFamily="34" charset="0"/>
                <a:buChar char="•"/>
              </a:pPr>
              <a:r>
                <a:rPr lang="en-US" sz="900" dirty="0" smtClean="0">
                  <a:latin typeface="Helvetica" pitchFamily="34" charset="0"/>
                  <a:cs typeface="Helvetica" pitchFamily="34" charset="0"/>
                </a:rPr>
                <a:t>Contaminants</a:t>
              </a:r>
              <a:endParaRPr lang="en-US" sz="900" dirty="0">
                <a:latin typeface="Helvetica" pitchFamily="34" charset="0"/>
                <a:cs typeface="Helvetica" pitchFamily="34" charset="0"/>
              </a:endParaRPr>
            </a:p>
          </p:txBody>
        </p:sp>
        <p:sp>
          <p:nvSpPr>
            <p:cNvPr id="31" name="TextBox 30"/>
            <p:cNvSpPr txBox="1"/>
            <p:nvPr/>
          </p:nvSpPr>
          <p:spPr>
            <a:xfrm>
              <a:off x="6279749" y="3416743"/>
              <a:ext cx="1364476" cy="276999"/>
            </a:xfrm>
            <a:prstGeom prst="rect">
              <a:avLst/>
            </a:prstGeom>
            <a:noFill/>
            <a:effectLst/>
          </p:spPr>
          <p:txBody>
            <a:bodyPr wrap="none" rtlCol="0" anchor="t">
              <a:spAutoFit/>
            </a:bodyPr>
            <a:lstStyle/>
            <a:p>
              <a:pPr algn="ctr"/>
              <a:r>
                <a:rPr lang="en-US" sz="1200" b="1" i="1" dirty="0" smtClean="0">
                  <a:solidFill>
                    <a:srgbClr val="0000FF"/>
                  </a:solidFill>
                  <a:latin typeface="+mn-lt"/>
                </a:rPr>
                <a:t>NIST MS Search</a:t>
              </a:r>
              <a:endParaRPr lang="en-US" sz="1200" b="1" i="1" dirty="0">
                <a:solidFill>
                  <a:srgbClr val="0000FF"/>
                </a:solidFill>
                <a:latin typeface="+mn-lt"/>
              </a:endParaRPr>
            </a:p>
          </p:txBody>
        </p:sp>
      </p:grpSp>
    </p:spTree>
  </p:cSld>
  <p:clrMapOvr>
    <a:masterClrMapping/>
  </p:clrMapOvr>
  <p:transition spd="med">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1104&quot;&gt;&lt;property id=&quot;20148&quot; value=&quot;5&quot;/&gt;&lt;property id=&quot;20300&quot; value=&quot;Slide 1 - &amp;quot;Project Title&amp;quot;&quot;/&gt;&lt;property id=&quot;20307&quot; value=&quot;1627&quot;/&gt;&lt;/object&gt;&lt;object type=&quot;3&quot; unique_id=&quot;11126&quot;&gt;&lt;property id=&quot;20148&quot; value=&quot;5&quot;/&gt;&lt;property id=&quot;20300&quot; value=&quot;Slide 2 - &amp;quot;Highlight:  Title of Project Highlight &amp;quot;&quot;/&gt;&lt;property id=&quot;20307&quot; value=&quot;1628&quot;/&gt;&lt;/object&gt;&lt;/object&gt;&lt;/object&gt;&lt;/database&gt;"/>
  <p:tag name="SECTOMILLISECCONVERTED" val="1"/>
</p:tagLst>
</file>

<file path=ppt/theme/theme1.xml><?xml version="1.0" encoding="utf-8"?>
<a:theme xmlns:a="http://schemas.openxmlformats.org/drawingml/2006/main" name="MSEL 2003 Org Chart">
  <a:themeElements>
    <a:clrScheme name="MSEL 2003 Org Char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MSEL 2003 Org Char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457200" marR="0" indent="0" algn="r" defTabSz="914400" rtl="0" eaLnBrk="0" fontAlgn="base" latinLnBrk="0" hangingPunct="0">
          <a:lnSpc>
            <a:spcPct val="90000"/>
          </a:lnSpc>
          <a:spcBef>
            <a:spcPct val="20000"/>
          </a:spcBef>
          <a:spcAft>
            <a:spcPct val="0"/>
          </a:spcAft>
          <a:buClr>
            <a:srgbClr val="0099CC"/>
          </a:buClr>
          <a:buSzPct val="100000"/>
          <a:buFontTx/>
          <a:buNone/>
          <a:tabLst/>
          <a:defRPr kumimoji="0" lang="en-US" sz="18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457200" marR="0" indent="0" algn="r" defTabSz="914400" rtl="0" eaLnBrk="0" fontAlgn="base" latinLnBrk="0" hangingPunct="0">
          <a:lnSpc>
            <a:spcPct val="90000"/>
          </a:lnSpc>
          <a:spcBef>
            <a:spcPct val="20000"/>
          </a:spcBef>
          <a:spcAft>
            <a:spcPct val="0"/>
          </a:spcAft>
          <a:buClr>
            <a:srgbClr val="0099CC"/>
          </a:buClr>
          <a:buSzPct val="100000"/>
          <a:buFontTx/>
          <a:buNone/>
          <a:tabLst/>
          <a:defRPr kumimoji="0" lang="en-US" sz="1800" b="0" i="0" u="none" strike="noStrike" cap="none" normalizeH="0" baseline="0" smtClean="0">
            <a:ln>
              <a:noFill/>
            </a:ln>
            <a:solidFill>
              <a:schemeClr val="folHlink"/>
            </a:solidFill>
            <a:effectLst/>
            <a:latin typeface="Arial" charset="0"/>
          </a:defRPr>
        </a:defPPr>
      </a:lstStyle>
    </a:lnDef>
  </a:objectDefaults>
  <a:extraClrSchemeLst>
    <a:extraClrScheme>
      <a:clrScheme name="MSEL 2003 Org Char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SEL 2003 Org Char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SEL 2003 Org Char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SEL 2003 Org Char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SEL 2003 Org Char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SEL 2003 Org Char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SEL 2003 Org Char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D80A86B9330B458A2751939F8570B1" ma:contentTypeVersion="0" ma:contentTypeDescription="Create a new document." ma:contentTypeScope="" ma:versionID="e20bb684d589c51ecde6217f7159d8f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243C38-AE97-4377-B944-B60EB9DC5B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35A0405-7631-444C-A842-9382F2E81BE3}">
  <ds:schemaRefs>
    <ds:schemaRef ds:uri="http://www.w3.org/XML/1998/namespace"/>
    <ds:schemaRef ds:uri="http://purl.org/dc/dcmitype/"/>
    <ds:schemaRef ds:uri="http://schemas.microsoft.com/office/2006/documentManagement/types"/>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C8D53AB2-4C3B-4D78-84E7-5342D68734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70110</TotalTime>
  <Pages>1</Pages>
  <Words>431</Words>
  <Application>Microsoft Office PowerPoint</Application>
  <PresentationFormat>Letter Paper (8.5x11 in)</PresentationFormat>
  <Paragraphs>29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MSEL 2003 Org Chart</vt:lpstr>
      <vt:lpstr>Tandem Mass Spectral Library</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FY2007 MSEL Biomaterials Project Overviews</dc:title>
  <dc:creator>Fasolka, Michael J.</dc:creator>
  <cp:lastModifiedBy>SStein</cp:lastModifiedBy>
  <cp:revision>1585</cp:revision>
  <cp:lastPrinted>2008-11-04T21:51:43Z</cp:lastPrinted>
  <dcterms:created xsi:type="dcterms:W3CDTF">2008-11-04T21:11:08Z</dcterms:created>
  <dcterms:modified xsi:type="dcterms:W3CDTF">2013-07-25T17:25:02Z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0x010100B5D80A86B9330B458A2751939F8570B1</vt:lpwstr>
  </property>
</Properties>
</file>