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7" r:id="rId2"/>
    <p:sldId id="259" r:id="rId3"/>
    <p:sldId id="300" r:id="rId4"/>
    <p:sldId id="301" r:id="rId5"/>
    <p:sldId id="302" r:id="rId6"/>
    <p:sldId id="303" r:id="rId7"/>
    <p:sldId id="306" r:id="rId8"/>
    <p:sldId id="309" r:id="rId9"/>
    <p:sldId id="314" r:id="rId10"/>
    <p:sldId id="310" r:id="rId11"/>
    <p:sldId id="311" r:id="rId12"/>
    <p:sldId id="312" r:id="rId13"/>
    <p:sldId id="315" r:id="rId14"/>
    <p:sldId id="307" r:id="rId15"/>
    <p:sldId id="308" r:id="rId16"/>
    <p:sldId id="292" r:id="rId17"/>
    <p:sldId id="299" r:id="rId18"/>
    <p:sldId id="304" r:id="rId19"/>
    <p:sldId id="3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60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06"/>
    <p:restoredTop sz="89605"/>
  </p:normalViewPr>
  <p:slideViewPr>
    <p:cSldViewPr snapToGrid="0" snapToObjects="1">
      <p:cViewPr>
        <p:scale>
          <a:sx n="117" d="100"/>
          <a:sy n="117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819FC-C86B-EB46-B731-DE0905E06A78}" type="datetimeFigureOut">
              <a:rPr lang="en-US" smtClean="0"/>
              <a:t>5/24/19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42366-873F-5B4B-B42B-C6F121E0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14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42366-873F-5B4B-B42B-C6F121E058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42366-873F-5B4B-B42B-C6F121E058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1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42366-873F-5B4B-B42B-C6F121E058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68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86AD-8F96-4E54-A94B-4A12C7F741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AEE6-E942-4F5C-A610-97CA4B6B6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2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86AD-8F96-4E54-A94B-4A12C7F741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AEE6-E942-4F5C-A610-97CA4B6B6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7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86AD-8F96-4E54-A94B-4A12C7F741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AEE6-E942-4F5C-A610-97CA4B6B6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12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86AD-8F96-4E54-A94B-4A12C7F741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AEE6-E942-4F5C-A610-97CA4B6B6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7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86AD-8F96-4E54-A94B-4A12C7F741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AEE6-E942-4F5C-A610-97CA4B6B6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8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86AD-8F96-4E54-A94B-4A12C7F741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AEE6-E942-4F5C-A610-97CA4B6B6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86AD-8F96-4E54-A94B-4A12C7F741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AEE6-E942-4F5C-A610-97CA4B6B6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3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86AD-8F96-4E54-A94B-4A12C7F741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AEE6-E942-4F5C-A610-97CA4B6B6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7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86AD-8F96-4E54-A94B-4A12C7F741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AEE6-E942-4F5C-A610-97CA4B6B6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58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86AD-8F96-4E54-A94B-4A12C7F741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AEE6-E942-4F5C-A610-97CA4B6B6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3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86AD-8F96-4E54-A94B-4A12C7F741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AEE6-E942-4F5C-A610-97CA4B6B6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4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586AD-8F96-4E54-A94B-4A12C7F741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4AEE6-E942-4F5C-A610-97CA4B6B6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8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tiff"/><Relationship Id="rId12" Type="http://schemas.openxmlformats.org/officeDocument/2006/relationships/image" Target="../media/image1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image" Target="../media/image11.emf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33" y="5265937"/>
            <a:ext cx="3657600" cy="96491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3113525" y="3133554"/>
            <a:ext cx="57243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4">
            <a:extLst>
              <a:ext uri="{FF2B5EF4-FFF2-40B4-BE49-F238E27FC236}">
                <a16:creationId xmlns:a16="http://schemas.microsoft.com/office/drawing/2014/main" id="{B68D2A09-47E6-B842-8A9F-C51360ABD33C}"/>
              </a:ext>
            </a:extLst>
          </p:cNvPr>
          <p:cNvSpPr txBox="1">
            <a:spLocks/>
          </p:cNvSpPr>
          <p:nvPr/>
        </p:nvSpPr>
        <p:spPr>
          <a:xfrm>
            <a:off x="1356984" y="1707017"/>
            <a:ext cx="8841498" cy="14265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ctr" defTabSz="457200">
              <a:spcBef>
                <a:spcPts val="1200"/>
              </a:spcBef>
              <a:spcAft>
                <a:spcPts val="6000"/>
              </a:spcAft>
              <a:defRPr/>
            </a:pPr>
            <a:r>
              <a:rPr lang="en-US" sz="2400" spc="1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 High-Throughput Computational Workflow for Validating, Annotating, and Organizing MS/MS Spectra Derived from Biological Samples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F38EA3-13CC-C946-AA7A-C1ACD15D6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228" y="0"/>
            <a:ext cx="7495216" cy="1860437"/>
          </a:xfrm>
        </p:spPr>
        <p:txBody>
          <a:bodyPr>
            <a:normAutofit fontScale="90000"/>
          </a:bodyPr>
          <a:lstStyle/>
          <a:p>
            <a:r>
              <a:rPr lang="en-US" sz="11500" dirty="0" err="1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sz="11500" dirty="0" err="1">
                <a:solidFill>
                  <a:srgbClr val="DF6054"/>
                </a:solidFill>
              </a:rPr>
              <a:t>etabo</a:t>
            </a:r>
            <a:r>
              <a:rPr lang="en-US" sz="11500" dirty="0" err="1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US" sz="115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ique</a:t>
            </a:r>
            <a:endParaRPr lang="en-US" sz="7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784469-04D9-8E43-8236-1D21B4C39841}"/>
              </a:ext>
            </a:extLst>
          </p:cNvPr>
          <p:cNvSpPr txBox="1"/>
          <p:nvPr/>
        </p:nvSpPr>
        <p:spPr>
          <a:xfrm>
            <a:off x="2643754" y="3113027"/>
            <a:ext cx="6663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ASMS 67</a:t>
            </a:r>
            <a:r>
              <a:rPr lang="en-US" sz="2000" baseline="300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th</a:t>
            </a:r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Conference on Mass Spectrometry and Allied Topics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 2-6, 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CB6A7-91E8-514D-A0B2-334199E814A3}"/>
              </a:ext>
            </a:extLst>
          </p:cNvPr>
          <p:cNvSpPr/>
          <p:nvPr/>
        </p:nvSpPr>
        <p:spPr>
          <a:xfrm>
            <a:off x="1264286" y="4177555"/>
            <a:ext cx="942278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Tytus D. Mak</a:t>
            </a:r>
            <a:r>
              <a:rPr kumimoji="0" lang="en-US" sz="2000" b="0" i="0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Concepcion A. Remoroza, Meghan C. Burke,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Stephen E. Stein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Mass Spectrometry Data Center, National Institute of Standards and Technology, Gaithersburg, MD</a:t>
            </a:r>
          </a:p>
        </p:txBody>
      </p:sp>
    </p:spTree>
    <p:extLst>
      <p:ext uri="{BB962C8B-B14F-4D97-AF65-F5344CB8AC3E}">
        <p14:creationId xmlns:p14="http://schemas.microsoft.com/office/powerpoint/2010/main" val="2074006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nist.png">
            <a:extLst>
              <a:ext uri="{FF2B5EF4-FFF2-40B4-BE49-F238E27FC236}">
                <a16:creationId xmlns:a16="http://schemas.microsoft.com/office/drawing/2014/main" id="{3C1D378D-DD6D-624A-BDCD-C7002118A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3464D5-8277-AB45-8FF7-0A5C6524E5E6}"/>
              </a:ext>
            </a:extLst>
          </p:cNvPr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8948EF-AA69-F241-8EF6-AE12FE5242F3}"/>
              </a:ext>
            </a:extLst>
          </p:cNvPr>
          <p:cNvCxnSpPr>
            <a:cxnSpLocks/>
          </p:cNvCxnSpPr>
          <p:nvPr/>
        </p:nvCxnSpPr>
        <p:spPr>
          <a:xfrm>
            <a:off x="9771017" y="538027"/>
            <a:ext cx="242098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6A9BC2E-BFD9-8544-8E38-2F5A2F4935F0}"/>
              </a:ext>
            </a:extLst>
          </p:cNvPr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METHODLOGY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B14FD5E-9782-1B49-B1D9-9410A6FB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585611"/>
            <a:ext cx="10972800" cy="685804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/>
              <a:t>MetaboPique</a:t>
            </a:r>
            <a:r>
              <a:rPr lang="en-US" sz="3200" b="1" dirty="0"/>
              <a:t>: Merging Clusters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A5590E-B897-8043-BA4F-599632969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91439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XIC clusters across multiple samples are merged by comparing their representative spectra via cosine similarity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5BAD64E-884E-0341-8854-B35EB2F39334}"/>
              </a:ext>
            </a:extLst>
          </p:cNvPr>
          <p:cNvSpPr/>
          <p:nvPr/>
        </p:nvSpPr>
        <p:spPr>
          <a:xfrm flipH="1">
            <a:off x="1163716" y="3307678"/>
            <a:ext cx="6412484" cy="1966698"/>
          </a:xfrm>
          <a:custGeom>
            <a:avLst/>
            <a:gdLst>
              <a:gd name="connsiteX0" fmla="*/ 0 w 5207000"/>
              <a:gd name="connsiteY0" fmla="*/ 1481012 h 1513178"/>
              <a:gd name="connsiteX1" fmla="*/ 673100 w 5207000"/>
              <a:gd name="connsiteY1" fmla="*/ 1442912 h 1513178"/>
              <a:gd name="connsiteX2" fmla="*/ 1549400 w 5207000"/>
              <a:gd name="connsiteY2" fmla="*/ 858712 h 1513178"/>
              <a:gd name="connsiteX3" fmla="*/ 2679700 w 5207000"/>
              <a:gd name="connsiteY3" fmla="*/ 7812 h 1513178"/>
              <a:gd name="connsiteX4" fmla="*/ 3683000 w 5207000"/>
              <a:gd name="connsiteY4" fmla="*/ 477712 h 1513178"/>
              <a:gd name="connsiteX5" fmla="*/ 4368800 w 5207000"/>
              <a:gd name="connsiteY5" fmla="*/ 1176212 h 1513178"/>
              <a:gd name="connsiteX6" fmla="*/ 5207000 w 5207000"/>
              <a:gd name="connsiteY6" fmla="*/ 1481012 h 1513178"/>
              <a:gd name="connsiteX0" fmla="*/ 0 w 5207000"/>
              <a:gd name="connsiteY0" fmla="*/ 1481012 h 1499784"/>
              <a:gd name="connsiteX1" fmla="*/ 673100 w 5207000"/>
              <a:gd name="connsiteY1" fmla="*/ 1442912 h 1499784"/>
              <a:gd name="connsiteX2" fmla="*/ 1549400 w 5207000"/>
              <a:gd name="connsiteY2" fmla="*/ 858712 h 1499784"/>
              <a:gd name="connsiteX3" fmla="*/ 2679700 w 5207000"/>
              <a:gd name="connsiteY3" fmla="*/ 7812 h 1499784"/>
              <a:gd name="connsiteX4" fmla="*/ 3683000 w 5207000"/>
              <a:gd name="connsiteY4" fmla="*/ 477712 h 1499784"/>
              <a:gd name="connsiteX5" fmla="*/ 4368800 w 5207000"/>
              <a:gd name="connsiteY5" fmla="*/ 1176212 h 1499784"/>
              <a:gd name="connsiteX6" fmla="*/ 5207000 w 5207000"/>
              <a:gd name="connsiteY6" fmla="*/ 1481012 h 1499784"/>
              <a:gd name="connsiteX0" fmla="*/ 0 w 5207000"/>
              <a:gd name="connsiteY0" fmla="*/ 1481012 h 1481012"/>
              <a:gd name="connsiteX1" fmla="*/ 800100 w 5207000"/>
              <a:gd name="connsiteY1" fmla="*/ 1379412 h 1481012"/>
              <a:gd name="connsiteX2" fmla="*/ 1549400 w 5207000"/>
              <a:gd name="connsiteY2" fmla="*/ 858712 h 1481012"/>
              <a:gd name="connsiteX3" fmla="*/ 2679700 w 5207000"/>
              <a:gd name="connsiteY3" fmla="*/ 7812 h 1481012"/>
              <a:gd name="connsiteX4" fmla="*/ 3683000 w 5207000"/>
              <a:gd name="connsiteY4" fmla="*/ 477712 h 1481012"/>
              <a:gd name="connsiteX5" fmla="*/ 4368800 w 5207000"/>
              <a:gd name="connsiteY5" fmla="*/ 1176212 h 1481012"/>
              <a:gd name="connsiteX6" fmla="*/ 5207000 w 5207000"/>
              <a:gd name="connsiteY6" fmla="*/ 1481012 h 1481012"/>
              <a:gd name="connsiteX0" fmla="*/ 0 w 5207000"/>
              <a:gd name="connsiteY0" fmla="*/ 1477389 h 1477389"/>
              <a:gd name="connsiteX1" fmla="*/ 800100 w 5207000"/>
              <a:gd name="connsiteY1" fmla="*/ 1375789 h 1477389"/>
              <a:gd name="connsiteX2" fmla="*/ 1663700 w 5207000"/>
              <a:gd name="connsiteY2" fmla="*/ 740789 h 1477389"/>
              <a:gd name="connsiteX3" fmla="*/ 2679700 w 5207000"/>
              <a:gd name="connsiteY3" fmla="*/ 4189 h 1477389"/>
              <a:gd name="connsiteX4" fmla="*/ 3683000 w 5207000"/>
              <a:gd name="connsiteY4" fmla="*/ 474089 h 1477389"/>
              <a:gd name="connsiteX5" fmla="*/ 4368800 w 5207000"/>
              <a:gd name="connsiteY5" fmla="*/ 1172589 h 1477389"/>
              <a:gd name="connsiteX6" fmla="*/ 5207000 w 5207000"/>
              <a:gd name="connsiteY6" fmla="*/ 1477389 h 1477389"/>
              <a:gd name="connsiteX0" fmla="*/ 0 w 5207000"/>
              <a:gd name="connsiteY0" fmla="*/ 1477389 h 1477389"/>
              <a:gd name="connsiteX1" fmla="*/ 800100 w 5207000"/>
              <a:gd name="connsiteY1" fmla="*/ 1375789 h 1477389"/>
              <a:gd name="connsiteX2" fmla="*/ 1663700 w 5207000"/>
              <a:gd name="connsiteY2" fmla="*/ 740789 h 1477389"/>
              <a:gd name="connsiteX3" fmla="*/ 2679700 w 5207000"/>
              <a:gd name="connsiteY3" fmla="*/ 4189 h 1477389"/>
              <a:gd name="connsiteX4" fmla="*/ 3683000 w 5207000"/>
              <a:gd name="connsiteY4" fmla="*/ 474089 h 1477389"/>
              <a:gd name="connsiteX5" fmla="*/ 4368800 w 5207000"/>
              <a:gd name="connsiteY5" fmla="*/ 1172589 h 1477389"/>
              <a:gd name="connsiteX6" fmla="*/ 5207000 w 5207000"/>
              <a:gd name="connsiteY6" fmla="*/ 1477389 h 1477389"/>
              <a:gd name="connsiteX0" fmla="*/ 0 w 5207000"/>
              <a:gd name="connsiteY0" fmla="*/ 1515146 h 1515146"/>
              <a:gd name="connsiteX1" fmla="*/ 800100 w 5207000"/>
              <a:gd name="connsiteY1" fmla="*/ 1413546 h 1515146"/>
              <a:gd name="connsiteX2" fmla="*/ 1663700 w 5207000"/>
              <a:gd name="connsiteY2" fmla="*/ 778546 h 1515146"/>
              <a:gd name="connsiteX3" fmla="*/ 2755900 w 5207000"/>
              <a:gd name="connsiteY3" fmla="*/ 3846 h 1515146"/>
              <a:gd name="connsiteX4" fmla="*/ 3683000 w 5207000"/>
              <a:gd name="connsiteY4" fmla="*/ 511846 h 1515146"/>
              <a:gd name="connsiteX5" fmla="*/ 4368800 w 5207000"/>
              <a:gd name="connsiteY5" fmla="*/ 1210346 h 1515146"/>
              <a:gd name="connsiteX6" fmla="*/ 5207000 w 5207000"/>
              <a:gd name="connsiteY6" fmla="*/ 1515146 h 1515146"/>
              <a:gd name="connsiteX0" fmla="*/ 0 w 5207000"/>
              <a:gd name="connsiteY0" fmla="*/ 1517312 h 1517312"/>
              <a:gd name="connsiteX1" fmla="*/ 800100 w 5207000"/>
              <a:gd name="connsiteY1" fmla="*/ 1415712 h 1517312"/>
              <a:gd name="connsiteX2" fmla="*/ 1663700 w 5207000"/>
              <a:gd name="connsiteY2" fmla="*/ 780712 h 1517312"/>
              <a:gd name="connsiteX3" fmla="*/ 2755900 w 5207000"/>
              <a:gd name="connsiteY3" fmla="*/ 6012 h 1517312"/>
              <a:gd name="connsiteX4" fmla="*/ 3683000 w 5207000"/>
              <a:gd name="connsiteY4" fmla="*/ 514012 h 1517312"/>
              <a:gd name="connsiteX5" fmla="*/ 4368800 w 5207000"/>
              <a:gd name="connsiteY5" fmla="*/ 1212512 h 1517312"/>
              <a:gd name="connsiteX6" fmla="*/ 5207000 w 5207000"/>
              <a:gd name="connsiteY6" fmla="*/ 1517312 h 1517312"/>
              <a:gd name="connsiteX0" fmla="*/ 0 w 5207000"/>
              <a:gd name="connsiteY0" fmla="*/ 1512772 h 1512772"/>
              <a:gd name="connsiteX1" fmla="*/ 800100 w 5207000"/>
              <a:gd name="connsiteY1" fmla="*/ 1411172 h 1512772"/>
              <a:gd name="connsiteX2" fmla="*/ 1663700 w 5207000"/>
              <a:gd name="connsiteY2" fmla="*/ 776172 h 1512772"/>
              <a:gd name="connsiteX3" fmla="*/ 2755900 w 5207000"/>
              <a:gd name="connsiteY3" fmla="*/ 1472 h 1512772"/>
              <a:gd name="connsiteX4" fmla="*/ 3759200 w 5207000"/>
              <a:gd name="connsiteY4" fmla="*/ 598372 h 1512772"/>
              <a:gd name="connsiteX5" fmla="*/ 4368800 w 5207000"/>
              <a:gd name="connsiteY5" fmla="*/ 1207972 h 1512772"/>
              <a:gd name="connsiteX6" fmla="*/ 5207000 w 5207000"/>
              <a:gd name="connsiteY6" fmla="*/ 1512772 h 1512772"/>
              <a:gd name="connsiteX0" fmla="*/ 0 w 5207000"/>
              <a:gd name="connsiteY0" fmla="*/ 1513066 h 1513066"/>
              <a:gd name="connsiteX1" fmla="*/ 800100 w 5207000"/>
              <a:gd name="connsiteY1" fmla="*/ 1411466 h 1513066"/>
              <a:gd name="connsiteX2" fmla="*/ 1663700 w 5207000"/>
              <a:gd name="connsiteY2" fmla="*/ 776466 h 1513066"/>
              <a:gd name="connsiteX3" fmla="*/ 2755900 w 5207000"/>
              <a:gd name="connsiteY3" fmla="*/ 1766 h 1513066"/>
              <a:gd name="connsiteX4" fmla="*/ 3759200 w 5207000"/>
              <a:gd name="connsiteY4" fmla="*/ 598666 h 1513066"/>
              <a:gd name="connsiteX5" fmla="*/ 4368800 w 5207000"/>
              <a:gd name="connsiteY5" fmla="*/ 1208266 h 1513066"/>
              <a:gd name="connsiteX6" fmla="*/ 5207000 w 5207000"/>
              <a:gd name="connsiteY6" fmla="*/ 1513066 h 1513066"/>
              <a:gd name="connsiteX0" fmla="*/ 0 w 5207000"/>
              <a:gd name="connsiteY0" fmla="*/ 1512779 h 1512779"/>
              <a:gd name="connsiteX1" fmla="*/ 800100 w 5207000"/>
              <a:gd name="connsiteY1" fmla="*/ 1411179 h 1512779"/>
              <a:gd name="connsiteX2" fmla="*/ 1663700 w 5207000"/>
              <a:gd name="connsiteY2" fmla="*/ 776179 h 1512779"/>
              <a:gd name="connsiteX3" fmla="*/ 2755900 w 5207000"/>
              <a:gd name="connsiteY3" fmla="*/ 1479 h 1512779"/>
              <a:gd name="connsiteX4" fmla="*/ 3759200 w 5207000"/>
              <a:gd name="connsiteY4" fmla="*/ 598379 h 1512779"/>
              <a:gd name="connsiteX5" fmla="*/ 4432300 w 5207000"/>
              <a:gd name="connsiteY5" fmla="*/ 1220679 h 1512779"/>
              <a:gd name="connsiteX6" fmla="*/ 5207000 w 5207000"/>
              <a:gd name="connsiteY6" fmla="*/ 1512779 h 1512779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375693 w 5207000"/>
              <a:gd name="connsiteY2" fmla="*/ 1062196 h 1513076"/>
              <a:gd name="connsiteX3" fmla="*/ 1663700 w 5207000"/>
              <a:gd name="connsiteY3" fmla="*/ 776476 h 1513076"/>
              <a:gd name="connsiteX4" fmla="*/ 2755900 w 5207000"/>
              <a:gd name="connsiteY4" fmla="*/ 1776 h 1513076"/>
              <a:gd name="connsiteX5" fmla="*/ 3759200 w 5207000"/>
              <a:gd name="connsiteY5" fmla="*/ 598676 h 1513076"/>
              <a:gd name="connsiteX6" fmla="*/ 4432300 w 5207000"/>
              <a:gd name="connsiteY6" fmla="*/ 1220976 h 1513076"/>
              <a:gd name="connsiteX7" fmla="*/ 5207000 w 5207000"/>
              <a:gd name="connsiteY7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1347 h 1511347"/>
              <a:gd name="connsiteX1" fmla="*/ 800100 w 5207000"/>
              <a:gd name="connsiteY1" fmla="*/ 1409747 h 1511347"/>
              <a:gd name="connsiteX2" fmla="*/ 1663700 w 5207000"/>
              <a:gd name="connsiteY2" fmla="*/ 774747 h 1511347"/>
              <a:gd name="connsiteX3" fmla="*/ 2755900 w 5207000"/>
              <a:gd name="connsiteY3" fmla="*/ 47 h 1511347"/>
              <a:gd name="connsiteX4" fmla="*/ 3759200 w 5207000"/>
              <a:gd name="connsiteY4" fmla="*/ 596947 h 1511347"/>
              <a:gd name="connsiteX5" fmla="*/ 4432300 w 5207000"/>
              <a:gd name="connsiteY5" fmla="*/ 1219247 h 1511347"/>
              <a:gd name="connsiteX6" fmla="*/ 5207000 w 5207000"/>
              <a:gd name="connsiteY6" fmla="*/ 1511347 h 1511347"/>
              <a:gd name="connsiteX0" fmla="*/ 0 w 5207000"/>
              <a:gd name="connsiteY0" fmla="*/ 1511331 h 1511331"/>
              <a:gd name="connsiteX1" fmla="*/ 800100 w 5207000"/>
              <a:gd name="connsiteY1" fmla="*/ 1409731 h 1511331"/>
              <a:gd name="connsiteX2" fmla="*/ 1663700 w 5207000"/>
              <a:gd name="connsiteY2" fmla="*/ 774731 h 1511331"/>
              <a:gd name="connsiteX3" fmla="*/ 2755900 w 5207000"/>
              <a:gd name="connsiteY3" fmla="*/ 31 h 1511331"/>
              <a:gd name="connsiteX4" fmla="*/ 3759200 w 5207000"/>
              <a:gd name="connsiteY4" fmla="*/ 596931 h 1511331"/>
              <a:gd name="connsiteX5" fmla="*/ 4432300 w 5207000"/>
              <a:gd name="connsiteY5" fmla="*/ 1219231 h 1511331"/>
              <a:gd name="connsiteX6" fmla="*/ 5207000 w 5207000"/>
              <a:gd name="connsiteY6" fmla="*/ 1511331 h 1511331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7000" h="1511334">
                <a:moveTo>
                  <a:pt x="0" y="1511334"/>
                </a:moveTo>
                <a:cubicBezTo>
                  <a:pt x="385233" y="1506042"/>
                  <a:pt x="587822" y="1493498"/>
                  <a:pt x="800100" y="1409734"/>
                </a:cubicBezTo>
                <a:cubicBezTo>
                  <a:pt x="1012378" y="1325970"/>
                  <a:pt x="1363734" y="1148361"/>
                  <a:pt x="1663700" y="774734"/>
                </a:cubicBezTo>
                <a:cubicBezTo>
                  <a:pt x="1963666" y="401107"/>
                  <a:pt x="2345979" y="3664"/>
                  <a:pt x="2755900" y="34"/>
                </a:cubicBezTo>
                <a:cubicBezTo>
                  <a:pt x="3165821" y="-3596"/>
                  <a:pt x="3484133" y="278531"/>
                  <a:pt x="3759200" y="596934"/>
                </a:cubicBezTo>
                <a:cubicBezTo>
                  <a:pt x="4034267" y="915337"/>
                  <a:pt x="4177999" y="1049500"/>
                  <a:pt x="4432300" y="1219234"/>
                </a:cubicBezTo>
                <a:cubicBezTo>
                  <a:pt x="4686601" y="1388968"/>
                  <a:pt x="4914900" y="1442542"/>
                  <a:pt x="5207000" y="1511334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C25547F-7E1C-DA4A-B90A-0CDB73E85401}"/>
              </a:ext>
            </a:extLst>
          </p:cNvPr>
          <p:cNvSpPr/>
          <p:nvPr/>
        </p:nvSpPr>
        <p:spPr>
          <a:xfrm flipH="1">
            <a:off x="3322448" y="3307678"/>
            <a:ext cx="5547103" cy="1966698"/>
          </a:xfrm>
          <a:custGeom>
            <a:avLst/>
            <a:gdLst>
              <a:gd name="connsiteX0" fmla="*/ 0 w 5207000"/>
              <a:gd name="connsiteY0" fmla="*/ 1481012 h 1513178"/>
              <a:gd name="connsiteX1" fmla="*/ 673100 w 5207000"/>
              <a:gd name="connsiteY1" fmla="*/ 1442912 h 1513178"/>
              <a:gd name="connsiteX2" fmla="*/ 1549400 w 5207000"/>
              <a:gd name="connsiteY2" fmla="*/ 858712 h 1513178"/>
              <a:gd name="connsiteX3" fmla="*/ 2679700 w 5207000"/>
              <a:gd name="connsiteY3" fmla="*/ 7812 h 1513178"/>
              <a:gd name="connsiteX4" fmla="*/ 3683000 w 5207000"/>
              <a:gd name="connsiteY4" fmla="*/ 477712 h 1513178"/>
              <a:gd name="connsiteX5" fmla="*/ 4368800 w 5207000"/>
              <a:gd name="connsiteY5" fmla="*/ 1176212 h 1513178"/>
              <a:gd name="connsiteX6" fmla="*/ 5207000 w 5207000"/>
              <a:gd name="connsiteY6" fmla="*/ 1481012 h 1513178"/>
              <a:gd name="connsiteX0" fmla="*/ 0 w 5207000"/>
              <a:gd name="connsiteY0" fmla="*/ 1481012 h 1499784"/>
              <a:gd name="connsiteX1" fmla="*/ 673100 w 5207000"/>
              <a:gd name="connsiteY1" fmla="*/ 1442912 h 1499784"/>
              <a:gd name="connsiteX2" fmla="*/ 1549400 w 5207000"/>
              <a:gd name="connsiteY2" fmla="*/ 858712 h 1499784"/>
              <a:gd name="connsiteX3" fmla="*/ 2679700 w 5207000"/>
              <a:gd name="connsiteY3" fmla="*/ 7812 h 1499784"/>
              <a:gd name="connsiteX4" fmla="*/ 3683000 w 5207000"/>
              <a:gd name="connsiteY4" fmla="*/ 477712 h 1499784"/>
              <a:gd name="connsiteX5" fmla="*/ 4368800 w 5207000"/>
              <a:gd name="connsiteY5" fmla="*/ 1176212 h 1499784"/>
              <a:gd name="connsiteX6" fmla="*/ 5207000 w 5207000"/>
              <a:gd name="connsiteY6" fmla="*/ 1481012 h 1499784"/>
              <a:gd name="connsiteX0" fmla="*/ 0 w 5207000"/>
              <a:gd name="connsiteY0" fmla="*/ 1481012 h 1481012"/>
              <a:gd name="connsiteX1" fmla="*/ 800100 w 5207000"/>
              <a:gd name="connsiteY1" fmla="*/ 1379412 h 1481012"/>
              <a:gd name="connsiteX2" fmla="*/ 1549400 w 5207000"/>
              <a:gd name="connsiteY2" fmla="*/ 858712 h 1481012"/>
              <a:gd name="connsiteX3" fmla="*/ 2679700 w 5207000"/>
              <a:gd name="connsiteY3" fmla="*/ 7812 h 1481012"/>
              <a:gd name="connsiteX4" fmla="*/ 3683000 w 5207000"/>
              <a:gd name="connsiteY4" fmla="*/ 477712 h 1481012"/>
              <a:gd name="connsiteX5" fmla="*/ 4368800 w 5207000"/>
              <a:gd name="connsiteY5" fmla="*/ 1176212 h 1481012"/>
              <a:gd name="connsiteX6" fmla="*/ 5207000 w 5207000"/>
              <a:gd name="connsiteY6" fmla="*/ 1481012 h 1481012"/>
              <a:gd name="connsiteX0" fmla="*/ 0 w 5207000"/>
              <a:gd name="connsiteY0" fmla="*/ 1477389 h 1477389"/>
              <a:gd name="connsiteX1" fmla="*/ 800100 w 5207000"/>
              <a:gd name="connsiteY1" fmla="*/ 1375789 h 1477389"/>
              <a:gd name="connsiteX2" fmla="*/ 1663700 w 5207000"/>
              <a:gd name="connsiteY2" fmla="*/ 740789 h 1477389"/>
              <a:gd name="connsiteX3" fmla="*/ 2679700 w 5207000"/>
              <a:gd name="connsiteY3" fmla="*/ 4189 h 1477389"/>
              <a:gd name="connsiteX4" fmla="*/ 3683000 w 5207000"/>
              <a:gd name="connsiteY4" fmla="*/ 474089 h 1477389"/>
              <a:gd name="connsiteX5" fmla="*/ 4368800 w 5207000"/>
              <a:gd name="connsiteY5" fmla="*/ 1172589 h 1477389"/>
              <a:gd name="connsiteX6" fmla="*/ 5207000 w 5207000"/>
              <a:gd name="connsiteY6" fmla="*/ 1477389 h 1477389"/>
              <a:gd name="connsiteX0" fmla="*/ 0 w 5207000"/>
              <a:gd name="connsiteY0" fmla="*/ 1477389 h 1477389"/>
              <a:gd name="connsiteX1" fmla="*/ 800100 w 5207000"/>
              <a:gd name="connsiteY1" fmla="*/ 1375789 h 1477389"/>
              <a:gd name="connsiteX2" fmla="*/ 1663700 w 5207000"/>
              <a:gd name="connsiteY2" fmla="*/ 740789 h 1477389"/>
              <a:gd name="connsiteX3" fmla="*/ 2679700 w 5207000"/>
              <a:gd name="connsiteY3" fmla="*/ 4189 h 1477389"/>
              <a:gd name="connsiteX4" fmla="*/ 3683000 w 5207000"/>
              <a:gd name="connsiteY4" fmla="*/ 474089 h 1477389"/>
              <a:gd name="connsiteX5" fmla="*/ 4368800 w 5207000"/>
              <a:gd name="connsiteY5" fmla="*/ 1172589 h 1477389"/>
              <a:gd name="connsiteX6" fmla="*/ 5207000 w 5207000"/>
              <a:gd name="connsiteY6" fmla="*/ 1477389 h 1477389"/>
              <a:gd name="connsiteX0" fmla="*/ 0 w 5207000"/>
              <a:gd name="connsiteY0" fmla="*/ 1515146 h 1515146"/>
              <a:gd name="connsiteX1" fmla="*/ 800100 w 5207000"/>
              <a:gd name="connsiteY1" fmla="*/ 1413546 h 1515146"/>
              <a:gd name="connsiteX2" fmla="*/ 1663700 w 5207000"/>
              <a:gd name="connsiteY2" fmla="*/ 778546 h 1515146"/>
              <a:gd name="connsiteX3" fmla="*/ 2755900 w 5207000"/>
              <a:gd name="connsiteY3" fmla="*/ 3846 h 1515146"/>
              <a:gd name="connsiteX4" fmla="*/ 3683000 w 5207000"/>
              <a:gd name="connsiteY4" fmla="*/ 511846 h 1515146"/>
              <a:gd name="connsiteX5" fmla="*/ 4368800 w 5207000"/>
              <a:gd name="connsiteY5" fmla="*/ 1210346 h 1515146"/>
              <a:gd name="connsiteX6" fmla="*/ 5207000 w 5207000"/>
              <a:gd name="connsiteY6" fmla="*/ 1515146 h 1515146"/>
              <a:gd name="connsiteX0" fmla="*/ 0 w 5207000"/>
              <a:gd name="connsiteY0" fmla="*/ 1517312 h 1517312"/>
              <a:gd name="connsiteX1" fmla="*/ 800100 w 5207000"/>
              <a:gd name="connsiteY1" fmla="*/ 1415712 h 1517312"/>
              <a:gd name="connsiteX2" fmla="*/ 1663700 w 5207000"/>
              <a:gd name="connsiteY2" fmla="*/ 780712 h 1517312"/>
              <a:gd name="connsiteX3" fmla="*/ 2755900 w 5207000"/>
              <a:gd name="connsiteY3" fmla="*/ 6012 h 1517312"/>
              <a:gd name="connsiteX4" fmla="*/ 3683000 w 5207000"/>
              <a:gd name="connsiteY4" fmla="*/ 514012 h 1517312"/>
              <a:gd name="connsiteX5" fmla="*/ 4368800 w 5207000"/>
              <a:gd name="connsiteY5" fmla="*/ 1212512 h 1517312"/>
              <a:gd name="connsiteX6" fmla="*/ 5207000 w 5207000"/>
              <a:gd name="connsiteY6" fmla="*/ 1517312 h 1517312"/>
              <a:gd name="connsiteX0" fmla="*/ 0 w 5207000"/>
              <a:gd name="connsiteY0" fmla="*/ 1512772 h 1512772"/>
              <a:gd name="connsiteX1" fmla="*/ 800100 w 5207000"/>
              <a:gd name="connsiteY1" fmla="*/ 1411172 h 1512772"/>
              <a:gd name="connsiteX2" fmla="*/ 1663700 w 5207000"/>
              <a:gd name="connsiteY2" fmla="*/ 776172 h 1512772"/>
              <a:gd name="connsiteX3" fmla="*/ 2755900 w 5207000"/>
              <a:gd name="connsiteY3" fmla="*/ 1472 h 1512772"/>
              <a:gd name="connsiteX4" fmla="*/ 3759200 w 5207000"/>
              <a:gd name="connsiteY4" fmla="*/ 598372 h 1512772"/>
              <a:gd name="connsiteX5" fmla="*/ 4368800 w 5207000"/>
              <a:gd name="connsiteY5" fmla="*/ 1207972 h 1512772"/>
              <a:gd name="connsiteX6" fmla="*/ 5207000 w 5207000"/>
              <a:gd name="connsiteY6" fmla="*/ 1512772 h 1512772"/>
              <a:gd name="connsiteX0" fmla="*/ 0 w 5207000"/>
              <a:gd name="connsiteY0" fmla="*/ 1513066 h 1513066"/>
              <a:gd name="connsiteX1" fmla="*/ 800100 w 5207000"/>
              <a:gd name="connsiteY1" fmla="*/ 1411466 h 1513066"/>
              <a:gd name="connsiteX2" fmla="*/ 1663700 w 5207000"/>
              <a:gd name="connsiteY2" fmla="*/ 776466 h 1513066"/>
              <a:gd name="connsiteX3" fmla="*/ 2755900 w 5207000"/>
              <a:gd name="connsiteY3" fmla="*/ 1766 h 1513066"/>
              <a:gd name="connsiteX4" fmla="*/ 3759200 w 5207000"/>
              <a:gd name="connsiteY4" fmla="*/ 598666 h 1513066"/>
              <a:gd name="connsiteX5" fmla="*/ 4368800 w 5207000"/>
              <a:gd name="connsiteY5" fmla="*/ 1208266 h 1513066"/>
              <a:gd name="connsiteX6" fmla="*/ 5207000 w 5207000"/>
              <a:gd name="connsiteY6" fmla="*/ 1513066 h 1513066"/>
              <a:gd name="connsiteX0" fmla="*/ 0 w 5207000"/>
              <a:gd name="connsiteY0" fmla="*/ 1512779 h 1512779"/>
              <a:gd name="connsiteX1" fmla="*/ 800100 w 5207000"/>
              <a:gd name="connsiteY1" fmla="*/ 1411179 h 1512779"/>
              <a:gd name="connsiteX2" fmla="*/ 1663700 w 5207000"/>
              <a:gd name="connsiteY2" fmla="*/ 776179 h 1512779"/>
              <a:gd name="connsiteX3" fmla="*/ 2755900 w 5207000"/>
              <a:gd name="connsiteY3" fmla="*/ 1479 h 1512779"/>
              <a:gd name="connsiteX4" fmla="*/ 3759200 w 5207000"/>
              <a:gd name="connsiteY4" fmla="*/ 598379 h 1512779"/>
              <a:gd name="connsiteX5" fmla="*/ 4432300 w 5207000"/>
              <a:gd name="connsiteY5" fmla="*/ 1220679 h 1512779"/>
              <a:gd name="connsiteX6" fmla="*/ 5207000 w 5207000"/>
              <a:gd name="connsiteY6" fmla="*/ 1512779 h 1512779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375693 w 5207000"/>
              <a:gd name="connsiteY2" fmla="*/ 1062196 h 1513076"/>
              <a:gd name="connsiteX3" fmla="*/ 1663700 w 5207000"/>
              <a:gd name="connsiteY3" fmla="*/ 776476 h 1513076"/>
              <a:gd name="connsiteX4" fmla="*/ 2755900 w 5207000"/>
              <a:gd name="connsiteY4" fmla="*/ 1776 h 1513076"/>
              <a:gd name="connsiteX5" fmla="*/ 3759200 w 5207000"/>
              <a:gd name="connsiteY5" fmla="*/ 598676 h 1513076"/>
              <a:gd name="connsiteX6" fmla="*/ 4432300 w 5207000"/>
              <a:gd name="connsiteY6" fmla="*/ 1220976 h 1513076"/>
              <a:gd name="connsiteX7" fmla="*/ 5207000 w 5207000"/>
              <a:gd name="connsiteY7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1347 h 1511347"/>
              <a:gd name="connsiteX1" fmla="*/ 800100 w 5207000"/>
              <a:gd name="connsiteY1" fmla="*/ 1409747 h 1511347"/>
              <a:gd name="connsiteX2" fmla="*/ 1663700 w 5207000"/>
              <a:gd name="connsiteY2" fmla="*/ 774747 h 1511347"/>
              <a:gd name="connsiteX3" fmla="*/ 2755900 w 5207000"/>
              <a:gd name="connsiteY3" fmla="*/ 47 h 1511347"/>
              <a:gd name="connsiteX4" fmla="*/ 3759200 w 5207000"/>
              <a:gd name="connsiteY4" fmla="*/ 596947 h 1511347"/>
              <a:gd name="connsiteX5" fmla="*/ 4432300 w 5207000"/>
              <a:gd name="connsiteY5" fmla="*/ 1219247 h 1511347"/>
              <a:gd name="connsiteX6" fmla="*/ 5207000 w 5207000"/>
              <a:gd name="connsiteY6" fmla="*/ 1511347 h 1511347"/>
              <a:gd name="connsiteX0" fmla="*/ 0 w 5207000"/>
              <a:gd name="connsiteY0" fmla="*/ 1511331 h 1511331"/>
              <a:gd name="connsiteX1" fmla="*/ 800100 w 5207000"/>
              <a:gd name="connsiteY1" fmla="*/ 1409731 h 1511331"/>
              <a:gd name="connsiteX2" fmla="*/ 1663700 w 5207000"/>
              <a:gd name="connsiteY2" fmla="*/ 774731 h 1511331"/>
              <a:gd name="connsiteX3" fmla="*/ 2755900 w 5207000"/>
              <a:gd name="connsiteY3" fmla="*/ 31 h 1511331"/>
              <a:gd name="connsiteX4" fmla="*/ 3759200 w 5207000"/>
              <a:gd name="connsiteY4" fmla="*/ 596931 h 1511331"/>
              <a:gd name="connsiteX5" fmla="*/ 4432300 w 5207000"/>
              <a:gd name="connsiteY5" fmla="*/ 1219231 h 1511331"/>
              <a:gd name="connsiteX6" fmla="*/ 5207000 w 5207000"/>
              <a:gd name="connsiteY6" fmla="*/ 1511331 h 1511331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7000" h="1511334">
                <a:moveTo>
                  <a:pt x="0" y="1511334"/>
                </a:moveTo>
                <a:cubicBezTo>
                  <a:pt x="385233" y="1506042"/>
                  <a:pt x="587822" y="1493498"/>
                  <a:pt x="800100" y="1409734"/>
                </a:cubicBezTo>
                <a:cubicBezTo>
                  <a:pt x="1012378" y="1325970"/>
                  <a:pt x="1363734" y="1148361"/>
                  <a:pt x="1663700" y="774734"/>
                </a:cubicBezTo>
                <a:cubicBezTo>
                  <a:pt x="1963666" y="401107"/>
                  <a:pt x="2345979" y="3664"/>
                  <a:pt x="2755900" y="34"/>
                </a:cubicBezTo>
                <a:cubicBezTo>
                  <a:pt x="3165821" y="-3596"/>
                  <a:pt x="3484133" y="278531"/>
                  <a:pt x="3759200" y="596934"/>
                </a:cubicBezTo>
                <a:cubicBezTo>
                  <a:pt x="4034267" y="915337"/>
                  <a:pt x="4177999" y="1049500"/>
                  <a:pt x="4432300" y="1219234"/>
                </a:cubicBezTo>
                <a:cubicBezTo>
                  <a:pt x="4686601" y="1388968"/>
                  <a:pt x="4914900" y="1442542"/>
                  <a:pt x="5207000" y="1511334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7F8E56-AC01-6145-9FB1-F77ECD1C70B4}"/>
              </a:ext>
            </a:extLst>
          </p:cNvPr>
          <p:cNvSpPr/>
          <p:nvPr/>
        </p:nvSpPr>
        <p:spPr>
          <a:xfrm>
            <a:off x="3647659" y="3858264"/>
            <a:ext cx="99907" cy="9567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66555C-7592-884C-B1FC-8376472A11A7}"/>
              </a:ext>
            </a:extLst>
          </p:cNvPr>
          <p:cNvSpPr txBox="1"/>
          <p:nvPr/>
        </p:nvSpPr>
        <p:spPr>
          <a:xfrm>
            <a:off x="3203186" y="3921695"/>
            <a:ext cx="1499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 Spectrum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47149C-85DB-EC4F-A56B-FBC1E14513C2}"/>
              </a:ext>
            </a:extLst>
          </p:cNvPr>
          <p:cNvSpPr/>
          <p:nvPr/>
        </p:nvSpPr>
        <p:spPr>
          <a:xfrm>
            <a:off x="6350771" y="3990963"/>
            <a:ext cx="99907" cy="9567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32F824-C26E-C249-A9D4-95376F585426}"/>
              </a:ext>
            </a:extLst>
          </p:cNvPr>
          <p:cNvSpPr txBox="1"/>
          <p:nvPr/>
        </p:nvSpPr>
        <p:spPr>
          <a:xfrm>
            <a:off x="5583031" y="4054394"/>
            <a:ext cx="1499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 Spectrum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3BF0B1-6A15-554B-A8B6-73561071E389}"/>
              </a:ext>
            </a:extLst>
          </p:cNvPr>
          <p:cNvCxnSpPr>
            <a:cxnSpLocks/>
            <a:stCxn id="21" idx="1"/>
            <a:endCxn id="13" idx="0"/>
          </p:cNvCxnSpPr>
          <p:nvPr/>
        </p:nvCxnSpPr>
        <p:spPr>
          <a:xfrm flipH="1">
            <a:off x="3697613" y="3141507"/>
            <a:ext cx="4939488" cy="7167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637019-25A1-AA47-ABFD-E1C3A2AD1DD2}"/>
              </a:ext>
            </a:extLst>
          </p:cNvPr>
          <p:cNvCxnSpPr>
            <a:cxnSpLocks/>
            <a:stCxn id="21" idx="1"/>
            <a:endCxn id="15" idx="0"/>
          </p:cNvCxnSpPr>
          <p:nvPr/>
        </p:nvCxnSpPr>
        <p:spPr>
          <a:xfrm flipH="1">
            <a:off x="6400725" y="3141507"/>
            <a:ext cx="2236376" cy="8494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32F6D4F-7343-3F4C-8729-3556B15EFBC6}"/>
              </a:ext>
            </a:extLst>
          </p:cNvPr>
          <p:cNvSpPr txBox="1"/>
          <p:nvPr/>
        </p:nvSpPr>
        <p:spPr>
          <a:xfrm>
            <a:off x="8637101" y="295684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Cosine Similarity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5CCDD3E-5126-4F4B-8A44-DF611FC847B6}"/>
              </a:ext>
            </a:extLst>
          </p:cNvPr>
          <p:cNvSpPr/>
          <p:nvPr/>
        </p:nvSpPr>
        <p:spPr>
          <a:xfrm>
            <a:off x="3045846" y="4375889"/>
            <a:ext cx="99907" cy="9567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F274BAD-320E-F746-9ACD-C20E3E090653}"/>
              </a:ext>
            </a:extLst>
          </p:cNvPr>
          <p:cNvSpPr/>
          <p:nvPr/>
        </p:nvSpPr>
        <p:spPr>
          <a:xfrm>
            <a:off x="5334071" y="4651342"/>
            <a:ext cx="99907" cy="9567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46B94C5-5843-D948-A4CF-D8C44E08241E}"/>
              </a:ext>
            </a:extLst>
          </p:cNvPr>
          <p:cNvSpPr/>
          <p:nvPr/>
        </p:nvSpPr>
        <p:spPr>
          <a:xfrm>
            <a:off x="4986458" y="4191223"/>
            <a:ext cx="99907" cy="9567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AF50D1C-7F06-DC46-80A7-B06EFB21795C}"/>
              </a:ext>
            </a:extLst>
          </p:cNvPr>
          <p:cNvSpPr/>
          <p:nvPr/>
        </p:nvSpPr>
        <p:spPr>
          <a:xfrm>
            <a:off x="6929674" y="4536996"/>
            <a:ext cx="99907" cy="9567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FECA8C7-C289-A741-9A91-00A7F66853B9}"/>
              </a:ext>
            </a:extLst>
          </p:cNvPr>
          <p:cNvSpPr/>
          <p:nvPr/>
        </p:nvSpPr>
        <p:spPr>
          <a:xfrm>
            <a:off x="4595422" y="4574151"/>
            <a:ext cx="99907" cy="9567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9E8A2F-6AB2-8A4F-939D-8C964C0F8737}"/>
              </a:ext>
            </a:extLst>
          </p:cNvPr>
          <p:cNvSpPr txBox="1"/>
          <p:nvPr/>
        </p:nvSpPr>
        <p:spPr>
          <a:xfrm>
            <a:off x="372452" y="4621987"/>
            <a:ext cx="1194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Sample 1</a:t>
            </a:r>
          </a:p>
          <a:p>
            <a:r>
              <a:rPr lang="en-US" dirty="0">
                <a:solidFill>
                  <a:srgbClr val="FF0000"/>
                </a:solidFill>
              </a:rPr>
              <a:t>XIC Cluster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42219A-F1DA-D641-9A9E-B08FD117E05E}"/>
              </a:ext>
            </a:extLst>
          </p:cNvPr>
          <p:cNvSpPr txBox="1"/>
          <p:nvPr/>
        </p:nvSpPr>
        <p:spPr>
          <a:xfrm>
            <a:off x="8869551" y="4747015"/>
            <a:ext cx="1194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Sample 2</a:t>
            </a:r>
          </a:p>
          <a:p>
            <a:r>
              <a:rPr lang="en-US" dirty="0">
                <a:solidFill>
                  <a:srgbClr val="00B050"/>
                </a:solidFill>
              </a:rPr>
              <a:t>XIC Cluster</a:t>
            </a:r>
          </a:p>
        </p:txBody>
      </p:sp>
    </p:spTree>
    <p:extLst>
      <p:ext uri="{BB962C8B-B14F-4D97-AF65-F5344CB8AC3E}">
        <p14:creationId xmlns:p14="http://schemas.microsoft.com/office/powerpoint/2010/main" val="68112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7ED07A-6619-FC42-96DC-51A87538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585611"/>
            <a:ext cx="10972800" cy="685804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Spectral Cluster 616.2701_380.22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787868-E96B-C340-9B7A-9F0BC83B831F}"/>
              </a:ext>
            </a:extLst>
          </p:cNvPr>
          <p:cNvSpPr txBox="1">
            <a:spLocks/>
          </p:cNvSpPr>
          <p:nvPr/>
        </p:nvSpPr>
        <p:spPr>
          <a:xfrm>
            <a:off x="495299" y="1271415"/>
            <a:ext cx="11090817" cy="1174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3 spectra clustered across 3 XICs originating from 3 replicates</a:t>
            </a:r>
          </a:p>
          <a:p>
            <a:r>
              <a:rPr lang="en-US" sz="2400" dirty="0"/>
              <a:t>MS2 precursors: 616.2702 m/z (378s), 616.2701 m/z (380s), 616.2709 m/z (374s)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9F5ED6-F14D-254C-9610-C426332361FB}"/>
              </a:ext>
            </a:extLst>
          </p:cNvPr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119A7B-E40A-FF44-84C8-7F3E2A4B2BF8}"/>
              </a:ext>
            </a:extLst>
          </p:cNvPr>
          <p:cNvCxnSpPr>
            <a:cxnSpLocks/>
          </p:cNvCxnSpPr>
          <p:nvPr/>
        </p:nvCxnSpPr>
        <p:spPr>
          <a:xfrm>
            <a:off x="10172700" y="538027"/>
            <a:ext cx="20193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93AB79E-4E42-544E-A0F4-9CDC7F26A529}"/>
              </a:ext>
            </a:extLst>
          </p:cNvPr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DEMONSTRATION</a:t>
            </a:r>
          </a:p>
        </p:txBody>
      </p:sp>
      <p:pic>
        <p:nvPicPr>
          <p:cNvPr id="18" name="Picture 17" descr="whitenist.png">
            <a:extLst>
              <a:ext uri="{FF2B5EF4-FFF2-40B4-BE49-F238E27FC236}">
                <a16:creationId xmlns:a16="http://schemas.microsoft.com/office/drawing/2014/main" id="{D0214085-3B5C-7D43-89A9-6B30DEA05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D253EF-1228-B948-85E9-5B9BD79AEB65}"/>
              </a:ext>
            </a:extLst>
          </p:cNvPr>
          <p:cNvSpPr txBox="1"/>
          <p:nvPr/>
        </p:nvSpPr>
        <p:spPr>
          <a:xfrm>
            <a:off x="1377202" y="2446369"/>
            <a:ext cx="168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MS2 Spectra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08B252-A109-4A44-A3BB-532E75AE4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84" y="2705616"/>
            <a:ext cx="4080121" cy="3412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EA6E1-BC90-8242-B3D0-6F44B480C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804" y="2446368"/>
            <a:ext cx="7840047" cy="38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9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9FC69F-63CC-F549-B6CE-FCD8641BC25A}"/>
              </a:ext>
            </a:extLst>
          </p:cNvPr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CC7A46-C404-BC42-A8B4-3692BDA17A06}"/>
              </a:ext>
            </a:extLst>
          </p:cNvPr>
          <p:cNvCxnSpPr>
            <a:cxnSpLocks/>
          </p:cNvCxnSpPr>
          <p:nvPr/>
        </p:nvCxnSpPr>
        <p:spPr>
          <a:xfrm>
            <a:off x="9771017" y="538027"/>
            <a:ext cx="242098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CA3C374-53D2-3149-A883-AB1142C8E50B}"/>
              </a:ext>
            </a:extLst>
          </p:cNvPr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METHODLOGY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BA7784-9B51-1743-8E74-792D8FCC5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585611"/>
            <a:ext cx="10972800" cy="685804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/>
              <a:t>MetaboPique</a:t>
            </a:r>
            <a:r>
              <a:rPr lang="en-US" sz="3200" b="1" dirty="0"/>
              <a:t>: Adduct Type and Charge Prediction</a:t>
            </a:r>
          </a:p>
        </p:txBody>
      </p:sp>
      <p:pic>
        <p:nvPicPr>
          <p:cNvPr id="13" name="Picture 12" descr="whitenist.png">
            <a:extLst>
              <a:ext uri="{FF2B5EF4-FFF2-40B4-BE49-F238E27FC236}">
                <a16:creationId xmlns:a16="http://schemas.microsoft.com/office/drawing/2014/main" id="{36E69596-5CCA-7649-A367-36D6BA020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A96071-F939-0244-BB47-57F9B8877C83}"/>
              </a:ext>
            </a:extLst>
          </p:cNvPr>
          <p:cNvSpPr txBox="1">
            <a:spLocks/>
          </p:cNvSpPr>
          <p:nvPr/>
        </p:nvSpPr>
        <p:spPr>
          <a:xfrm>
            <a:off x="526472" y="1323111"/>
            <a:ext cx="11180424" cy="8686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Putative adduct XICs associated with the precursor XIC are extracted from the MS1 data</a:t>
            </a:r>
          </a:p>
          <a:p>
            <a:r>
              <a:rPr lang="en-US" dirty="0"/>
              <a:t>A Spearman’s rank correlation coefficient is used to evaluate peak shape similarity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717692-9174-2B41-BF88-3BB13D9AE27B}"/>
              </a:ext>
            </a:extLst>
          </p:cNvPr>
          <p:cNvSpPr txBox="1"/>
          <p:nvPr/>
        </p:nvSpPr>
        <p:spPr>
          <a:xfrm>
            <a:off x="58054" y="2121534"/>
            <a:ext cx="430846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Cluster 687.9804_259.13</a:t>
            </a:r>
            <a:endParaRPr lang="en-US" sz="2400" dirty="0"/>
          </a:p>
          <a:p>
            <a:r>
              <a:rPr lang="en-US" dirty="0"/>
              <a:t>1 spectrum from 1 XIC originating from 1 replicate</a:t>
            </a:r>
          </a:p>
          <a:p>
            <a:r>
              <a:rPr lang="en-US" dirty="0"/>
              <a:t>MS2 precursor m/z: 687.9804</a:t>
            </a:r>
          </a:p>
          <a:p>
            <a:r>
              <a:rPr lang="en-US" dirty="0"/>
              <a:t>Predicted Adduct type: [</a:t>
            </a:r>
            <a:r>
              <a:rPr lang="en-US" dirty="0" err="1"/>
              <a:t>M+Na</a:t>
            </a:r>
            <a:r>
              <a:rPr lang="en-US" dirty="0"/>
              <a:t>]1+</a:t>
            </a:r>
          </a:p>
          <a:p>
            <a:endParaRPr lang="en-US" dirty="0"/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156A3DDA-BE1F-9845-8EED-9087808E8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3" t="7031" r="4871" b="7031"/>
          <a:stretch/>
        </p:blipFill>
        <p:spPr>
          <a:xfrm>
            <a:off x="4270915" y="2243484"/>
            <a:ext cx="7863031" cy="39287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278907-5DA1-F64F-B3F5-17EA3B8CFB53}"/>
              </a:ext>
            </a:extLst>
          </p:cNvPr>
          <p:cNvSpPr txBox="1"/>
          <p:nvPr/>
        </p:nvSpPr>
        <p:spPr>
          <a:xfrm>
            <a:off x="7637211" y="3244334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[</a:t>
            </a:r>
            <a:r>
              <a:rPr lang="en-US" b="1" dirty="0" err="1"/>
              <a:t>M+Na</a:t>
            </a:r>
            <a:r>
              <a:rPr lang="en-US" b="1" dirty="0"/>
              <a:t>]1+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60C53C-3DCF-9C4A-B200-37740552DF8F}"/>
              </a:ext>
            </a:extLst>
          </p:cNvPr>
          <p:cNvSpPr txBox="1"/>
          <p:nvPr/>
        </p:nvSpPr>
        <p:spPr>
          <a:xfrm>
            <a:off x="260684" y="385388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687.9804 – Na + H = 665.9985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8A2658-6A0A-6A43-BF5F-3BCE93CE9D40}"/>
              </a:ext>
            </a:extLst>
          </p:cNvPr>
          <p:cNvSpPr txBox="1"/>
          <p:nvPr/>
        </p:nvSpPr>
        <p:spPr>
          <a:xfrm>
            <a:off x="260684" y="4180090"/>
            <a:ext cx="364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687.9804 – Na + H – H2O = 665.9985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7B168E-E4B2-9145-B468-8FB1CF231F54}"/>
              </a:ext>
            </a:extLst>
          </p:cNvPr>
          <p:cNvSpPr txBox="1"/>
          <p:nvPr/>
        </p:nvSpPr>
        <p:spPr>
          <a:xfrm>
            <a:off x="6390181" y="279220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[M+H]1+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A98819-DEAC-3445-9788-92D816D78894}"/>
              </a:ext>
            </a:extLst>
          </p:cNvPr>
          <p:cNvSpPr txBox="1"/>
          <p:nvPr/>
        </p:nvSpPr>
        <p:spPr>
          <a:xfrm>
            <a:off x="4997520" y="4038554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[M-H2O+H]1+</a:t>
            </a:r>
          </a:p>
        </p:txBody>
      </p:sp>
    </p:spTree>
    <p:extLst>
      <p:ext uri="{BB962C8B-B14F-4D97-AF65-F5344CB8AC3E}">
        <p14:creationId xmlns:p14="http://schemas.microsoft.com/office/powerpoint/2010/main" val="272916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24C9E3-A6BA-AE45-A73C-E279172C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585611"/>
            <a:ext cx="10972800" cy="685804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/>
              <a:t>MetaboPique</a:t>
            </a:r>
            <a:r>
              <a:rPr lang="en-US" sz="3200" b="1" dirty="0"/>
              <a:t>: Adduct Type and Charge Prediction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7BAF7B-CB60-F444-B325-B77717B808DA}"/>
              </a:ext>
            </a:extLst>
          </p:cNvPr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B64A5E-2918-884E-931F-96DF508D6E76}"/>
              </a:ext>
            </a:extLst>
          </p:cNvPr>
          <p:cNvCxnSpPr>
            <a:cxnSpLocks/>
          </p:cNvCxnSpPr>
          <p:nvPr/>
        </p:nvCxnSpPr>
        <p:spPr>
          <a:xfrm>
            <a:off x="9771017" y="538027"/>
            <a:ext cx="242098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196BCDB-9700-9943-885C-52281049D7DA}"/>
              </a:ext>
            </a:extLst>
          </p:cNvPr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METHODLOGY</a:t>
            </a:r>
          </a:p>
        </p:txBody>
      </p:sp>
      <p:pic>
        <p:nvPicPr>
          <p:cNvPr id="8" name="Picture 7" descr="whitenist.png">
            <a:extLst>
              <a:ext uri="{FF2B5EF4-FFF2-40B4-BE49-F238E27FC236}">
                <a16:creationId xmlns:a16="http://schemas.microsoft.com/office/drawing/2014/main" id="{A921A827-6050-7E48-ACEF-24E4E1259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A4981F-FC36-4F42-93F6-D3505DD5BA23}"/>
              </a:ext>
            </a:extLst>
          </p:cNvPr>
          <p:cNvSpPr txBox="1"/>
          <p:nvPr/>
        </p:nvSpPr>
        <p:spPr>
          <a:xfrm>
            <a:off x="484500" y="2349773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M+Na</a:t>
            </a:r>
            <a:r>
              <a:rPr lang="en-US" dirty="0"/>
              <a:t>]1+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4D7637-E5A8-4044-A31F-8CD3BCE7842B}"/>
              </a:ext>
            </a:extLst>
          </p:cNvPr>
          <p:cNvSpPr txBox="1">
            <a:spLocks/>
          </p:cNvSpPr>
          <p:nvPr/>
        </p:nvSpPr>
        <p:spPr>
          <a:xfrm>
            <a:off x="526472" y="1323111"/>
            <a:ext cx="11180424" cy="8686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brute force combinatoric approach to adduct prediction</a:t>
            </a:r>
          </a:p>
          <a:p>
            <a:r>
              <a:rPr lang="en-US" dirty="0"/>
              <a:t>13 common ESI+ adducts are considered, generating 156 potential targets for XIC extraction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E1EA9A-62AE-A847-BFF5-2EC746C6A8F6}"/>
              </a:ext>
            </a:extLst>
          </p:cNvPr>
          <p:cNvSpPr txBox="1"/>
          <p:nvPr/>
        </p:nvSpPr>
        <p:spPr>
          <a:xfrm>
            <a:off x="586100" y="2679566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[M+H]1+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1C4805-E031-7148-9300-3912DF7E04F1}"/>
              </a:ext>
            </a:extLst>
          </p:cNvPr>
          <p:cNvSpPr txBox="1"/>
          <p:nvPr/>
        </p:nvSpPr>
        <p:spPr>
          <a:xfrm>
            <a:off x="600616" y="3027909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[M+K]1+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5458B4-5E8C-C645-A68C-476B9B7A251B}"/>
              </a:ext>
            </a:extLst>
          </p:cNvPr>
          <p:cNvSpPr txBox="1"/>
          <p:nvPr/>
        </p:nvSpPr>
        <p:spPr>
          <a:xfrm>
            <a:off x="310327" y="3366419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[M+NH4]1+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95E76-2671-9042-A20D-2E948FD3EB43}"/>
              </a:ext>
            </a:extLst>
          </p:cNvPr>
          <p:cNvSpPr txBox="1"/>
          <p:nvPr/>
        </p:nvSpPr>
        <p:spPr>
          <a:xfrm>
            <a:off x="85361" y="3690652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[M-H2O+H]1+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BAE5FB-41EA-564B-94B9-4295F87A2E44}"/>
              </a:ext>
            </a:extLst>
          </p:cNvPr>
          <p:cNvSpPr txBox="1"/>
          <p:nvPr/>
        </p:nvSpPr>
        <p:spPr>
          <a:xfrm>
            <a:off x="477243" y="4009193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[M-2H]2+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72399A-DAEF-C74A-8E56-D88ECDC3C2B4}"/>
              </a:ext>
            </a:extLst>
          </p:cNvPr>
          <p:cNvSpPr txBox="1"/>
          <p:nvPr/>
        </p:nvSpPr>
        <p:spPr>
          <a:xfrm>
            <a:off x="165186" y="433114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M+H+Na</a:t>
            </a:r>
            <a:r>
              <a:rPr lang="en-US" dirty="0"/>
              <a:t>]2+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212396-B072-014E-BB65-F4907EEBEF02}"/>
              </a:ext>
            </a:extLst>
          </p:cNvPr>
          <p:cNvSpPr txBox="1"/>
          <p:nvPr/>
        </p:nvSpPr>
        <p:spPr>
          <a:xfrm>
            <a:off x="295812" y="4679311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[M+H+K]2+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7A21FE-1A72-A84A-9B98-3346AC423E52}"/>
              </a:ext>
            </a:extLst>
          </p:cNvPr>
          <p:cNvSpPr txBox="1"/>
          <p:nvPr/>
        </p:nvSpPr>
        <p:spPr>
          <a:xfrm>
            <a:off x="398128" y="5016752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[M+3H]3+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E142FD-7AAA-6A48-B4DA-7DC45E2B9791}"/>
              </a:ext>
            </a:extLst>
          </p:cNvPr>
          <p:cNvSpPr txBox="1"/>
          <p:nvPr/>
        </p:nvSpPr>
        <p:spPr>
          <a:xfrm>
            <a:off x="390155" y="5343788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[2M+H]1+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3B0E2D-964E-AB4F-9EA3-1FC46127E747}"/>
              </a:ext>
            </a:extLst>
          </p:cNvPr>
          <p:cNvSpPr txBox="1"/>
          <p:nvPr/>
        </p:nvSpPr>
        <p:spPr>
          <a:xfrm>
            <a:off x="276918" y="5691210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[2M+Na]1+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AAE9C8-F3FB-BE45-9B44-885E0B9B33AC}"/>
              </a:ext>
            </a:extLst>
          </p:cNvPr>
          <p:cNvSpPr txBox="1"/>
          <p:nvPr/>
        </p:nvSpPr>
        <p:spPr>
          <a:xfrm>
            <a:off x="406275" y="60082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[2M+K]1+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25F7D4-AF3A-154D-BDD2-5293FA51BAF1}"/>
              </a:ext>
            </a:extLst>
          </p:cNvPr>
          <p:cNvSpPr txBox="1"/>
          <p:nvPr/>
        </p:nvSpPr>
        <p:spPr>
          <a:xfrm>
            <a:off x="4107087" y="2363439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M+Na</a:t>
            </a:r>
            <a:r>
              <a:rPr lang="en-US" dirty="0"/>
              <a:t>]1+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BE7D50-8B61-A942-824D-2D7811A8E08E}"/>
              </a:ext>
            </a:extLst>
          </p:cNvPr>
          <p:cNvSpPr txBox="1"/>
          <p:nvPr/>
        </p:nvSpPr>
        <p:spPr>
          <a:xfrm>
            <a:off x="4107087" y="2693232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[M+H]1+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108F95-9A11-5640-882F-F4C4893B20BB}"/>
              </a:ext>
            </a:extLst>
          </p:cNvPr>
          <p:cNvSpPr txBox="1"/>
          <p:nvPr/>
        </p:nvSpPr>
        <p:spPr>
          <a:xfrm>
            <a:off x="4107087" y="3041575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[M+K]1+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484546-2E76-A24F-B0DD-8AE1CCD9D95A}"/>
              </a:ext>
            </a:extLst>
          </p:cNvPr>
          <p:cNvSpPr txBox="1"/>
          <p:nvPr/>
        </p:nvSpPr>
        <p:spPr>
          <a:xfrm>
            <a:off x="4107087" y="338008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[M+NH4]1+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3050B4-634D-A048-83B8-D7C4E22958A1}"/>
              </a:ext>
            </a:extLst>
          </p:cNvPr>
          <p:cNvSpPr txBox="1"/>
          <p:nvPr/>
        </p:nvSpPr>
        <p:spPr>
          <a:xfrm>
            <a:off x="4107087" y="3704318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[M-H2O+H]1+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DCB264-EA42-964E-9D77-AC0212D8B6CD}"/>
              </a:ext>
            </a:extLst>
          </p:cNvPr>
          <p:cNvSpPr txBox="1"/>
          <p:nvPr/>
        </p:nvSpPr>
        <p:spPr>
          <a:xfrm>
            <a:off x="4107087" y="4022859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[M-2H]2+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2FB65A-8775-4B4E-A347-0593C7BEAF2B}"/>
              </a:ext>
            </a:extLst>
          </p:cNvPr>
          <p:cNvSpPr txBox="1"/>
          <p:nvPr/>
        </p:nvSpPr>
        <p:spPr>
          <a:xfrm>
            <a:off x="4107086" y="434481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M+H+Na</a:t>
            </a:r>
            <a:r>
              <a:rPr lang="en-US" dirty="0"/>
              <a:t>]2+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DDBB65-BD3D-FE48-B4CB-BE9CE33471AB}"/>
              </a:ext>
            </a:extLst>
          </p:cNvPr>
          <p:cNvSpPr txBox="1"/>
          <p:nvPr/>
        </p:nvSpPr>
        <p:spPr>
          <a:xfrm>
            <a:off x="4107086" y="4692977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[M+H+K]2+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EA9E57-1B2C-6342-A398-CAD84D4293CF}"/>
              </a:ext>
            </a:extLst>
          </p:cNvPr>
          <p:cNvSpPr txBox="1"/>
          <p:nvPr/>
        </p:nvSpPr>
        <p:spPr>
          <a:xfrm>
            <a:off x="4122315" y="5030418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[M+3H]3+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012410-8E94-AD4F-AE9B-3FF56D61EA26}"/>
              </a:ext>
            </a:extLst>
          </p:cNvPr>
          <p:cNvSpPr txBox="1"/>
          <p:nvPr/>
        </p:nvSpPr>
        <p:spPr>
          <a:xfrm>
            <a:off x="4107086" y="5357454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[2M+H]1+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06C79F-B37D-0840-B0AF-0EC48056F9CB}"/>
              </a:ext>
            </a:extLst>
          </p:cNvPr>
          <p:cNvSpPr txBox="1"/>
          <p:nvPr/>
        </p:nvSpPr>
        <p:spPr>
          <a:xfrm>
            <a:off x="4109963" y="5704876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[2M+Na]1+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6E61B8-683B-CC42-A7B0-DC0059FE784E}"/>
              </a:ext>
            </a:extLst>
          </p:cNvPr>
          <p:cNvSpPr txBox="1"/>
          <p:nvPr/>
        </p:nvSpPr>
        <p:spPr>
          <a:xfrm>
            <a:off x="4108688" y="602193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[2M+K]1+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BF0DB61-B1E0-204E-9760-76554C7730B2}"/>
              </a:ext>
            </a:extLst>
          </p:cNvPr>
          <p:cNvCxnSpPr>
            <a:stCxn id="9" idx="3"/>
            <a:endCxn id="24" idx="1"/>
          </p:cNvCxnSpPr>
          <p:nvPr/>
        </p:nvCxnSpPr>
        <p:spPr>
          <a:xfrm>
            <a:off x="1614938" y="2534439"/>
            <a:ext cx="2492149" cy="343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C34BF3C-7290-D049-AF09-7B150A69DF84}"/>
              </a:ext>
            </a:extLst>
          </p:cNvPr>
          <p:cNvCxnSpPr>
            <a:cxnSpLocks/>
            <a:stCxn id="9" idx="3"/>
            <a:endCxn id="25" idx="1"/>
          </p:cNvCxnSpPr>
          <p:nvPr/>
        </p:nvCxnSpPr>
        <p:spPr>
          <a:xfrm>
            <a:off x="1614938" y="2534439"/>
            <a:ext cx="2492149" cy="69180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ADFBD07-0756-7E48-8F98-B5F64227EF1A}"/>
              </a:ext>
            </a:extLst>
          </p:cNvPr>
          <p:cNvCxnSpPr>
            <a:cxnSpLocks/>
            <a:stCxn id="9" idx="3"/>
            <a:endCxn id="26" idx="1"/>
          </p:cNvCxnSpPr>
          <p:nvPr/>
        </p:nvCxnSpPr>
        <p:spPr>
          <a:xfrm>
            <a:off x="1614938" y="2534439"/>
            <a:ext cx="2492149" cy="103031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3096671-ABC6-9046-A733-BBF4D3A39502}"/>
              </a:ext>
            </a:extLst>
          </p:cNvPr>
          <p:cNvCxnSpPr>
            <a:cxnSpLocks/>
            <a:stCxn id="9" idx="3"/>
            <a:endCxn id="27" idx="1"/>
          </p:cNvCxnSpPr>
          <p:nvPr/>
        </p:nvCxnSpPr>
        <p:spPr>
          <a:xfrm>
            <a:off x="1614938" y="2534439"/>
            <a:ext cx="2492149" cy="135454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D3C496-2195-AF41-BF0C-0CB72226542A}"/>
              </a:ext>
            </a:extLst>
          </p:cNvPr>
          <p:cNvCxnSpPr>
            <a:cxnSpLocks/>
            <a:stCxn id="9" idx="3"/>
            <a:endCxn id="28" idx="1"/>
          </p:cNvCxnSpPr>
          <p:nvPr/>
        </p:nvCxnSpPr>
        <p:spPr>
          <a:xfrm>
            <a:off x="1614938" y="2534439"/>
            <a:ext cx="2492149" cy="167308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97C2F36-5CB0-C143-AFEC-ABB20893D1B0}"/>
              </a:ext>
            </a:extLst>
          </p:cNvPr>
          <p:cNvCxnSpPr>
            <a:cxnSpLocks/>
            <a:stCxn id="9" idx="3"/>
            <a:endCxn id="29" idx="1"/>
          </p:cNvCxnSpPr>
          <p:nvPr/>
        </p:nvCxnSpPr>
        <p:spPr>
          <a:xfrm>
            <a:off x="1614938" y="2534439"/>
            <a:ext cx="2492148" cy="199503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A81F7A9-89B0-524D-84AF-CE14894AB973}"/>
              </a:ext>
            </a:extLst>
          </p:cNvPr>
          <p:cNvCxnSpPr>
            <a:cxnSpLocks/>
            <a:stCxn id="9" idx="3"/>
            <a:endCxn id="34" idx="1"/>
          </p:cNvCxnSpPr>
          <p:nvPr/>
        </p:nvCxnSpPr>
        <p:spPr>
          <a:xfrm>
            <a:off x="1614938" y="2534439"/>
            <a:ext cx="2493750" cy="367215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F92EE1E-5200-414B-A0F1-9E6E60055D65}"/>
              </a:ext>
            </a:extLst>
          </p:cNvPr>
          <p:cNvCxnSpPr>
            <a:cxnSpLocks/>
            <a:stCxn id="9" idx="3"/>
            <a:endCxn id="33" idx="1"/>
          </p:cNvCxnSpPr>
          <p:nvPr/>
        </p:nvCxnSpPr>
        <p:spPr>
          <a:xfrm>
            <a:off x="1614938" y="2534439"/>
            <a:ext cx="2495025" cy="335510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3BAF8C5-2A08-C840-AE85-060F7C63F4A8}"/>
              </a:ext>
            </a:extLst>
          </p:cNvPr>
          <p:cNvCxnSpPr>
            <a:cxnSpLocks/>
            <a:stCxn id="9" idx="3"/>
            <a:endCxn id="32" idx="1"/>
          </p:cNvCxnSpPr>
          <p:nvPr/>
        </p:nvCxnSpPr>
        <p:spPr>
          <a:xfrm>
            <a:off x="1614938" y="2534439"/>
            <a:ext cx="2492148" cy="300768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70F3848-78BD-C445-BDE5-8D78E201C84D}"/>
              </a:ext>
            </a:extLst>
          </p:cNvPr>
          <p:cNvCxnSpPr>
            <a:cxnSpLocks/>
            <a:stCxn id="9" idx="3"/>
            <a:endCxn id="31" idx="1"/>
          </p:cNvCxnSpPr>
          <p:nvPr/>
        </p:nvCxnSpPr>
        <p:spPr>
          <a:xfrm>
            <a:off x="1614938" y="2534439"/>
            <a:ext cx="2507377" cy="268064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686F0A4-093C-7440-B9D4-23F973B55CDB}"/>
              </a:ext>
            </a:extLst>
          </p:cNvPr>
          <p:cNvCxnSpPr>
            <a:cxnSpLocks/>
            <a:stCxn id="9" idx="3"/>
            <a:endCxn id="30" idx="1"/>
          </p:cNvCxnSpPr>
          <p:nvPr/>
        </p:nvCxnSpPr>
        <p:spPr>
          <a:xfrm>
            <a:off x="1614938" y="2534439"/>
            <a:ext cx="2492148" cy="234320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EE6E0BE-C2F0-DE46-9022-A4151F876FBD}"/>
              </a:ext>
            </a:extLst>
          </p:cNvPr>
          <p:cNvCxnSpPr>
            <a:cxnSpLocks/>
            <a:stCxn id="12" idx="3"/>
            <a:endCxn id="23" idx="1"/>
          </p:cNvCxnSpPr>
          <p:nvPr/>
        </p:nvCxnSpPr>
        <p:spPr>
          <a:xfrm flipV="1">
            <a:off x="1601121" y="2548105"/>
            <a:ext cx="2505966" cy="31612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0E04F12-A483-634D-A4D5-9150C0C8621E}"/>
              </a:ext>
            </a:extLst>
          </p:cNvPr>
          <p:cNvCxnSpPr>
            <a:cxnSpLocks/>
            <a:stCxn id="12" idx="3"/>
            <a:endCxn id="25" idx="1"/>
          </p:cNvCxnSpPr>
          <p:nvPr/>
        </p:nvCxnSpPr>
        <p:spPr>
          <a:xfrm>
            <a:off x="1601121" y="2864232"/>
            <a:ext cx="2505966" cy="3620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1D0C6FB-45F2-7A40-81F7-82026F73EEA8}"/>
              </a:ext>
            </a:extLst>
          </p:cNvPr>
          <p:cNvCxnSpPr>
            <a:cxnSpLocks/>
            <a:stCxn id="12" idx="3"/>
            <a:endCxn id="26" idx="1"/>
          </p:cNvCxnSpPr>
          <p:nvPr/>
        </p:nvCxnSpPr>
        <p:spPr>
          <a:xfrm>
            <a:off x="1601121" y="2864232"/>
            <a:ext cx="2505966" cy="70051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FD6721D-85FE-A240-9C19-5C014172F65C}"/>
              </a:ext>
            </a:extLst>
          </p:cNvPr>
          <p:cNvCxnSpPr>
            <a:cxnSpLocks/>
            <a:stCxn id="12" idx="3"/>
            <a:endCxn id="27" idx="1"/>
          </p:cNvCxnSpPr>
          <p:nvPr/>
        </p:nvCxnSpPr>
        <p:spPr>
          <a:xfrm>
            <a:off x="1601121" y="2864232"/>
            <a:ext cx="2505966" cy="102475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489E3C5-A680-814E-8814-7E7718EEF05B}"/>
              </a:ext>
            </a:extLst>
          </p:cNvPr>
          <p:cNvCxnSpPr>
            <a:cxnSpLocks/>
            <a:stCxn id="13" idx="3"/>
            <a:endCxn id="23" idx="1"/>
          </p:cNvCxnSpPr>
          <p:nvPr/>
        </p:nvCxnSpPr>
        <p:spPr>
          <a:xfrm flipV="1">
            <a:off x="1591593" y="2548105"/>
            <a:ext cx="2515494" cy="66447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435F448-A186-E749-8400-80C34103C7F7}"/>
              </a:ext>
            </a:extLst>
          </p:cNvPr>
          <p:cNvCxnSpPr>
            <a:cxnSpLocks/>
            <a:stCxn id="12" idx="3"/>
            <a:endCxn id="28" idx="1"/>
          </p:cNvCxnSpPr>
          <p:nvPr/>
        </p:nvCxnSpPr>
        <p:spPr>
          <a:xfrm>
            <a:off x="1601121" y="2864232"/>
            <a:ext cx="2505966" cy="134329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3E72231-87B2-304D-8486-8327C90F54F1}"/>
              </a:ext>
            </a:extLst>
          </p:cNvPr>
          <p:cNvCxnSpPr>
            <a:cxnSpLocks/>
            <a:stCxn id="12" idx="3"/>
            <a:endCxn id="29" idx="1"/>
          </p:cNvCxnSpPr>
          <p:nvPr/>
        </p:nvCxnSpPr>
        <p:spPr>
          <a:xfrm>
            <a:off x="1601121" y="2864232"/>
            <a:ext cx="2505965" cy="166524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DC44993-CA4B-224B-97D4-9B24CA5994FE}"/>
              </a:ext>
            </a:extLst>
          </p:cNvPr>
          <p:cNvCxnSpPr>
            <a:cxnSpLocks/>
            <a:stCxn id="12" idx="3"/>
            <a:endCxn id="30" idx="1"/>
          </p:cNvCxnSpPr>
          <p:nvPr/>
        </p:nvCxnSpPr>
        <p:spPr>
          <a:xfrm>
            <a:off x="1601121" y="2864232"/>
            <a:ext cx="2505965" cy="201341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6CD69A5-32F3-8E44-A13D-FDC8906CFF4A}"/>
              </a:ext>
            </a:extLst>
          </p:cNvPr>
          <p:cNvCxnSpPr>
            <a:cxnSpLocks/>
            <a:stCxn id="12" idx="3"/>
            <a:endCxn id="31" idx="1"/>
          </p:cNvCxnSpPr>
          <p:nvPr/>
        </p:nvCxnSpPr>
        <p:spPr>
          <a:xfrm>
            <a:off x="1601121" y="2864232"/>
            <a:ext cx="2521194" cy="235085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DC3E4CD-7454-324A-A8FB-0C7B56774B13}"/>
              </a:ext>
            </a:extLst>
          </p:cNvPr>
          <p:cNvCxnSpPr>
            <a:cxnSpLocks/>
            <a:stCxn id="12" idx="3"/>
            <a:endCxn id="32" idx="1"/>
          </p:cNvCxnSpPr>
          <p:nvPr/>
        </p:nvCxnSpPr>
        <p:spPr>
          <a:xfrm>
            <a:off x="1601121" y="2864232"/>
            <a:ext cx="2505965" cy="26778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259F4EE-BA3B-9A4D-9F4C-F74244AA46C6}"/>
              </a:ext>
            </a:extLst>
          </p:cNvPr>
          <p:cNvCxnSpPr>
            <a:cxnSpLocks/>
            <a:stCxn id="12" idx="3"/>
            <a:endCxn id="33" idx="1"/>
          </p:cNvCxnSpPr>
          <p:nvPr/>
        </p:nvCxnSpPr>
        <p:spPr>
          <a:xfrm>
            <a:off x="1601121" y="2864232"/>
            <a:ext cx="2508842" cy="302531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8AFDC538-9EED-7E4E-86EF-D0EF32838545}"/>
              </a:ext>
            </a:extLst>
          </p:cNvPr>
          <p:cNvCxnSpPr>
            <a:cxnSpLocks/>
            <a:stCxn id="12" idx="3"/>
            <a:endCxn id="34" idx="1"/>
          </p:cNvCxnSpPr>
          <p:nvPr/>
        </p:nvCxnSpPr>
        <p:spPr>
          <a:xfrm>
            <a:off x="1601121" y="2864232"/>
            <a:ext cx="2507567" cy="334236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124E9769-60BE-8E46-85C6-35048A9B3035}"/>
              </a:ext>
            </a:extLst>
          </p:cNvPr>
          <p:cNvCxnSpPr>
            <a:cxnSpLocks/>
            <a:stCxn id="13" idx="3"/>
            <a:endCxn id="24" idx="1"/>
          </p:cNvCxnSpPr>
          <p:nvPr/>
        </p:nvCxnSpPr>
        <p:spPr>
          <a:xfrm flipV="1">
            <a:off x="1591593" y="2877898"/>
            <a:ext cx="2515494" cy="3346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88C9E03-D5A8-A742-A3F0-630005DA1A87}"/>
              </a:ext>
            </a:extLst>
          </p:cNvPr>
          <p:cNvCxnSpPr>
            <a:cxnSpLocks/>
            <a:stCxn id="13" idx="3"/>
            <a:endCxn id="26" idx="1"/>
          </p:cNvCxnSpPr>
          <p:nvPr/>
        </p:nvCxnSpPr>
        <p:spPr>
          <a:xfrm>
            <a:off x="1591593" y="3212575"/>
            <a:ext cx="2515494" cy="3521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330E4092-E954-4C45-AEFE-7E9628ABC36F}"/>
              </a:ext>
            </a:extLst>
          </p:cNvPr>
          <p:cNvCxnSpPr>
            <a:cxnSpLocks/>
            <a:stCxn id="13" idx="3"/>
            <a:endCxn id="27" idx="1"/>
          </p:cNvCxnSpPr>
          <p:nvPr/>
        </p:nvCxnSpPr>
        <p:spPr>
          <a:xfrm>
            <a:off x="1591593" y="3212575"/>
            <a:ext cx="2515494" cy="6764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5A21FA90-ECD4-6A49-AA96-AC2463F2CC93}"/>
              </a:ext>
            </a:extLst>
          </p:cNvPr>
          <p:cNvCxnSpPr>
            <a:cxnSpLocks/>
            <a:stCxn id="13" idx="3"/>
            <a:endCxn id="28" idx="1"/>
          </p:cNvCxnSpPr>
          <p:nvPr/>
        </p:nvCxnSpPr>
        <p:spPr>
          <a:xfrm>
            <a:off x="1591593" y="3212575"/>
            <a:ext cx="2515494" cy="99495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8DFC984D-0896-7C45-8590-BFB42CF0AF9E}"/>
              </a:ext>
            </a:extLst>
          </p:cNvPr>
          <p:cNvCxnSpPr>
            <a:cxnSpLocks/>
            <a:stCxn id="13" idx="3"/>
            <a:endCxn id="29" idx="1"/>
          </p:cNvCxnSpPr>
          <p:nvPr/>
        </p:nvCxnSpPr>
        <p:spPr>
          <a:xfrm>
            <a:off x="1591593" y="3212575"/>
            <a:ext cx="2515493" cy="131690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A5255EA3-9D89-5140-A190-1CC0BF10166F}"/>
              </a:ext>
            </a:extLst>
          </p:cNvPr>
          <p:cNvCxnSpPr>
            <a:cxnSpLocks/>
            <a:stCxn id="13" idx="3"/>
            <a:endCxn id="34" idx="1"/>
          </p:cNvCxnSpPr>
          <p:nvPr/>
        </p:nvCxnSpPr>
        <p:spPr>
          <a:xfrm>
            <a:off x="1591593" y="3212575"/>
            <a:ext cx="2517095" cy="299402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308C4CBB-184A-7841-A61A-C3886F0B5A18}"/>
              </a:ext>
            </a:extLst>
          </p:cNvPr>
          <p:cNvCxnSpPr>
            <a:cxnSpLocks/>
            <a:stCxn id="13" idx="3"/>
            <a:endCxn id="33" idx="1"/>
          </p:cNvCxnSpPr>
          <p:nvPr/>
        </p:nvCxnSpPr>
        <p:spPr>
          <a:xfrm>
            <a:off x="1591593" y="3212575"/>
            <a:ext cx="2518370" cy="267696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7C2166DD-543E-D346-AE2B-104E531106BE}"/>
              </a:ext>
            </a:extLst>
          </p:cNvPr>
          <p:cNvCxnSpPr>
            <a:cxnSpLocks/>
            <a:stCxn id="13" idx="3"/>
            <a:endCxn id="32" idx="1"/>
          </p:cNvCxnSpPr>
          <p:nvPr/>
        </p:nvCxnSpPr>
        <p:spPr>
          <a:xfrm>
            <a:off x="1591593" y="3212575"/>
            <a:ext cx="2515493" cy="232954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F232A8-4986-0249-B796-B99FE5C91D5A}"/>
              </a:ext>
            </a:extLst>
          </p:cNvPr>
          <p:cNvCxnSpPr>
            <a:cxnSpLocks/>
            <a:stCxn id="13" idx="3"/>
            <a:endCxn id="31" idx="1"/>
          </p:cNvCxnSpPr>
          <p:nvPr/>
        </p:nvCxnSpPr>
        <p:spPr>
          <a:xfrm>
            <a:off x="1591593" y="3212575"/>
            <a:ext cx="2530722" cy="20025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487AD8B5-12C6-7941-83C7-9337F5803B25}"/>
              </a:ext>
            </a:extLst>
          </p:cNvPr>
          <p:cNvCxnSpPr>
            <a:cxnSpLocks/>
            <a:stCxn id="13" idx="3"/>
            <a:endCxn id="30" idx="1"/>
          </p:cNvCxnSpPr>
          <p:nvPr/>
        </p:nvCxnSpPr>
        <p:spPr>
          <a:xfrm>
            <a:off x="1591593" y="3212575"/>
            <a:ext cx="2515493" cy="166506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C1C34554-18E1-2A4F-9690-56D737E8BB7F}"/>
              </a:ext>
            </a:extLst>
          </p:cNvPr>
          <p:cNvCxnSpPr>
            <a:cxnSpLocks/>
            <a:stCxn id="14" idx="3"/>
            <a:endCxn id="23" idx="1"/>
          </p:cNvCxnSpPr>
          <p:nvPr/>
        </p:nvCxnSpPr>
        <p:spPr>
          <a:xfrm flipV="1">
            <a:off x="1591447" y="2548105"/>
            <a:ext cx="2515640" cy="10029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7D696340-A76A-CD40-857D-0CE18E09B9A6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>
          <a:xfrm flipV="1">
            <a:off x="1591447" y="2877898"/>
            <a:ext cx="2515640" cy="6731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94BDBBEC-CB72-EB47-93A4-7D62324BAFBF}"/>
              </a:ext>
            </a:extLst>
          </p:cNvPr>
          <p:cNvCxnSpPr>
            <a:cxnSpLocks/>
            <a:stCxn id="14" idx="3"/>
            <a:endCxn id="25" idx="1"/>
          </p:cNvCxnSpPr>
          <p:nvPr/>
        </p:nvCxnSpPr>
        <p:spPr>
          <a:xfrm flipV="1">
            <a:off x="1591447" y="3226241"/>
            <a:ext cx="2515640" cy="32484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C800D578-2801-A24E-B58F-7A6E562310AD}"/>
              </a:ext>
            </a:extLst>
          </p:cNvPr>
          <p:cNvCxnSpPr>
            <a:cxnSpLocks/>
            <a:stCxn id="14" idx="3"/>
            <a:endCxn id="27" idx="1"/>
          </p:cNvCxnSpPr>
          <p:nvPr/>
        </p:nvCxnSpPr>
        <p:spPr>
          <a:xfrm>
            <a:off x="1591447" y="3551085"/>
            <a:ext cx="2515640" cy="33789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39C5AA95-A9E0-0040-A735-1F46234B7C09}"/>
              </a:ext>
            </a:extLst>
          </p:cNvPr>
          <p:cNvCxnSpPr>
            <a:cxnSpLocks/>
            <a:stCxn id="14" idx="3"/>
            <a:endCxn id="28" idx="1"/>
          </p:cNvCxnSpPr>
          <p:nvPr/>
        </p:nvCxnSpPr>
        <p:spPr>
          <a:xfrm>
            <a:off x="1591447" y="3551085"/>
            <a:ext cx="2515640" cy="65644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0C280B1C-31A1-7F46-8BFC-3ED8B07F0AF1}"/>
              </a:ext>
            </a:extLst>
          </p:cNvPr>
          <p:cNvCxnSpPr>
            <a:cxnSpLocks/>
            <a:stCxn id="14" idx="3"/>
            <a:endCxn id="29" idx="1"/>
          </p:cNvCxnSpPr>
          <p:nvPr/>
        </p:nvCxnSpPr>
        <p:spPr>
          <a:xfrm>
            <a:off x="1591447" y="3551085"/>
            <a:ext cx="2515639" cy="97839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D20D8DC3-747B-714C-BF4B-646E6E5946A1}"/>
              </a:ext>
            </a:extLst>
          </p:cNvPr>
          <p:cNvCxnSpPr>
            <a:cxnSpLocks/>
            <a:stCxn id="14" idx="3"/>
            <a:endCxn id="30" idx="1"/>
          </p:cNvCxnSpPr>
          <p:nvPr/>
        </p:nvCxnSpPr>
        <p:spPr>
          <a:xfrm>
            <a:off x="1591447" y="3551085"/>
            <a:ext cx="2515639" cy="132655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F8193A17-CCBE-7242-855C-E0EEE071157C}"/>
              </a:ext>
            </a:extLst>
          </p:cNvPr>
          <p:cNvCxnSpPr>
            <a:cxnSpLocks/>
            <a:stCxn id="14" idx="3"/>
            <a:endCxn id="31" idx="1"/>
          </p:cNvCxnSpPr>
          <p:nvPr/>
        </p:nvCxnSpPr>
        <p:spPr>
          <a:xfrm>
            <a:off x="1591447" y="3551085"/>
            <a:ext cx="2530868" cy="166399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6CFFCF5E-D22B-834C-9924-84AD1F4E0569}"/>
              </a:ext>
            </a:extLst>
          </p:cNvPr>
          <p:cNvCxnSpPr>
            <a:cxnSpLocks/>
            <a:stCxn id="14" idx="3"/>
            <a:endCxn id="32" idx="1"/>
          </p:cNvCxnSpPr>
          <p:nvPr/>
        </p:nvCxnSpPr>
        <p:spPr>
          <a:xfrm>
            <a:off x="1591447" y="3551085"/>
            <a:ext cx="2515639" cy="199103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90E9A021-2931-2E40-A6CF-2DA65BC4A676}"/>
              </a:ext>
            </a:extLst>
          </p:cNvPr>
          <p:cNvCxnSpPr>
            <a:cxnSpLocks/>
            <a:stCxn id="14" idx="3"/>
            <a:endCxn id="33" idx="1"/>
          </p:cNvCxnSpPr>
          <p:nvPr/>
        </p:nvCxnSpPr>
        <p:spPr>
          <a:xfrm>
            <a:off x="1591447" y="3551085"/>
            <a:ext cx="2518516" cy="233845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9D69FE66-D2EA-F74E-AF6E-2600000A1DA5}"/>
              </a:ext>
            </a:extLst>
          </p:cNvPr>
          <p:cNvCxnSpPr>
            <a:cxnSpLocks/>
            <a:stCxn id="14" idx="3"/>
            <a:endCxn id="34" idx="1"/>
          </p:cNvCxnSpPr>
          <p:nvPr/>
        </p:nvCxnSpPr>
        <p:spPr>
          <a:xfrm>
            <a:off x="1591447" y="3551085"/>
            <a:ext cx="2517241" cy="265551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709467F2-4C59-7747-91EC-220642A72CBA}"/>
              </a:ext>
            </a:extLst>
          </p:cNvPr>
          <p:cNvCxnSpPr>
            <a:cxnSpLocks/>
            <a:stCxn id="15" idx="3"/>
            <a:endCxn id="23" idx="1"/>
          </p:cNvCxnSpPr>
          <p:nvPr/>
        </p:nvCxnSpPr>
        <p:spPr>
          <a:xfrm flipV="1">
            <a:off x="1584489" y="2548105"/>
            <a:ext cx="2522598" cy="132721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020B6D8C-46DF-A240-95A5-AC383941645E}"/>
              </a:ext>
            </a:extLst>
          </p:cNvPr>
          <p:cNvCxnSpPr>
            <a:cxnSpLocks/>
            <a:stCxn id="16" idx="3"/>
            <a:endCxn id="23" idx="1"/>
          </p:cNvCxnSpPr>
          <p:nvPr/>
        </p:nvCxnSpPr>
        <p:spPr>
          <a:xfrm flipV="1">
            <a:off x="1564400" y="2548105"/>
            <a:ext cx="2542687" cy="164575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9FDF4EAC-BA3E-E84D-A132-3BC3401D9468}"/>
              </a:ext>
            </a:extLst>
          </p:cNvPr>
          <p:cNvCxnSpPr>
            <a:cxnSpLocks/>
            <a:stCxn id="17" idx="3"/>
            <a:endCxn id="23" idx="1"/>
          </p:cNvCxnSpPr>
          <p:nvPr/>
        </p:nvCxnSpPr>
        <p:spPr>
          <a:xfrm flipV="1">
            <a:off x="1555310" y="2548105"/>
            <a:ext cx="2551777" cy="196770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BAD7E822-594F-D04A-B663-80790CC0FAF6}"/>
              </a:ext>
            </a:extLst>
          </p:cNvPr>
          <p:cNvCxnSpPr>
            <a:cxnSpLocks/>
            <a:stCxn id="18" idx="3"/>
            <a:endCxn id="23" idx="1"/>
          </p:cNvCxnSpPr>
          <p:nvPr/>
        </p:nvCxnSpPr>
        <p:spPr>
          <a:xfrm flipV="1">
            <a:off x="1546475" y="2548105"/>
            <a:ext cx="2560612" cy="231587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38CCB543-598D-3C4B-B4DD-D9E75C09FB9E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 flipV="1">
            <a:off x="1530169" y="2548105"/>
            <a:ext cx="2576918" cy="265331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023FF8CF-FA76-9742-AEC1-6A09FB744260}"/>
              </a:ext>
            </a:extLst>
          </p:cNvPr>
          <p:cNvCxnSpPr>
            <a:cxnSpLocks/>
            <a:stCxn id="20" idx="3"/>
            <a:endCxn id="23" idx="1"/>
          </p:cNvCxnSpPr>
          <p:nvPr/>
        </p:nvCxnSpPr>
        <p:spPr>
          <a:xfrm flipV="1">
            <a:off x="1522196" y="2548105"/>
            <a:ext cx="2584891" cy="298034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61A6F711-0CE5-7A43-BD26-9A13613ECC35}"/>
              </a:ext>
            </a:extLst>
          </p:cNvPr>
          <p:cNvCxnSpPr>
            <a:cxnSpLocks/>
            <a:stCxn id="21" idx="3"/>
            <a:endCxn id="23" idx="1"/>
          </p:cNvCxnSpPr>
          <p:nvPr/>
        </p:nvCxnSpPr>
        <p:spPr>
          <a:xfrm flipV="1">
            <a:off x="1524375" y="2548105"/>
            <a:ext cx="2582712" cy="33277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CB1972AE-9E73-0544-AE9C-6A369AB4D7A8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 flipV="1">
            <a:off x="1514271" y="2548105"/>
            <a:ext cx="2592816" cy="364482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ADA94E74-332A-3047-B60F-9DD8D4DCE01E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>
          <a:xfrm flipV="1">
            <a:off x="1514271" y="2877898"/>
            <a:ext cx="2592816" cy="331503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6923B8E5-6EA8-B040-87DC-9CED40FBF81B}"/>
              </a:ext>
            </a:extLst>
          </p:cNvPr>
          <p:cNvCxnSpPr>
            <a:cxnSpLocks/>
            <a:stCxn id="22" idx="3"/>
            <a:endCxn id="25" idx="1"/>
          </p:cNvCxnSpPr>
          <p:nvPr/>
        </p:nvCxnSpPr>
        <p:spPr>
          <a:xfrm flipV="1">
            <a:off x="1514271" y="3226241"/>
            <a:ext cx="2592816" cy="296669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16747F2D-4248-8E40-A438-056BD0E4FB9C}"/>
              </a:ext>
            </a:extLst>
          </p:cNvPr>
          <p:cNvCxnSpPr>
            <a:cxnSpLocks/>
            <a:stCxn id="22" idx="3"/>
            <a:endCxn id="26" idx="1"/>
          </p:cNvCxnSpPr>
          <p:nvPr/>
        </p:nvCxnSpPr>
        <p:spPr>
          <a:xfrm flipV="1">
            <a:off x="1514271" y="3564751"/>
            <a:ext cx="2592816" cy="26281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3917F58C-A80C-A647-88A1-0BF7E538D9D7}"/>
              </a:ext>
            </a:extLst>
          </p:cNvPr>
          <p:cNvCxnSpPr>
            <a:cxnSpLocks/>
            <a:stCxn id="22" idx="3"/>
            <a:endCxn id="27" idx="1"/>
          </p:cNvCxnSpPr>
          <p:nvPr/>
        </p:nvCxnSpPr>
        <p:spPr>
          <a:xfrm flipV="1">
            <a:off x="1514271" y="3888984"/>
            <a:ext cx="2592816" cy="230394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2CA78CF8-0B3E-1E47-90BE-D92DFDC857FA}"/>
              </a:ext>
            </a:extLst>
          </p:cNvPr>
          <p:cNvCxnSpPr>
            <a:cxnSpLocks/>
            <a:stCxn id="22" idx="3"/>
            <a:endCxn id="28" idx="1"/>
          </p:cNvCxnSpPr>
          <p:nvPr/>
        </p:nvCxnSpPr>
        <p:spPr>
          <a:xfrm flipV="1">
            <a:off x="1514271" y="4207525"/>
            <a:ext cx="2592816" cy="198540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0C9733B3-26B2-0344-A0F5-81248DA4E955}"/>
              </a:ext>
            </a:extLst>
          </p:cNvPr>
          <p:cNvCxnSpPr>
            <a:cxnSpLocks/>
            <a:stCxn id="22" idx="3"/>
            <a:endCxn id="29" idx="1"/>
          </p:cNvCxnSpPr>
          <p:nvPr/>
        </p:nvCxnSpPr>
        <p:spPr>
          <a:xfrm flipV="1">
            <a:off x="1514271" y="4529477"/>
            <a:ext cx="2592815" cy="166345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739D89BF-BDD3-894A-9D46-E7D40920AB9F}"/>
              </a:ext>
            </a:extLst>
          </p:cNvPr>
          <p:cNvCxnSpPr>
            <a:cxnSpLocks/>
            <a:stCxn id="22" idx="3"/>
            <a:endCxn id="30" idx="1"/>
          </p:cNvCxnSpPr>
          <p:nvPr/>
        </p:nvCxnSpPr>
        <p:spPr>
          <a:xfrm flipV="1">
            <a:off x="1514271" y="4877643"/>
            <a:ext cx="2592815" cy="13152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176E12CA-DAF0-2847-93F8-9628E297D0D7}"/>
              </a:ext>
            </a:extLst>
          </p:cNvPr>
          <p:cNvCxnSpPr>
            <a:cxnSpLocks/>
            <a:stCxn id="22" idx="3"/>
            <a:endCxn id="31" idx="1"/>
          </p:cNvCxnSpPr>
          <p:nvPr/>
        </p:nvCxnSpPr>
        <p:spPr>
          <a:xfrm flipV="1">
            <a:off x="1514271" y="5215084"/>
            <a:ext cx="2608044" cy="97784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3F88E64A-A83C-B245-A011-136118F4491C}"/>
              </a:ext>
            </a:extLst>
          </p:cNvPr>
          <p:cNvCxnSpPr>
            <a:cxnSpLocks/>
            <a:stCxn id="22" idx="3"/>
            <a:endCxn id="32" idx="1"/>
          </p:cNvCxnSpPr>
          <p:nvPr/>
        </p:nvCxnSpPr>
        <p:spPr>
          <a:xfrm flipV="1">
            <a:off x="1514271" y="5542120"/>
            <a:ext cx="2592815" cy="65081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477ADEDC-65A2-E94A-A5AB-1C722A03D08B}"/>
              </a:ext>
            </a:extLst>
          </p:cNvPr>
          <p:cNvCxnSpPr>
            <a:cxnSpLocks/>
            <a:stCxn id="22" idx="3"/>
            <a:endCxn id="33" idx="1"/>
          </p:cNvCxnSpPr>
          <p:nvPr/>
        </p:nvCxnSpPr>
        <p:spPr>
          <a:xfrm flipV="1">
            <a:off x="1514271" y="5889542"/>
            <a:ext cx="2595692" cy="30338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9E956A57-C21E-534E-917C-40E3299C6706}"/>
              </a:ext>
            </a:extLst>
          </p:cNvPr>
          <p:cNvCxnSpPr>
            <a:cxnSpLocks/>
            <a:stCxn id="21" idx="3"/>
            <a:endCxn id="34" idx="1"/>
          </p:cNvCxnSpPr>
          <p:nvPr/>
        </p:nvCxnSpPr>
        <p:spPr>
          <a:xfrm>
            <a:off x="1524375" y="5875876"/>
            <a:ext cx="2584313" cy="33072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2BE56F3D-7618-A34F-9C78-A2D7A343E57D}"/>
              </a:ext>
            </a:extLst>
          </p:cNvPr>
          <p:cNvCxnSpPr>
            <a:cxnSpLocks/>
            <a:stCxn id="21" idx="3"/>
            <a:endCxn id="32" idx="1"/>
          </p:cNvCxnSpPr>
          <p:nvPr/>
        </p:nvCxnSpPr>
        <p:spPr>
          <a:xfrm flipV="1">
            <a:off x="1524375" y="5542120"/>
            <a:ext cx="2582711" cy="33375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BC1F60F-17FA-5D40-A6C0-645660FAA729}"/>
              </a:ext>
            </a:extLst>
          </p:cNvPr>
          <p:cNvCxnSpPr>
            <a:cxnSpLocks/>
            <a:stCxn id="21" idx="3"/>
            <a:endCxn id="31" idx="1"/>
          </p:cNvCxnSpPr>
          <p:nvPr/>
        </p:nvCxnSpPr>
        <p:spPr>
          <a:xfrm flipV="1">
            <a:off x="1524375" y="5215084"/>
            <a:ext cx="2597940" cy="66079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8B1E0E24-13BB-8A40-8ED8-13BC60C895AC}"/>
              </a:ext>
            </a:extLst>
          </p:cNvPr>
          <p:cNvCxnSpPr>
            <a:cxnSpLocks/>
            <a:stCxn id="21" idx="3"/>
            <a:endCxn id="30" idx="1"/>
          </p:cNvCxnSpPr>
          <p:nvPr/>
        </p:nvCxnSpPr>
        <p:spPr>
          <a:xfrm flipV="1">
            <a:off x="1524375" y="4877643"/>
            <a:ext cx="2582711" cy="99823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39B9D7CB-9512-0F4B-B502-136A27945DD7}"/>
              </a:ext>
            </a:extLst>
          </p:cNvPr>
          <p:cNvCxnSpPr>
            <a:cxnSpLocks/>
            <a:stCxn id="21" idx="3"/>
            <a:endCxn id="29" idx="1"/>
          </p:cNvCxnSpPr>
          <p:nvPr/>
        </p:nvCxnSpPr>
        <p:spPr>
          <a:xfrm flipV="1">
            <a:off x="1524375" y="4529477"/>
            <a:ext cx="2582711" cy="134639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7" name="Straight Arrow Connector 246">
            <a:extLst>
              <a:ext uri="{FF2B5EF4-FFF2-40B4-BE49-F238E27FC236}">
                <a16:creationId xmlns:a16="http://schemas.microsoft.com/office/drawing/2014/main" id="{E9A91801-4026-A94C-82CF-659CB32A2F1D}"/>
              </a:ext>
            </a:extLst>
          </p:cNvPr>
          <p:cNvCxnSpPr>
            <a:cxnSpLocks/>
            <a:stCxn id="21" idx="3"/>
            <a:endCxn id="28" idx="1"/>
          </p:cNvCxnSpPr>
          <p:nvPr/>
        </p:nvCxnSpPr>
        <p:spPr>
          <a:xfrm flipV="1">
            <a:off x="1524375" y="4207525"/>
            <a:ext cx="2582712" cy="166835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48DFB29D-822B-224E-B892-50C479D0BB3E}"/>
              </a:ext>
            </a:extLst>
          </p:cNvPr>
          <p:cNvCxnSpPr>
            <a:cxnSpLocks/>
            <a:stCxn id="21" idx="3"/>
            <a:endCxn id="27" idx="1"/>
          </p:cNvCxnSpPr>
          <p:nvPr/>
        </p:nvCxnSpPr>
        <p:spPr>
          <a:xfrm flipV="1">
            <a:off x="1524375" y="3888984"/>
            <a:ext cx="2582712" cy="198689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77C10449-0337-0A45-9701-6C693FDC0CEA}"/>
              </a:ext>
            </a:extLst>
          </p:cNvPr>
          <p:cNvCxnSpPr>
            <a:cxnSpLocks/>
            <a:stCxn id="21" idx="3"/>
            <a:endCxn id="26" idx="1"/>
          </p:cNvCxnSpPr>
          <p:nvPr/>
        </p:nvCxnSpPr>
        <p:spPr>
          <a:xfrm flipV="1">
            <a:off x="1524375" y="3564751"/>
            <a:ext cx="2582712" cy="23111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6" name="Straight Arrow Connector 255">
            <a:extLst>
              <a:ext uri="{FF2B5EF4-FFF2-40B4-BE49-F238E27FC236}">
                <a16:creationId xmlns:a16="http://schemas.microsoft.com/office/drawing/2014/main" id="{85DF6652-3B45-5440-9855-8A089E313750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>
          <a:xfrm flipV="1">
            <a:off x="1524375" y="3226241"/>
            <a:ext cx="2582712" cy="264963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9686BAEA-3A4A-704D-BE7A-39198515900A}"/>
              </a:ext>
            </a:extLst>
          </p:cNvPr>
          <p:cNvCxnSpPr>
            <a:cxnSpLocks/>
            <a:stCxn id="21" idx="3"/>
            <a:endCxn id="24" idx="1"/>
          </p:cNvCxnSpPr>
          <p:nvPr/>
        </p:nvCxnSpPr>
        <p:spPr>
          <a:xfrm flipV="1">
            <a:off x="1524375" y="2877898"/>
            <a:ext cx="2582712" cy="299797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1D5FD904-FF58-D448-AB32-D55111A8F550}"/>
              </a:ext>
            </a:extLst>
          </p:cNvPr>
          <p:cNvCxnSpPr>
            <a:cxnSpLocks/>
            <a:stCxn id="20" idx="3"/>
            <a:endCxn id="28" idx="1"/>
          </p:cNvCxnSpPr>
          <p:nvPr/>
        </p:nvCxnSpPr>
        <p:spPr>
          <a:xfrm flipV="1">
            <a:off x="1522196" y="4207525"/>
            <a:ext cx="2584891" cy="132092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3D358119-7B0D-F349-80A6-30ADE96CC13F}"/>
              </a:ext>
            </a:extLst>
          </p:cNvPr>
          <p:cNvCxnSpPr>
            <a:cxnSpLocks/>
            <a:stCxn id="20" idx="3"/>
            <a:endCxn id="29" idx="1"/>
          </p:cNvCxnSpPr>
          <p:nvPr/>
        </p:nvCxnSpPr>
        <p:spPr>
          <a:xfrm flipV="1">
            <a:off x="1522196" y="4529477"/>
            <a:ext cx="2584890" cy="9989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60302886-A7C2-E34A-A297-11A6C1D29929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 flipV="1">
            <a:off x="1522196" y="3226241"/>
            <a:ext cx="2584891" cy="230221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E1BCB80A-2AE4-4843-879B-FA68A59BA7C8}"/>
              </a:ext>
            </a:extLst>
          </p:cNvPr>
          <p:cNvCxnSpPr>
            <a:cxnSpLocks/>
            <a:stCxn id="20" idx="3"/>
            <a:endCxn id="26" idx="1"/>
          </p:cNvCxnSpPr>
          <p:nvPr/>
        </p:nvCxnSpPr>
        <p:spPr>
          <a:xfrm flipV="1">
            <a:off x="1522196" y="3564751"/>
            <a:ext cx="2584891" cy="196370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2CD2AE89-F89D-F146-932A-D63EB8DC3E30}"/>
              </a:ext>
            </a:extLst>
          </p:cNvPr>
          <p:cNvCxnSpPr>
            <a:cxnSpLocks/>
            <a:stCxn id="20" idx="3"/>
            <a:endCxn id="27" idx="1"/>
          </p:cNvCxnSpPr>
          <p:nvPr/>
        </p:nvCxnSpPr>
        <p:spPr>
          <a:xfrm flipV="1">
            <a:off x="1522196" y="3888984"/>
            <a:ext cx="2584891" cy="163947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7B2A130E-56A7-924B-AA63-78B900EBF7D9}"/>
              </a:ext>
            </a:extLst>
          </p:cNvPr>
          <p:cNvCxnSpPr>
            <a:cxnSpLocks/>
            <a:stCxn id="20" idx="3"/>
            <a:endCxn id="24" idx="1"/>
          </p:cNvCxnSpPr>
          <p:nvPr/>
        </p:nvCxnSpPr>
        <p:spPr>
          <a:xfrm flipV="1">
            <a:off x="1522196" y="2877898"/>
            <a:ext cx="2584891" cy="265055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3" name="Straight Arrow Connector 282">
            <a:extLst>
              <a:ext uri="{FF2B5EF4-FFF2-40B4-BE49-F238E27FC236}">
                <a16:creationId xmlns:a16="http://schemas.microsoft.com/office/drawing/2014/main" id="{877C9D65-5D5D-6F41-95AD-B9607FF5981F}"/>
              </a:ext>
            </a:extLst>
          </p:cNvPr>
          <p:cNvCxnSpPr>
            <a:cxnSpLocks/>
            <a:stCxn id="20" idx="3"/>
            <a:endCxn id="30" idx="1"/>
          </p:cNvCxnSpPr>
          <p:nvPr/>
        </p:nvCxnSpPr>
        <p:spPr>
          <a:xfrm flipV="1">
            <a:off x="1522196" y="4877643"/>
            <a:ext cx="2584890" cy="65081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4" name="Straight Arrow Connector 283">
            <a:extLst>
              <a:ext uri="{FF2B5EF4-FFF2-40B4-BE49-F238E27FC236}">
                <a16:creationId xmlns:a16="http://schemas.microsoft.com/office/drawing/2014/main" id="{8B4C2817-4E3F-214C-AC36-FA261BA6409E}"/>
              </a:ext>
            </a:extLst>
          </p:cNvPr>
          <p:cNvCxnSpPr>
            <a:cxnSpLocks/>
            <a:stCxn id="20" idx="3"/>
            <a:endCxn id="33" idx="1"/>
          </p:cNvCxnSpPr>
          <p:nvPr/>
        </p:nvCxnSpPr>
        <p:spPr>
          <a:xfrm>
            <a:off x="1522196" y="5528454"/>
            <a:ext cx="2587767" cy="3610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Straight Arrow Connector 284">
            <a:extLst>
              <a:ext uri="{FF2B5EF4-FFF2-40B4-BE49-F238E27FC236}">
                <a16:creationId xmlns:a16="http://schemas.microsoft.com/office/drawing/2014/main" id="{9B8AB6FE-7706-664A-9F7A-F059F13C516B}"/>
              </a:ext>
            </a:extLst>
          </p:cNvPr>
          <p:cNvCxnSpPr>
            <a:cxnSpLocks/>
            <a:stCxn id="20" idx="3"/>
            <a:endCxn id="31" idx="1"/>
          </p:cNvCxnSpPr>
          <p:nvPr/>
        </p:nvCxnSpPr>
        <p:spPr>
          <a:xfrm flipV="1">
            <a:off x="1522196" y="5215084"/>
            <a:ext cx="2600119" cy="31337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8" name="Straight Arrow Connector 297">
            <a:extLst>
              <a:ext uri="{FF2B5EF4-FFF2-40B4-BE49-F238E27FC236}">
                <a16:creationId xmlns:a16="http://schemas.microsoft.com/office/drawing/2014/main" id="{B74AC629-6B67-CC4E-A718-5F84FF906E4E}"/>
              </a:ext>
            </a:extLst>
          </p:cNvPr>
          <p:cNvCxnSpPr>
            <a:cxnSpLocks/>
            <a:stCxn id="20" idx="3"/>
            <a:endCxn id="34" idx="1"/>
          </p:cNvCxnSpPr>
          <p:nvPr/>
        </p:nvCxnSpPr>
        <p:spPr>
          <a:xfrm>
            <a:off x="1522196" y="5528454"/>
            <a:ext cx="2586492" cy="67814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1" name="Straight Arrow Connector 300">
            <a:extLst>
              <a:ext uri="{FF2B5EF4-FFF2-40B4-BE49-F238E27FC236}">
                <a16:creationId xmlns:a16="http://schemas.microsoft.com/office/drawing/2014/main" id="{69108D26-B768-E843-9127-947C82D88F9F}"/>
              </a:ext>
            </a:extLst>
          </p:cNvPr>
          <p:cNvCxnSpPr>
            <a:cxnSpLocks/>
            <a:stCxn id="18" idx="3"/>
            <a:endCxn id="27" idx="1"/>
          </p:cNvCxnSpPr>
          <p:nvPr/>
        </p:nvCxnSpPr>
        <p:spPr>
          <a:xfrm flipV="1">
            <a:off x="1546475" y="3888984"/>
            <a:ext cx="2560612" cy="97499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28232A3E-BEE8-FD4A-86C9-C3790B3FC5F3}"/>
              </a:ext>
            </a:extLst>
          </p:cNvPr>
          <p:cNvCxnSpPr>
            <a:cxnSpLocks/>
            <a:stCxn id="18" idx="3"/>
            <a:endCxn id="29" idx="1"/>
          </p:cNvCxnSpPr>
          <p:nvPr/>
        </p:nvCxnSpPr>
        <p:spPr>
          <a:xfrm flipV="1">
            <a:off x="1546475" y="4529477"/>
            <a:ext cx="2560611" cy="3345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" name="Straight Arrow Connector 308">
            <a:extLst>
              <a:ext uri="{FF2B5EF4-FFF2-40B4-BE49-F238E27FC236}">
                <a16:creationId xmlns:a16="http://schemas.microsoft.com/office/drawing/2014/main" id="{D7392ED2-1EED-D04F-9084-79C8A45AB1F3}"/>
              </a:ext>
            </a:extLst>
          </p:cNvPr>
          <p:cNvCxnSpPr>
            <a:cxnSpLocks/>
            <a:stCxn id="19" idx="3"/>
            <a:endCxn id="25" idx="1"/>
          </p:cNvCxnSpPr>
          <p:nvPr/>
        </p:nvCxnSpPr>
        <p:spPr>
          <a:xfrm flipV="1">
            <a:off x="1530169" y="3226241"/>
            <a:ext cx="2576918" cy="19751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" name="Straight Arrow Connector 310">
            <a:extLst>
              <a:ext uri="{FF2B5EF4-FFF2-40B4-BE49-F238E27FC236}">
                <a16:creationId xmlns:a16="http://schemas.microsoft.com/office/drawing/2014/main" id="{1962F0BA-6249-324E-838F-4189A979F124}"/>
              </a:ext>
            </a:extLst>
          </p:cNvPr>
          <p:cNvCxnSpPr>
            <a:cxnSpLocks/>
            <a:stCxn id="19" idx="3"/>
            <a:endCxn id="24" idx="1"/>
          </p:cNvCxnSpPr>
          <p:nvPr/>
        </p:nvCxnSpPr>
        <p:spPr>
          <a:xfrm flipV="1">
            <a:off x="1530169" y="2877898"/>
            <a:ext cx="2576918" cy="23235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5" name="Straight Arrow Connector 314">
            <a:extLst>
              <a:ext uri="{FF2B5EF4-FFF2-40B4-BE49-F238E27FC236}">
                <a16:creationId xmlns:a16="http://schemas.microsoft.com/office/drawing/2014/main" id="{BD0FBADA-DA24-4541-AA07-004897207003}"/>
              </a:ext>
            </a:extLst>
          </p:cNvPr>
          <p:cNvCxnSpPr>
            <a:cxnSpLocks/>
            <a:stCxn id="19" idx="3"/>
            <a:endCxn id="26" idx="1"/>
          </p:cNvCxnSpPr>
          <p:nvPr/>
        </p:nvCxnSpPr>
        <p:spPr>
          <a:xfrm flipV="1">
            <a:off x="1530169" y="3564751"/>
            <a:ext cx="2576918" cy="163666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7" name="Straight Arrow Connector 316">
            <a:extLst>
              <a:ext uri="{FF2B5EF4-FFF2-40B4-BE49-F238E27FC236}">
                <a16:creationId xmlns:a16="http://schemas.microsoft.com/office/drawing/2014/main" id="{F331424E-65EC-3545-A584-032565266BB5}"/>
              </a:ext>
            </a:extLst>
          </p:cNvPr>
          <p:cNvCxnSpPr>
            <a:cxnSpLocks/>
            <a:stCxn id="19" idx="3"/>
            <a:endCxn id="27" idx="1"/>
          </p:cNvCxnSpPr>
          <p:nvPr/>
        </p:nvCxnSpPr>
        <p:spPr>
          <a:xfrm flipV="1">
            <a:off x="1530169" y="3888984"/>
            <a:ext cx="2576918" cy="131243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9" name="Straight Arrow Connector 318">
            <a:extLst>
              <a:ext uri="{FF2B5EF4-FFF2-40B4-BE49-F238E27FC236}">
                <a16:creationId xmlns:a16="http://schemas.microsoft.com/office/drawing/2014/main" id="{3D871068-528D-2F42-86F2-5F1BB192A945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 flipV="1">
            <a:off x="1530169" y="4207525"/>
            <a:ext cx="2576918" cy="99389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0" name="Straight Arrow Connector 319">
            <a:extLst>
              <a:ext uri="{FF2B5EF4-FFF2-40B4-BE49-F238E27FC236}">
                <a16:creationId xmlns:a16="http://schemas.microsoft.com/office/drawing/2014/main" id="{44D201BD-BD07-1E48-AE38-1E76033D07EB}"/>
              </a:ext>
            </a:extLst>
          </p:cNvPr>
          <p:cNvCxnSpPr>
            <a:cxnSpLocks/>
            <a:stCxn id="19" idx="3"/>
            <a:endCxn id="30" idx="1"/>
          </p:cNvCxnSpPr>
          <p:nvPr/>
        </p:nvCxnSpPr>
        <p:spPr>
          <a:xfrm flipV="1">
            <a:off x="1530169" y="4877643"/>
            <a:ext cx="2576917" cy="32377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1" name="Straight Arrow Connector 320">
            <a:extLst>
              <a:ext uri="{FF2B5EF4-FFF2-40B4-BE49-F238E27FC236}">
                <a16:creationId xmlns:a16="http://schemas.microsoft.com/office/drawing/2014/main" id="{CF32F0E3-9D28-3040-91A5-12BF481F968A}"/>
              </a:ext>
            </a:extLst>
          </p:cNvPr>
          <p:cNvCxnSpPr>
            <a:cxnSpLocks/>
            <a:stCxn id="19" idx="3"/>
            <a:endCxn id="32" idx="1"/>
          </p:cNvCxnSpPr>
          <p:nvPr/>
        </p:nvCxnSpPr>
        <p:spPr>
          <a:xfrm>
            <a:off x="1530169" y="5201418"/>
            <a:ext cx="2576917" cy="34070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2" name="Straight Arrow Connector 321">
            <a:extLst>
              <a:ext uri="{FF2B5EF4-FFF2-40B4-BE49-F238E27FC236}">
                <a16:creationId xmlns:a16="http://schemas.microsoft.com/office/drawing/2014/main" id="{1523FA86-7310-3F48-B0D6-1096D1F9D233}"/>
              </a:ext>
            </a:extLst>
          </p:cNvPr>
          <p:cNvCxnSpPr>
            <a:cxnSpLocks/>
            <a:stCxn id="19" idx="3"/>
            <a:endCxn id="33" idx="1"/>
          </p:cNvCxnSpPr>
          <p:nvPr/>
        </p:nvCxnSpPr>
        <p:spPr>
          <a:xfrm>
            <a:off x="1530169" y="5201418"/>
            <a:ext cx="2579794" cy="68812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3" name="Straight Arrow Connector 322">
            <a:extLst>
              <a:ext uri="{FF2B5EF4-FFF2-40B4-BE49-F238E27FC236}">
                <a16:creationId xmlns:a16="http://schemas.microsoft.com/office/drawing/2014/main" id="{428D75F6-3780-3146-9C7D-C108B038F5D2}"/>
              </a:ext>
            </a:extLst>
          </p:cNvPr>
          <p:cNvCxnSpPr>
            <a:cxnSpLocks/>
            <a:stCxn id="19" idx="3"/>
            <a:endCxn id="27" idx="1"/>
          </p:cNvCxnSpPr>
          <p:nvPr/>
        </p:nvCxnSpPr>
        <p:spPr>
          <a:xfrm flipV="1">
            <a:off x="1530169" y="3888984"/>
            <a:ext cx="2576918" cy="131243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4" name="Straight Arrow Connector 323">
            <a:extLst>
              <a:ext uri="{FF2B5EF4-FFF2-40B4-BE49-F238E27FC236}">
                <a16:creationId xmlns:a16="http://schemas.microsoft.com/office/drawing/2014/main" id="{35B7F6FA-D188-944A-BDBA-41D34965B591}"/>
              </a:ext>
            </a:extLst>
          </p:cNvPr>
          <p:cNvCxnSpPr>
            <a:cxnSpLocks/>
            <a:stCxn id="18" idx="3"/>
            <a:endCxn id="25" idx="1"/>
          </p:cNvCxnSpPr>
          <p:nvPr/>
        </p:nvCxnSpPr>
        <p:spPr>
          <a:xfrm flipV="1">
            <a:off x="1546475" y="3226241"/>
            <a:ext cx="2560612" cy="16377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7" name="Straight Arrow Connector 346">
            <a:extLst>
              <a:ext uri="{FF2B5EF4-FFF2-40B4-BE49-F238E27FC236}">
                <a16:creationId xmlns:a16="http://schemas.microsoft.com/office/drawing/2014/main" id="{A9909800-93DD-5648-A01A-0EB8CB5E2E67}"/>
              </a:ext>
            </a:extLst>
          </p:cNvPr>
          <p:cNvCxnSpPr>
            <a:cxnSpLocks/>
            <a:stCxn id="18" idx="3"/>
            <a:endCxn id="31" idx="1"/>
          </p:cNvCxnSpPr>
          <p:nvPr/>
        </p:nvCxnSpPr>
        <p:spPr>
          <a:xfrm>
            <a:off x="1546475" y="4863977"/>
            <a:ext cx="2575840" cy="35110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0" name="Straight Arrow Connector 349">
            <a:extLst>
              <a:ext uri="{FF2B5EF4-FFF2-40B4-BE49-F238E27FC236}">
                <a16:creationId xmlns:a16="http://schemas.microsoft.com/office/drawing/2014/main" id="{3EBFEEF9-66E9-5640-A918-09D06C9BCBAA}"/>
              </a:ext>
            </a:extLst>
          </p:cNvPr>
          <p:cNvCxnSpPr>
            <a:cxnSpLocks/>
            <a:stCxn id="17" idx="3"/>
            <a:endCxn id="31" idx="1"/>
          </p:cNvCxnSpPr>
          <p:nvPr/>
        </p:nvCxnSpPr>
        <p:spPr>
          <a:xfrm>
            <a:off x="1555310" y="4515811"/>
            <a:ext cx="2567005" cy="69927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2" name="Straight Arrow Connector 351">
            <a:extLst>
              <a:ext uri="{FF2B5EF4-FFF2-40B4-BE49-F238E27FC236}">
                <a16:creationId xmlns:a16="http://schemas.microsoft.com/office/drawing/2014/main" id="{FA738F43-D937-484D-A068-5C378FC4639F}"/>
              </a:ext>
            </a:extLst>
          </p:cNvPr>
          <p:cNvCxnSpPr>
            <a:cxnSpLocks/>
            <a:stCxn id="17" idx="3"/>
            <a:endCxn id="33" idx="1"/>
          </p:cNvCxnSpPr>
          <p:nvPr/>
        </p:nvCxnSpPr>
        <p:spPr>
          <a:xfrm>
            <a:off x="1555310" y="4515811"/>
            <a:ext cx="2554653" cy="137373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3" name="Straight Arrow Connector 352">
            <a:extLst>
              <a:ext uri="{FF2B5EF4-FFF2-40B4-BE49-F238E27FC236}">
                <a16:creationId xmlns:a16="http://schemas.microsoft.com/office/drawing/2014/main" id="{7AF0BA0F-12AF-4E46-970F-9C7B9F0E3CBA}"/>
              </a:ext>
            </a:extLst>
          </p:cNvPr>
          <p:cNvCxnSpPr>
            <a:cxnSpLocks/>
            <a:stCxn id="17" idx="3"/>
            <a:endCxn id="34" idx="1"/>
          </p:cNvCxnSpPr>
          <p:nvPr/>
        </p:nvCxnSpPr>
        <p:spPr>
          <a:xfrm>
            <a:off x="1555310" y="4515811"/>
            <a:ext cx="2553378" cy="169078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8" name="Straight Arrow Connector 357">
            <a:extLst>
              <a:ext uri="{FF2B5EF4-FFF2-40B4-BE49-F238E27FC236}">
                <a16:creationId xmlns:a16="http://schemas.microsoft.com/office/drawing/2014/main" id="{04704002-1C77-D64C-91FD-A5C12CD840C5}"/>
              </a:ext>
            </a:extLst>
          </p:cNvPr>
          <p:cNvCxnSpPr>
            <a:cxnSpLocks/>
            <a:stCxn id="17" idx="3"/>
            <a:endCxn id="32" idx="1"/>
          </p:cNvCxnSpPr>
          <p:nvPr/>
        </p:nvCxnSpPr>
        <p:spPr>
          <a:xfrm>
            <a:off x="1555310" y="4515811"/>
            <a:ext cx="2551776" cy="10263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A86F3B7E-781D-0643-B3FB-777EE682C2B1}"/>
              </a:ext>
            </a:extLst>
          </p:cNvPr>
          <p:cNvCxnSpPr>
            <a:cxnSpLocks/>
            <a:stCxn id="17" idx="3"/>
            <a:endCxn id="30" idx="1"/>
          </p:cNvCxnSpPr>
          <p:nvPr/>
        </p:nvCxnSpPr>
        <p:spPr>
          <a:xfrm>
            <a:off x="1555310" y="4515811"/>
            <a:ext cx="2551776" cy="36183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5" name="Straight Arrow Connector 364">
            <a:extLst>
              <a:ext uri="{FF2B5EF4-FFF2-40B4-BE49-F238E27FC236}">
                <a16:creationId xmlns:a16="http://schemas.microsoft.com/office/drawing/2014/main" id="{40995FB6-8D79-DC4A-9B1F-1950CF0872BF}"/>
              </a:ext>
            </a:extLst>
          </p:cNvPr>
          <p:cNvCxnSpPr>
            <a:cxnSpLocks/>
            <a:stCxn id="17" idx="3"/>
            <a:endCxn id="28" idx="1"/>
          </p:cNvCxnSpPr>
          <p:nvPr/>
        </p:nvCxnSpPr>
        <p:spPr>
          <a:xfrm flipV="1">
            <a:off x="1555310" y="4207525"/>
            <a:ext cx="2551777" cy="30828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8" name="Straight Arrow Connector 367">
            <a:extLst>
              <a:ext uri="{FF2B5EF4-FFF2-40B4-BE49-F238E27FC236}">
                <a16:creationId xmlns:a16="http://schemas.microsoft.com/office/drawing/2014/main" id="{36F458AC-E963-6B4C-8559-1B41C45B0F11}"/>
              </a:ext>
            </a:extLst>
          </p:cNvPr>
          <p:cNvCxnSpPr>
            <a:cxnSpLocks/>
            <a:stCxn id="17" idx="3"/>
            <a:endCxn id="27" idx="1"/>
          </p:cNvCxnSpPr>
          <p:nvPr/>
        </p:nvCxnSpPr>
        <p:spPr>
          <a:xfrm flipV="1">
            <a:off x="1555310" y="3888984"/>
            <a:ext cx="2551777" cy="62682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1" name="Straight Arrow Connector 370">
            <a:extLst>
              <a:ext uri="{FF2B5EF4-FFF2-40B4-BE49-F238E27FC236}">
                <a16:creationId xmlns:a16="http://schemas.microsoft.com/office/drawing/2014/main" id="{CD366C92-A6F8-F04E-83B3-E84460C76ABA}"/>
              </a:ext>
            </a:extLst>
          </p:cNvPr>
          <p:cNvCxnSpPr>
            <a:cxnSpLocks/>
            <a:stCxn id="17" idx="3"/>
            <a:endCxn id="26" idx="1"/>
          </p:cNvCxnSpPr>
          <p:nvPr/>
        </p:nvCxnSpPr>
        <p:spPr>
          <a:xfrm flipV="1">
            <a:off x="1555310" y="3564751"/>
            <a:ext cx="2551777" cy="95106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4" name="Straight Arrow Connector 373">
            <a:extLst>
              <a:ext uri="{FF2B5EF4-FFF2-40B4-BE49-F238E27FC236}">
                <a16:creationId xmlns:a16="http://schemas.microsoft.com/office/drawing/2014/main" id="{01952B8B-30D8-644A-9C67-4CF59B027D85}"/>
              </a:ext>
            </a:extLst>
          </p:cNvPr>
          <p:cNvCxnSpPr>
            <a:cxnSpLocks/>
            <a:stCxn id="17" idx="3"/>
            <a:endCxn id="25" idx="1"/>
          </p:cNvCxnSpPr>
          <p:nvPr/>
        </p:nvCxnSpPr>
        <p:spPr>
          <a:xfrm flipV="1">
            <a:off x="1555310" y="3226241"/>
            <a:ext cx="2551777" cy="128957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7" name="Straight Arrow Connector 376">
            <a:extLst>
              <a:ext uri="{FF2B5EF4-FFF2-40B4-BE49-F238E27FC236}">
                <a16:creationId xmlns:a16="http://schemas.microsoft.com/office/drawing/2014/main" id="{C2FA992D-DF34-8D49-9385-FF30F5F5B05C}"/>
              </a:ext>
            </a:extLst>
          </p:cNvPr>
          <p:cNvCxnSpPr>
            <a:cxnSpLocks/>
            <a:stCxn id="17" idx="3"/>
            <a:endCxn id="24" idx="1"/>
          </p:cNvCxnSpPr>
          <p:nvPr/>
        </p:nvCxnSpPr>
        <p:spPr>
          <a:xfrm flipV="1">
            <a:off x="1555310" y="2877898"/>
            <a:ext cx="2551777" cy="163791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0" name="Straight Arrow Connector 379">
            <a:extLst>
              <a:ext uri="{FF2B5EF4-FFF2-40B4-BE49-F238E27FC236}">
                <a16:creationId xmlns:a16="http://schemas.microsoft.com/office/drawing/2014/main" id="{6D3DA993-B684-9C40-84AE-6D14F1DFADF8}"/>
              </a:ext>
            </a:extLst>
          </p:cNvPr>
          <p:cNvCxnSpPr>
            <a:cxnSpLocks/>
            <a:stCxn id="18" idx="3"/>
            <a:endCxn id="33" idx="1"/>
          </p:cNvCxnSpPr>
          <p:nvPr/>
        </p:nvCxnSpPr>
        <p:spPr>
          <a:xfrm>
            <a:off x="1546475" y="4863977"/>
            <a:ext cx="2563488" cy="102556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1" name="Straight Arrow Connector 380">
            <a:extLst>
              <a:ext uri="{FF2B5EF4-FFF2-40B4-BE49-F238E27FC236}">
                <a16:creationId xmlns:a16="http://schemas.microsoft.com/office/drawing/2014/main" id="{31F103BB-9DBC-EF42-9B65-B48186321855}"/>
              </a:ext>
            </a:extLst>
          </p:cNvPr>
          <p:cNvCxnSpPr>
            <a:cxnSpLocks/>
            <a:stCxn id="18" idx="3"/>
            <a:endCxn id="24" idx="1"/>
          </p:cNvCxnSpPr>
          <p:nvPr/>
        </p:nvCxnSpPr>
        <p:spPr>
          <a:xfrm flipV="1">
            <a:off x="1546475" y="2877898"/>
            <a:ext cx="2560612" cy="19860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7" name="Straight Arrow Connector 386">
            <a:extLst>
              <a:ext uri="{FF2B5EF4-FFF2-40B4-BE49-F238E27FC236}">
                <a16:creationId xmlns:a16="http://schemas.microsoft.com/office/drawing/2014/main" id="{53444FDB-5FAB-FF4D-8ECF-780A8258CB45}"/>
              </a:ext>
            </a:extLst>
          </p:cNvPr>
          <p:cNvCxnSpPr>
            <a:cxnSpLocks/>
            <a:stCxn id="18" idx="3"/>
            <a:endCxn id="32" idx="1"/>
          </p:cNvCxnSpPr>
          <p:nvPr/>
        </p:nvCxnSpPr>
        <p:spPr>
          <a:xfrm>
            <a:off x="1546475" y="4863977"/>
            <a:ext cx="2560611" cy="67814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8" name="Straight Arrow Connector 387">
            <a:extLst>
              <a:ext uri="{FF2B5EF4-FFF2-40B4-BE49-F238E27FC236}">
                <a16:creationId xmlns:a16="http://schemas.microsoft.com/office/drawing/2014/main" id="{6E389AF2-C5DB-EC43-9712-8A8A0E574483}"/>
              </a:ext>
            </a:extLst>
          </p:cNvPr>
          <p:cNvCxnSpPr>
            <a:cxnSpLocks/>
            <a:stCxn id="18" idx="3"/>
            <a:endCxn id="34" idx="1"/>
          </p:cNvCxnSpPr>
          <p:nvPr/>
        </p:nvCxnSpPr>
        <p:spPr>
          <a:xfrm>
            <a:off x="1546475" y="4863977"/>
            <a:ext cx="2562213" cy="13426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0" name="Straight Arrow Connector 389">
            <a:extLst>
              <a:ext uri="{FF2B5EF4-FFF2-40B4-BE49-F238E27FC236}">
                <a16:creationId xmlns:a16="http://schemas.microsoft.com/office/drawing/2014/main" id="{49709343-D196-634C-AD38-2B8ABEB7A917}"/>
              </a:ext>
            </a:extLst>
          </p:cNvPr>
          <p:cNvCxnSpPr>
            <a:cxnSpLocks/>
            <a:stCxn id="19" idx="3"/>
            <a:endCxn id="34" idx="1"/>
          </p:cNvCxnSpPr>
          <p:nvPr/>
        </p:nvCxnSpPr>
        <p:spPr>
          <a:xfrm>
            <a:off x="1530169" y="5201418"/>
            <a:ext cx="2578519" cy="10051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1" name="Straight Arrow Connector 390">
            <a:extLst>
              <a:ext uri="{FF2B5EF4-FFF2-40B4-BE49-F238E27FC236}">
                <a16:creationId xmlns:a16="http://schemas.microsoft.com/office/drawing/2014/main" id="{91457D16-4C0D-A042-8EBE-251B2C1752E1}"/>
              </a:ext>
            </a:extLst>
          </p:cNvPr>
          <p:cNvCxnSpPr>
            <a:cxnSpLocks/>
            <a:stCxn id="16" idx="3"/>
            <a:endCxn id="34" idx="1"/>
          </p:cNvCxnSpPr>
          <p:nvPr/>
        </p:nvCxnSpPr>
        <p:spPr>
          <a:xfrm>
            <a:off x="1564400" y="4193859"/>
            <a:ext cx="2544288" cy="201273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2" name="Straight Arrow Connector 391">
            <a:extLst>
              <a:ext uri="{FF2B5EF4-FFF2-40B4-BE49-F238E27FC236}">
                <a16:creationId xmlns:a16="http://schemas.microsoft.com/office/drawing/2014/main" id="{50ECE160-0E54-E945-BABC-4D7B529348AE}"/>
              </a:ext>
            </a:extLst>
          </p:cNvPr>
          <p:cNvCxnSpPr>
            <a:cxnSpLocks/>
            <a:stCxn id="15" idx="3"/>
            <a:endCxn id="34" idx="1"/>
          </p:cNvCxnSpPr>
          <p:nvPr/>
        </p:nvCxnSpPr>
        <p:spPr>
          <a:xfrm>
            <a:off x="1584489" y="3875318"/>
            <a:ext cx="2524199" cy="23312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5" name="Straight Arrow Connector 394">
            <a:extLst>
              <a:ext uri="{FF2B5EF4-FFF2-40B4-BE49-F238E27FC236}">
                <a16:creationId xmlns:a16="http://schemas.microsoft.com/office/drawing/2014/main" id="{B1988F4D-9267-D240-9ACF-A83E564A1898}"/>
              </a:ext>
            </a:extLst>
          </p:cNvPr>
          <p:cNvCxnSpPr>
            <a:cxnSpLocks/>
            <a:stCxn id="16" idx="3"/>
            <a:endCxn id="30" idx="1"/>
          </p:cNvCxnSpPr>
          <p:nvPr/>
        </p:nvCxnSpPr>
        <p:spPr>
          <a:xfrm>
            <a:off x="1564400" y="4193859"/>
            <a:ext cx="2542686" cy="6837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6309D587-F979-1143-A021-96C8E2F9C0F1}"/>
              </a:ext>
            </a:extLst>
          </p:cNvPr>
          <p:cNvCxnSpPr>
            <a:cxnSpLocks/>
            <a:stCxn id="15" idx="3"/>
            <a:endCxn id="33" idx="1"/>
          </p:cNvCxnSpPr>
          <p:nvPr/>
        </p:nvCxnSpPr>
        <p:spPr>
          <a:xfrm>
            <a:off x="1584489" y="3875318"/>
            <a:ext cx="2525474" cy="201422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508C858D-4E26-B142-A44D-D38B7A5983B5}"/>
              </a:ext>
            </a:extLst>
          </p:cNvPr>
          <p:cNvCxnSpPr>
            <a:cxnSpLocks/>
            <a:stCxn id="16" idx="3"/>
            <a:endCxn id="32" idx="1"/>
          </p:cNvCxnSpPr>
          <p:nvPr/>
        </p:nvCxnSpPr>
        <p:spPr>
          <a:xfrm>
            <a:off x="1564400" y="4193859"/>
            <a:ext cx="2542686" cy="134826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102CD6CB-35B3-3E4E-83CC-2DB3C0B1139F}"/>
              </a:ext>
            </a:extLst>
          </p:cNvPr>
          <p:cNvCxnSpPr>
            <a:cxnSpLocks/>
            <a:stCxn id="15" idx="3"/>
            <a:endCxn id="24" idx="1"/>
          </p:cNvCxnSpPr>
          <p:nvPr/>
        </p:nvCxnSpPr>
        <p:spPr>
          <a:xfrm flipV="1">
            <a:off x="1584489" y="2877898"/>
            <a:ext cx="2522598" cy="9974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1" name="Straight Arrow Connector 410">
            <a:extLst>
              <a:ext uri="{FF2B5EF4-FFF2-40B4-BE49-F238E27FC236}">
                <a16:creationId xmlns:a16="http://schemas.microsoft.com/office/drawing/2014/main" id="{8392DF4B-A896-B54F-AA2C-C5A39F2395C4}"/>
              </a:ext>
            </a:extLst>
          </p:cNvPr>
          <p:cNvCxnSpPr>
            <a:cxnSpLocks/>
            <a:stCxn id="16" idx="3"/>
            <a:endCxn id="33" idx="1"/>
          </p:cNvCxnSpPr>
          <p:nvPr/>
        </p:nvCxnSpPr>
        <p:spPr>
          <a:xfrm>
            <a:off x="1564400" y="4193859"/>
            <a:ext cx="2545563" cy="169568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8" name="Straight Arrow Connector 417">
            <a:extLst>
              <a:ext uri="{FF2B5EF4-FFF2-40B4-BE49-F238E27FC236}">
                <a16:creationId xmlns:a16="http://schemas.microsoft.com/office/drawing/2014/main" id="{EB957313-4F6F-C347-98C4-37A241AE9CDE}"/>
              </a:ext>
            </a:extLst>
          </p:cNvPr>
          <p:cNvCxnSpPr>
            <a:cxnSpLocks/>
            <a:stCxn id="16" idx="3"/>
            <a:endCxn id="31" idx="1"/>
          </p:cNvCxnSpPr>
          <p:nvPr/>
        </p:nvCxnSpPr>
        <p:spPr>
          <a:xfrm>
            <a:off x="1564400" y="4193859"/>
            <a:ext cx="2557915" cy="1021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9" name="Straight Arrow Connector 418">
            <a:extLst>
              <a:ext uri="{FF2B5EF4-FFF2-40B4-BE49-F238E27FC236}">
                <a16:creationId xmlns:a16="http://schemas.microsoft.com/office/drawing/2014/main" id="{F10CFFFA-EC29-F744-AFAD-F56F18FF165E}"/>
              </a:ext>
            </a:extLst>
          </p:cNvPr>
          <p:cNvCxnSpPr>
            <a:cxnSpLocks/>
            <a:stCxn id="16" idx="3"/>
            <a:endCxn id="25" idx="1"/>
          </p:cNvCxnSpPr>
          <p:nvPr/>
        </p:nvCxnSpPr>
        <p:spPr>
          <a:xfrm flipV="1">
            <a:off x="1564400" y="3226241"/>
            <a:ext cx="2542687" cy="96761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0" name="Straight Arrow Connector 419">
            <a:extLst>
              <a:ext uri="{FF2B5EF4-FFF2-40B4-BE49-F238E27FC236}">
                <a16:creationId xmlns:a16="http://schemas.microsoft.com/office/drawing/2014/main" id="{C4282A32-F43D-6F41-8E10-B239920DA22D}"/>
              </a:ext>
            </a:extLst>
          </p:cNvPr>
          <p:cNvCxnSpPr>
            <a:cxnSpLocks/>
            <a:stCxn id="15" idx="3"/>
            <a:endCxn id="26" idx="1"/>
          </p:cNvCxnSpPr>
          <p:nvPr/>
        </p:nvCxnSpPr>
        <p:spPr>
          <a:xfrm flipV="1">
            <a:off x="1584489" y="3564751"/>
            <a:ext cx="2522598" cy="31056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5" name="Straight Arrow Connector 424">
            <a:extLst>
              <a:ext uri="{FF2B5EF4-FFF2-40B4-BE49-F238E27FC236}">
                <a16:creationId xmlns:a16="http://schemas.microsoft.com/office/drawing/2014/main" id="{602AEEB4-BBA0-1C4D-A4BF-9C80F211771D}"/>
              </a:ext>
            </a:extLst>
          </p:cNvPr>
          <p:cNvCxnSpPr>
            <a:cxnSpLocks/>
            <a:stCxn id="16" idx="3"/>
            <a:endCxn id="26" idx="1"/>
          </p:cNvCxnSpPr>
          <p:nvPr/>
        </p:nvCxnSpPr>
        <p:spPr>
          <a:xfrm flipV="1">
            <a:off x="1564400" y="3564751"/>
            <a:ext cx="2542687" cy="6291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7" name="Straight Arrow Connector 426">
            <a:extLst>
              <a:ext uri="{FF2B5EF4-FFF2-40B4-BE49-F238E27FC236}">
                <a16:creationId xmlns:a16="http://schemas.microsoft.com/office/drawing/2014/main" id="{8AF5B1EA-18EC-8141-A644-D684EC6F41BA}"/>
              </a:ext>
            </a:extLst>
          </p:cNvPr>
          <p:cNvCxnSpPr>
            <a:cxnSpLocks/>
            <a:stCxn id="16" idx="3"/>
            <a:endCxn id="27" idx="1"/>
          </p:cNvCxnSpPr>
          <p:nvPr/>
        </p:nvCxnSpPr>
        <p:spPr>
          <a:xfrm flipV="1">
            <a:off x="1564400" y="3888984"/>
            <a:ext cx="2542687" cy="30487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9" name="Straight Arrow Connector 428">
            <a:extLst>
              <a:ext uri="{FF2B5EF4-FFF2-40B4-BE49-F238E27FC236}">
                <a16:creationId xmlns:a16="http://schemas.microsoft.com/office/drawing/2014/main" id="{DEE61FE8-0E3A-D34F-95DB-8C00A9C775A4}"/>
              </a:ext>
            </a:extLst>
          </p:cNvPr>
          <p:cNvCxnSpPr>
            <a:cxnSpLocks/>
            <a:stCxn id="16" idx="3"/>
            <a:endCxn id="29" idx="1"/>
          </p:cNvCxnSpPr>
          <p:nvPr/>
        </p:nvCxnSpPr>
        <p:spPr>
          <a:xfrm>
            <a:off x="1564400" y="4193859"/>
            <a:ext cx="2542686" cy="33561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68C7F7A5-017A-8D44-B8D0-55DCBD0E6BF7}"/>
              </a:ext>
            </a:extLst>
          </p:cNvPr>
          <p:cNvCxnSpPr>
            <a:cxnSpLocks/>
            <a:stCxn id="15" idx="3"/>
            <a:endCxn id="25" idx="1"/>
          </p:cNvCxnSpPr>
          <p:nvPr/>
        </p:nvCxnSpPr>
        <p:spPr>
          <a:xfrm flipV="1">
            <a:off x="1584489" y="3226241"/>
            <a:ext cx="2522598" cy="6490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469BD1F0-0A44-5543-835F-C30402E3D616}"/>
              </a:ext>
            </a:extLst>
          </p:cNvPr>
          <p:cNvCxnSpPr>
            <a:cxnSpLocks/>
            <a:stCxn id="15" idx="3"/>
            <a:endCxn id="28" idx="1"/>
          </p:cNvCxnSpPr>
          <p:nvPr/>
        </p:nvCxnSpPr>
        <p:spPr>
          <a:xfrm>
            <a:off x="1584489" y="3875318"/>
            <a:ext cx="2522598" cy="33220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2DC7BA21-C555-4B4F-B861-5C43C0477D32}"/>
              </a:ext>
            </a:extLst>
          </p:cNvPr>
          <p:cNvCxnSpPr>
            <a:cxnSpLocks/>
            <a:stCxn id="15" idx="3"/>
            <a:endCxn id="32" idx="1"/>
          </p:cNvCxnSpPr>
          <p:nvPr/>
        </p:nvCxnSpPr>
        <p:spPr>
          <a:xfrm>
            <a:off x="1584489" y="3875318"/>
            <a:ext cx="2522597" cy="166680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A7EC0C70-87F5-7B45-9945-0F5807AF4E13}"/>
              </a:ext>
            </a:extLst>
          </p:cNvPr>
          <p:cNvCxnSpPr>
            <a:cxnSpLocks/>
            <a:stCxn id="15" idx="3"/>
            <a:endCxn id="30" idx="1"/>
          </p:cNvCxnSpPr>
          <p:nvPr/>
        </p:nvCxnSpPr>
        <p:spPr>
          <a:xfrm>
            <a:off x="1584489" y="3875318"/>
            <a:ext cx="2522597" cy="10023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6" name="Straight Arrow Connector 445">
            <a:extLst>
              <a:ext uri="{FF2B5EF4-FFF2-40B4-BE49-F238E27FC236}">
                <a16:creationId xmlns:a16="http://schemas.microsoft.com/office/drawing/2014/main" id="{F010B993-0947-CF48-BFBB-7DC179B138C0}"/>
              </a:ext>
            </a:extLst>
          </p:cNvPr>
          <p:cNvCxnSpPr>
            <a:cxnSpLocks/>
            <a:stCxn id="15" idx="3"/>
            <a:endCxn id="29" idx="1"/>
          </p:cNvCxnSpPr>
          <p:nvPr/>
        </p:nvCxnSpPr>
        <p:spPr>
          <a:xfrm>
            <a:off x="1584489" y="3875318"/>
            <a:ext cx="2522597" cy="6541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3" name="Straight Arrow Connector 452">
            <a:extLst>
              <a:ext uri="{FF2B5EF4-FFF2-40B4-BE49-F238E27FC236}">
                <a16:creationId xmlns:a16="http://schemas.microsoft.com/office/drawing/2014/main" id="{C1AFF2A5-64C4-6944-A9DF-337ABA2CD356}"/>
              </a:ext>
            </a:extLst>
          </p:cNvPr>
          <p:cNvCxnSpPr>
            <a:cxnSpLocks/>
            <a:stCxn id="18" idx="3"/>
            <a:endCxn id="28" idx="1"/>
          </p:cNvCxnSpPr>
          <p:nvPr/>
        </p:nvCxnSpPr>
        <p:spPr>
          <a:xfrm flipV="1">
            <a:off x="1546475" y="4207525"/>
            <a:ext cx="2560612" cy="65645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6" name="Straight Arrow Connector 455">
            <a:extLst>
              <a:ext uri="{FF2B5EF4-FFF2-40B4-BE49-F238E27FC236}">
                <a16:creationId xmlns:a16="http://schemas.microsoft.com/office/drawing/2014/main" id="{926B492F-9844-3740-BA34-4C7840D06241}"/>
              </a:ext>
            </a:extLst>
          </p:cNvPr>
          <p:cNvCxnSpPr>
            <a:cxnSpLocks/>
            <a:stCxn id="18" idx="3"/>
            <a:endCxn id="26" idx="1"/>
          </p:cNvCxnSpPr>
          <p:nvPr/>
        </p:nvCxnSpPr>
        <p:spPr>
          <a:xfrm flipV="1">
            <a:off x="1546475" y="3564751"/>
            <a:ext cx="2560612" cy="129922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0" name="Straight Arrow Connector 459">
            <a:extLst>
              <a:ext uri="{FF2B5EF4-FFF2-40B4-BE49-F238E27FC236}">
                <a16:creationId xmlns:a16="http://schemas.microsoft.com/office/drawing/2014/main" id="{38E61821-D87F-1546-8AF3-C44BB84842F6}"/>
              </a:ext>
            </a:extLst>
          </p:cNvPr>
          <p:cNvCxnSpPr>
            <a:cxnSpLocks/>
            <a:stCxn id="19" idx="3"/>
            <a:endCxn id="29" idx="1"/>
          </p:cNvCxnSpPr>
          <p:nvPr/>
        </p:nvCxnSpPr>
        <p:spPr>
          <a:xfrm flipV="1">
            <a:off x="1530169" y="4529477"/>
            <a:ext cx="2576917" cy="67194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64" name="Picture 463" descr="A close up of a map&#10;&#10;Description automatically generated">
            <a:extLst>
              <a:ext uri="{FF2B5EF4-FFF2-40B4-BE49-F238E27FC236}">
                <a16:creationId xmlns:a16="http://schemas.microsoft.com/office/drawing/2014/main" id="{1A3A3333-4AFF-9A4E-8A16-6924E9F58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3" t="7031" r="4871" b="7031"/>
          <a:stretch/>
        </p:blipFill>
        <p:spPr>
          <a:xfrm>
            <a:off x="5716011" y="2106657"/>
            <a:ext cx="6395211" cy="3195322"/>
          </a:xfrm>
          <a:prstGeom prst="rect">
            <a:avLst/>
          </a:prstGeom>
        </p:spPr>
      </p:pic>
      <p:sp>
        <p:nvSpPr>
          <p:cNvPr id="465" name="TextBox 464">
            <a:extLst>
              <a:ext uri="{FF2B5EF4-FFF2-40B4-BE49-F238E27FC236}">
                <a16:creationId xmlns:a16="http://schemas.microsoft.com/office/drawing/2014/main" id="{156DA5A0-5D0E-FF46-A96F-9B63BB682721}"/>
              </a:ext>
            </a:extLst>
          </p:cNvPr>
          <p:cNvSpPr txBox="1"/>
          <p:nvPr/>
        </p:nvSpPr>
        <p:spPr>
          <a:xfrm>
            <a:off x="7427449" y="5528454"/>
            <a:ext cx="295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687.9804 – H + Na =709.9624</a:t>
            </a: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BC2434F5-6E43-FA4D-815D-C842621CCA17}"/>
              </a:ext>
            </a:extLst>
          </p:cNvPr>
          <p:cNvSpPr txBox="1"/>
          <p:nvPr/>
        </p:nvSpPr>
        <p:spPr>
          <a:xfrm>
            <a:off x="9796910" y="3321320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M+Na</a:t>
            </a:r>
            <a:r>
              <a:rPr lang="en-US" sz="1400" dirty="0"/>
              <a:t>]1+</a:t>
            </a: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6414294A-1E19-FA4A-90AD-643FC38E76FD}"/>
              </a:ext>
            </a:extLst>
          </p:cNvPr>
          <p:cNvSpPr txBox="1"/>
          <p:nvPr/>
        </p:nvSpPr>
        <p:spPr>
          <a:xfrm>
            <a:off x="8459258" y="2877898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[M+H]1+</a:t>
            </a:r>
          </a:p>
        </p:txBody>
      </p:sp>
      <p:sp>
        <p:nvSpPr>
          <p:cNvPr id="469" name="TextBox 468">
            <a:extLst>
              <a:ext uri="{FF2B5EF4-FFF2-40B4-BE49-F238E27FC236}">
                <a16:creationId xmlns:a16="http://schemas.microsoft.com/office/drawing/2014/main" id="{88FA9EB6-0CA0-F64C-A3FC-12755A092204}"/>
              </a:ext>
            </a:extLst>
          </p:cNvPr>
          <p:cNvSpPr txBox="1"/>
          <p:nvPr/>
        </p:nvSpPr>
        <p:spPr>
          <a:xfrm>
            <a:off x="157324" y="2027582"/>
            <a:ext cx="1836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Precursor Adduct</a:t>
            </a:r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id="{DB4ABBC2-815D-F540-98F1-9297FAE46C92}"/>
              </a:ext>
            </a:extLst>
          </p:cNvPr>
          <p:cNvSpPr txBox="1"/>
          <p:nvPr/>
        </p:nvSpPr>
        <p:spPr>
          <a:xfrm>
            <a:off x="3517395" y="2036403"/>
            <a:ext cx="234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Corroborating Adducts</a:t>
            </a:r>
          </a:p>
        </p:txBody>
      </p:sp>
    </p:spTree>
    <p:extLst>
      <p:ext uri="{BB962C8B-B14F-4D97-AF65-F5344CB8AC3E}">
        <p14:creationId xmlns:p14="http://schemas.microsoft.com/office/powerpoint/2010/main" val="100304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4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3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9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4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6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9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8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4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0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3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6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9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8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1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4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3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6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2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5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65" grpId="0"/>
      <p:bldP spid="466" grpId="0"/>
      <p:bldP spid="4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FC2CAF-4FFA-1C43-913E-C20ACFFB20E4}"/>
              </a:ext>
            </a:extLst>
          </p:cNvPr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76851F-8265-5943-B840-0363EA6D423A}"/>
              </a:ext>
            </a:extLst>
          </p:cNvPr>
          <p:cNvCxnSpPr>
            <a:cxnSpLocks/>
          </p:cNvCxnSpPr>
          <p:nvPr/>
        </p:nvCxnSpPr>
        <p:spPr>
          <a:xfrm>
            <a:off x="10172700" y="538027"/>
            <a:ext cx="20193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1F43EC7-4618-384A-8120-9B76C300AAA1}"/>
              </a:ext>
            </a:extLst>
          </p:cNvPr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DEMONSTRATION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4A0920F-E4AA-FD48-AD1C-C0582DF07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1143167"/>
            <a:ext cx="10972800" cy="685804"/>
          </a:xfrm>
        </p:spPr>
        <p:txBody>
          <a:bodyPr>
            <a:noAutofit/>
          </a:bodyPr>
          <a:lstStyle/>
          <a:p>
            <a:pPr algn="l"/>
            <a:r>
              <a:rPr lang="en-US" sz="2400" b="1" dirty="0"/>
              <a:t>Cluster 608.3855_999.07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34C8D0-EF26-5445-9D15-410249104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94" y="1706310"/>
            <a:ext cx="10972800" cy="38066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4 spectra clustered across 4 XICs originating from 4 fractions</a:t>
            </a:r>
          </a:p>
        </p:txBody>
      </p:sp>
      <p:pic>
        <p:nvPicPr>
          <p:cNvPr id="12" name="Picture 11" descr="whitenist.png">
            <a:extLst>
              <a:ext uri="{FF2B5EF4-FFF2-40B4-BE49-F238E27FC236}">
                <a16:creationId xmlns:a16="http://schemas.microsoft.com/office/drawing/2014/main" id="{0BC80C34-8FEF-1C48-83C4-AEC60CC16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D0983F-BAC8-A341-84DB-50000F92A368}"/>
              </a:ext>
            </a:extLst>
          </p:cNvPr>
          <p:cNvSpPr txBox="1"/>
          <p:nvPr/>
        </p:nvSpPr>
        <p:spPr>
          <a:xfrm>
            <a:off x="1367390" y="2775663"/>
            <a:ext cx="168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MS2 Spectra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791974-EEBA-694D-BCAB-B8C18B424765}"/>
              </a:ext>
            </a:extLst>
          </p:cNvPr>
          <p:cNvSpPr txBox="1">
            <a:spLocks/>
          </p:cNvSpPr>
          <p:nvPr/>
        </p:nvSpPr>
        <p:spPr>
          <a:xfrm>
            <a:off x="260683" y="585611"/>
            <a:ext cx="11343487" cy="685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/>
              <a:t>MetaboPique</a:t>
            </a:r>
            <a:r>
              <a:rPr lang="en-US" sz="3200" b="1" dirty="0"/>
              <a:t>: XIC &amp; Inter-Sample Clustering + Adduct Prediction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728BC-2C3F-1E48-A649-A5CCE0F0A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30" y="3063456"/>
            <a:ext cx="3751452" cy="3196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A0CEFC-F1BF-9040-AE4C-BD1052BC2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282" y="2549733"/>
            <a:ext cx="8054718" cy="374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597F83-09AF-8B49-935E-6167DB065141}"/>
              </a:ext>
            </a:extLst>
          </p:cNvPr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E2169B-45AC-4E48-8624-52CEDB19E173}"/>
              </a:ext>
            </a:extLst>
          </p:cNvPr>
          <p:cNvCxnSpPr>
            <a:cxnSpLocks/>
          </p:cNvCxnSpPr>
          <p:nvPr/>
        </p:nvCxnSpPr>
        <p:spPr>
          <a:xfrm>
            <a:off x="10172700" y="538027"/>
            <a:ext cx="20193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1A26D32-4259-B449-BD75-DCD7B3635220}"/>
              </a:ext>
            </a:extLst>
          </p:cNvPr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DEMONSTRATION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122748C-2729-B54F-9137-C92890512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752877"/>
            <a:ext cx="10972800" cy="685804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Cluster 608.3855_999.07</a:t>
            </a:r>
          </a:p>
        </p:txBody>
      </p:sp>
      <p:pic>
        <p:nvPicPr>
          <p:cNvPr id="10" name="Picture 9" descr="whitenist.png">
            <a:extLst>
              <a:ext uri="{FF2B5EF4-FFF2-40B4-BE49-F238E27FC236}">
                <a16:creationId xmlns:a16="http://schemas.microsoft.com/office/drawing/2014/main" id="{958A0C14-41A2-0946-83AC-0269CD9F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07C1372-81F9-7944-8BCC-948FBA4DF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69" y="1670686"/>
            <a:ext cx="10783270" cy="46630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71056F-E7D5-B646-8677-CB913521CD80}"/>
              </a:ext>
            </a:extLst>
          </p:cNvPr>
          <p:cNvSpPr txBox="1"/>
          <p:nvPr/>
        </p:nvSpPr>
        <p:spPr>
          <a:xfrm>
            <a:off x="5382125" y="270019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[M+NH4]1+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CBCAFC-2330-DD49-9D70-C2CA55BF2378}"/>
              </a:ext>
            </a:extLst>
          </p:cNvPr>
          <p:cNvSpPr txBox="1"/>
          <p:nvPr/>
        </p:nvSpPr>
        <p:spPr>
          <a:xfrm>
            <a:off x="2833150" y="3984710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[M+H]1+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66141-2917-CD4C-9D6F-8480AD55A43A}"/>
              </a:ext>
            </a:extLst>
          </p:cNvPr>
          <p:cNvSpPr txBox="1"/>
          <p:nvPr/>
        </p:nvSpPr>
        <p:spPr>
          <a:xfrm>
            <a:off x="7847263" y="2330864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M+Na</a:t>
            </a:r>
            <a:r>
              <a:rPr lang="en-US" dirty="0"/>
              <a:t>]1+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D49827-E781-BD40-B845-E4EDD3819875}"/>
              </a:ext>
            </a:extLst>
          </p:cNvPr>
          <p:cNvSpPr txBox="1"/>
          <p:nvPr/>
        </p:nvSpPr>
        <p:spPr>
          <a:xfrm>
            <a:off x="794656" y="1328057"/>
            <a:ext cx="3347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Adduct type: [M+NH4]1+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8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5D0735-C9C5-DD41-B267-E7EA7707D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56988"/>
            <a:ext cx="10972800" cy="5335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/>
              <a:t>MetaboPique</a:t>
            </a:r>
            <a:r>
              <a:rPr lang="en-US" sz="2400" b="1" dirty="0"/>
              <a:t>: Automated, High-Throughput, Intuitive</a:t>
            </a:r>
          </a:p>
          <a:p>
            <a:r>
              <a:rPr lang="en-US" sz="2000" dirty="0"/>
              <a:t>A streamlined computational workflow that simplifies the many complicated aspects of biological sample based spectral library creation</a:t>
            </a:r>
          </a:p>
          <a:p>
            <a:r>
              <a:rPr lang="en-US" sz="2000" dirty="0"/>
              <a:t>Utilizes MS1 information to the fullest:</a:t>
            </a:r>
          </a:p>
          <a:p>
            <a:pPr lvl="1"/>
            <a:r>
              <a:rPr lang="en-US" sz="1600" dirty="0"/>
              <a:t>Quality assessment of MS2 spectra</a:t>
            </a:r>
          </a:p>
          <a:p>
            <a:pPr lvl="1"/>
            <a:r>
              <a:rPr lang="en-US" sz="1600" dirty="0"/>
              <a:t>Clustering</a:t>
            </a:r>
          </a:p>
          <a:p>
            <a:pPr lvl="1"/>
            <a:r>
              <a:rPr lang="en-US" sz="1600" dirty="0"/>
              <a:t>Adduct type prediction</a:t>
            </a:r>
          </a:p>
          <a:p>
            <a:pPr marL="285750" lvl="0" indent="-285750">
              <a:spcBef>
                <a:spcPts val="0"/>
              </a:spcBef>
              <a:buFont typeface="Arial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A work in progress…collaborators?</a:t>
            </a: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9" name="Picture 8" descr="whitenist.png">
            <a:extLst>
              <a:ext uri="{FF2B5EF4-FFF2-40B4-BE49-F238E27FC236}">
                <a16:creationId xmlns:a16="http://schemas.microsoft.com/office/drawing/2014/main" id="{6490C345-10D9-A042-8563-63DBF7350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FEEA73-A27E-2C47-8511-3F461C26A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516" y="4267200"/>
            <a:ext cx="1292087" cy="1143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7A6675-BE30-1542-9691-5653AC8F2E2D}"/>
              </a:ext>
            </a:extLst>
          </p:cNvPr>
          <p:cNvCxnSpPr/>
          <p:nvPr/>
        </p:nvCxnSpPr>
        <p:spPr>
          <a:xfrm>
            <a:off x="0" y="530087"/>
            <a:ext cx="77724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972DBA-950F-4D4A-912A-657439A40B47}"/>
              </a:ext>
            </a:extLst>
          </p:cNvPr>
          <p:cNvCxnSpPr/>
          <p:nvPr/>
        </p:nvCxnSpPr>
        <p:spPr>
          <a:xfrm>
            <a:off x="9601200" y="538027"/>
            <a:ext cx="25908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8E459B-4F7A-1B40-8B3E-F0855F7D2666}"/>
              </a:ext>
            </a:extLst>
          </p:cNvPr>
          <p:cNvSpPr txBox="1"/>
          <p:nvPr/>
        </p:nvSpPr>
        <p:spPr>
          <a:xfrm>
            <a:off x="7796048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CONCLUSIONS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FCE4CB-357E-5C4B-AA1B-31DEBBDA53E4}"/>
              </a:ext>
            </a:extLst>
          </p:cNvPr>
          <p:cNvSpPr txBox="1"/>
          <p:nvPr/>
        </p:nvSpPr>
        <p:spPr>
          <a:xfrm>
            <a:off x="5034246" y="5432089"/>
            <a:ext cx="205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tytus.mak@nist.gov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302" y="179264"/>
            <a:ext cx="2438400" cy="1325562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Thanks!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483" y="1207431"/>
            <a:ext cx="6616391" cy="4962294"/>
          </a:xfrm>
          <a:prstGeom prst="rect">
            <a:avLst/>
          </a:prstGeom>
        </p:spPr>
      </p:pic>
      <p:pic>
        <p:nvPicPr>
          <p:cNvPr id="9" name="Picture 8" descr="whiteni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33734C-810F-EE4E-88D2-1712650C4732}"/>
              </a:ext>
            </a:extLst>
          </p:cNvPr>
          <p:cNvSpPr txBox="1"/>
          <p:nvPr/>
        </p:nvSpPr>
        <p:spPr>
          <a:xfrm>
            <a:off x="204185" y="1460665"/>
            <a:ext cx="44033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Connie Remoroza</a:t>
            </a:r>
          </a:p>
          <a:p>
            <a:r>
              <a:rPr lang="en-US" sz="2400" b="1" dirty="0"/>
              <a:t>Meghan Burke</a:t>
            </a:r>
          </a:p>
          <a:p>
            <a:r>
              <a:rPr lang="en-US" sz="2400" dirty="0"/>
              <a:t>Adam </a:t>
            </a:r>
            <a:r>
              <a:rPr lang="en-US" sz="2400" dirty="0" err="1"/>
              <a:t>Broerman</a:t>
            </a:r>
            <a:endParaRPr lang="en-US" sz="2400" dirty="0"/>
          </a:p>
          <a:p>
            <a:r>
              <a:rPr lang="en-US" sz="2400" dirty="0"/>
              <a:t>Kelly </a:t>
            </a:r>
            <a:r>
              <a:rPr lang="en-US" sz="2400" dirty="0" err="1"/>
              <a:t>Telu</a:t>
            </a:r>
            <a:endParaRPr lang="en-US" sz="2400" dirty="0"/>
          </a:p>
          <a:p>
            <a:r>
              <a:rPr lang="en-US" sz="2400" dirty="0" err="1"/>
              <a:t>Arun</a:t>
            </a:r>
            <a:r>
              <a:rPr lang="en-US" sz="2400" dirty="0"/>
              <a:t> Moorthy</a:t>
            </a:r>
          </a:p>
          <a:p>
            <a:r>
              <a:rPr lang="en-US" sz="2400" dirty="0"/>
              <a:t>Steve Stein</a:t>
            </a:r>
          </a:p>
          <a:p>
            <a:r>
              <a:rPr lang="en-US" sz="2400" dirty="0"/>
              <a:t>Bill Wallace</a:t>
            </a:r>
          </a:p>
        </p:txBody>
      </p:sp>
    </p:spTree>
    <p:extLst>
      <p:ext uri="{BB962C8B-B14F-4D97-AF65-F5344CB8AC3E}">
        <p14:creationId xmlns:p14="http://schemas.microsoft.com/office/powerpoint/2010/main" val="3447124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411BE6D-A27D-8749-B07B-A8FC872B1F6E}"/>
              </a:ext>
            </a:extLst>
          </p:cNvPr>
          <p:cNvSpPr txBox="1">
            <a:spLocks/>
          </p:cNvSpPr>
          <p:nvPr/>
        </p:nvSpPr>
        <p:spPr>
          <a:xfrm>
            <a:off x="260684" y="585611"/>
            <a:ext cx="10972800" cy="685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/>
              <a:t>IsoPique</a:t>
            </a:r>
            <a:r>
              <a:rPr lang="en-US" sz="3200" b="1" dirty="0"/>
              <a:t>: Workflow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3E56BA-2C0B-ED4F-92CE-4C528849AF9F}"/>
              </a:ext>
            </a:extLst>
          </p:cNvPr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2C99FD-30A3-B74B-94A5-F0423FB29825}"/>
              </a:ext>
            </a:extLst>
          </p:cNvPr>
          <p:cNvCxnSpPr>
            <a:cxnSpLocks/>
          </p:cNvCxnSpPr>
          <p:nvPr/>
        </p:nvCxnSpPr>
        <p:spPr>
          <a:xfrm>
            <a:off x="9771017" y="538027"/>
            <a:ext cx="242098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4203A75-5B2A-7542-9BC0-2CF787C12923}"/>
              </a:ext>
            </a:extLst>
          </p:cNvPr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METHODLOGY</a:t>
            </a:r>
          </a:p>
        </p:txBody>
      </p:sp>
      <p:pic>
        <p:nvPicPr>
          <p:cNvPr id="8" name="Picture 7" descr="whitenist.png">
            <a:extLst>
              <a:ext uri="{FF2B5EF4-FFF2-40B4-BE49-F238E27FC236}">
                <a16:creationId xmlns:a16="http://schemas.microsoft.com/office/drawing/2014/main" id="{F7358422-2C8F-434E-BC2D-5729E68AC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ABAD74-A70E-584C-9559-B45E08CFEC34}"/>
              </a:ext>
            </a:extLst>
          </p:cNvPr>
          <p:cNvSpPr/>
          <p:nvPr/>
        </p:nvSpPr>
        <p:spPr>
          <a:xfrm>
            <a:off x="274360" y="2709709"/>
            <a:ext cx="2193011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Biological sample 100</a:t>
            </a:r>
          </a:p>
        </p:txBody>
      </p:sp>
      <p:sp>
        <p:nvSpPr>
          <p:cNvPr id="15" name="Snip Single Corner Rectangle 14">
            <a:extLst>
              <a:ext uri="{FF2B5EF4-FFF2-40B4-BE49-F238E27FC236}">
                <a16:creationId xmlns:a16="http://schemas.microsoft.com/office/drawing/2014/main" id="{AFF44F26-021F-2240-B292-FB293DE26272}"/>
              </a:ext>
            </a:extLst>
          </p:cNvPr>
          <p:cNvSpPr/>
          <p:nvPr/>
        </p:nvSpPr>
        <p:spPr>
          <a:xfrm>
            <a:off x="260684" y="3572928"/>
            <a:ext cx="2221572" cy="974700"/>
          </a:xfrm>
          <a:prstGeom prst="snip1Rect">
            <a:avLst>
              <a:gd name="adj" fmla="val 25755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LC-MS/MS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954518-7D55-6F42-A331-80E73E3C0933}"/>
              </a:ext>
            </a:extLst>
          </p:cNvPr>
          <p:cNvCxnSpPr>
            <a:cxnSpLocks/>
            <a:stCxn id="14" idx="2"/>
            <a:endCxn id="15" idx="3"/>
          </p:cNvCxnSpPr>
          <p:nvPr/>
        </p:nvCxnSpPr>
        <p:spPr>
          <a:xfrm>
            <a:off x="1370866" y="3178940"/>
            <a:ext cx="604" cy="3939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86D2744-B19B-0D49-8319-5EDA72CB03EF}"/>
              </a:ext>
            </a:extLst>
          </p:cNvPr>
          <p:cNvSpPr/>
          <p:nvPr/>
        </p:nvSpPr>
        <p:spPr>
          <a:xfrm>
            <a:off x="274360" y="1416348"/>
            <a:ext cx="2193011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Biological sample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D417A3-935A-034E-A0E7-2978A33E74AF}"/>
              </a:ext>
            </a:extLst>
          </p:cNvPr>
          <p:cNvSpPr/>
          <p:nvPr/>
        </p:nvSpPr>
        <p:spPr>
          <a:xfrm>
            <a:off x="274361" y="2126093"/>
            <a:ext cx="2193011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Biological sample 99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10789C-4885-F747-833E-D20B86B7B1FF}"/>
              </a:ext>
            </a:extLst>
          </p:cNvPr>
          <p:cNvSpPr txBox="1"/>
          <p:nvPr/>
        </p:nvSpPr>
        <p:spPr>
          <a:xfrm>
            <a:off x="1105572" y="1644546"/>
            <a:ext cx="379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ACC904-E813-F740-BDB0-ABDBAF6301A7}"/>
              </a:ext>
            </a:extLst>
          </p:cNvPr>
          <p:cNvSpPr/>
          <p:nvPr/>
        </p:nvSpPr>
        <p:spPr>
          <a:xfrm>
            <a:off x="260684" y="4996993"/>
            <a:ext cx="2193011" cy="781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Chromatographic Data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2E1FD5-DA5D-144C-8A53-EF3B2026C871}"/>
              </a:ext>
            </a:extLst>
          </p:cNvPr>
          <p:cNvCxnSpPr>
            <a:cxnSpLocks/>
            <a:stCxn id="15" idx="1"/>
            <a:endCxn id="21" idx="0"/>
          </p:cNvCxnSpPr>
          <p:nvPr/>
        </p:nvCxnSpPr>
        <p:spPr>
          <a:xfrm flipH="1">
            <a:off x="1357190" y="4547628"/>
            <a:ext cx="14280" cy="4493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EC5FD02-803E-5C44-826B-043B3268A9CD}"/>
              </a:ext>
            </a:extLst>
          </p:cNvPr>
          <p:cNvSpPr/>
          <p:nvPr/>
        </p:nvSpPr>
        <p:spPr>
          <a:xfrm>
            <a:off x="321643" y="5071015"/>
            <a:ext cx="2193011" cy="781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Chromatographic Data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3FC92B-E15D-9E4B-9AA1-1682B768DE96}"/>
              </a:ext>
            </a:extLst>
          </p:cNvPr>
          <p:cNvSpPr/>
          <p:nvPr/>
        </p:nvSpPr>
        <p:spPr>
          <a:xfrm>
            <a:off x="382602" y="5131974"/>
            <a:ext cx="2193011" cy="781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Chromatographic Data</a:t>
            </a:r>
          </a:p>
        </p:txBody>
      </p:sp>
      <p:sp>
        <p:nvSpPr>
          <p:cNvPr id="30" name="Snip Single Corner Rectangle 29">
            <a:extLst>
              <a:ext uri="{FF2B5EF4-FFF2-40B4-BE49-F238E27FC236}">
                <a16:creationId xmlns:a16="http://schemas.microsoft.com/office/drawing/2014/main" id="{63A0BA52-DECC-9A4C-8362-58A578CD443F}"/>
              </a:ext>
            </a:extLst>
          </p:cNvPr>
          <p:cNvSpPr/>
          <p:nvPr/>
        </p:nvSpPr>
        <p:spPr>
          <a:xfrm>
            <a:off x="3469457" y="1535847"/>
            <a:ext cx="1761667" cy="1059477"/>
          </a:xfrm>
          <a:prstGeom prst="snip1Rect">
            <a:avLst>
              <a:gd name="adj" fmla="val 25755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Elucidate XICs for all MS2 spectra</a:t>
            </a:r>
          </a:p>
        </p:txBody>
      </p:sp>
      <p:sp>
        <p:nvSpPr>
          <p:cNvPr id="31" name="Snip Single Corner Rectangle 30">
            <a:extLst>
              <a:ext uri="{FF2B5EF4-FFF2-40B4-BE49-F238E27FC236}">
                <a16:creationId xmlns:a16="http://schemas.microsoft.com/office/drawing/2014/main" id="{BB8EA0E4-3C67-944A-97BE-37D621861A43}"/>
              </a:ext>
            </a:extLst>
          </p:cNvPr>
          <p:cNvSpPr/>
          <p:nvPr/>
        </p:nvSpPr>
        <p:spPr>
          <a:xfrm>
            <a:off x="6233209" y="1433666"/>
            <a:ext cx="3144012" cy="1263837"/>
          </a:xfrm>
          <a:prstGeom prst="snip1Rect">
            <a:avLst>
              <a:gd name="adj" fmla="val 25755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Evaluate XICs for </a:t>
            </a:r>
            <a:r>
              <a:rPr lang="en-US" sz="2000" b="1" dirty="0" err="1"/>
              <a:t>Gaussianness</a:t>
            </a:r>
            <a:r>
              <a:rPr lang="en-US" sz="2000" b="1" dirty="0"/>
              <a:t> via non-linear least squares</a:t>
            </a:r>
          </a:p>
        </p:txBody>
      </p:sp>
      <p:sp>
        <p:nvSpPr>
          <p:cNvPr id="32" name="Snip Single Corner Rectangle 31">
            <a:extLst>
              <a:ext uri="{FF2B5EF4-FFF2-40B4-BE49-F238E27FC236}">
                <a16:creationId xmlns:a16="http://schemas.microsoft.com/office/drawing/2014/main" id="{B1156A40-9636-024F-A7D0-C09729A341E5}"/>
              </a:ext>
            </a:extLst>
          </p:cNvPr>
          <p:cNvSpPr/>
          <p:nvPr/>
        </p:nvSpPr>
        <p:spPr>
          <a:xfrm>
            <a:off x="4314188" y="3037582"/>
            <a:ext cx="1665141" cy="1122916"/>
          </a:xfrm>
          <a:prstGeom prst="snip1Rect">
            <a:avLst>
              <a:gd name="adj" fmla="val 20100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Extract isotopic XIC traces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EDF2E92-BDFD-624E-B992-5D24B40DC6BD}"/>
              </a:ext>
            </a:extLst>
          </p:cNvPr>
          <p:cNvSpPr/>
          <p:nvPr/>
        </p:nvSpPr>
        <p:spPr>
          <a:xfrm>
            <a:off x="6708709" y="3134159"/>
            <a:ext cx="2193011" cy="781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Well-Behaved XICs</a:t>
            </a:r>
          </a:p>
        </p:txBody>
      </p:sp>
      <p:sp>
        <p:nvSpPr>
          <p:cNvPr id="34" name="Snip Single Corner Rectangle 33">
            <a:extLst>
              <a:ext uri="{FF2B5EF4-FFF2-40B4-BE49-F238E27FC236}">
                <a16:creationId xmlns:a16="http://schemas.microsoft.com/office/drawing/2014/main" id="{76FF692E-E96E-3840-AEA1-603076F05FD6}"/>
              </a:ext>
            </a:extLst>
          </p:cNvPr>
          <p:cNvSpPr/>
          <p:nvPr/>
        </p:nvSpPr>
        <p:spPr>
          <a:xfrm>
            <a:off x="7937648" y="4160498"/>
            <a:ext cx="2333023" cy="1064645"/>
          </a:xfrm>
          <a:prstGeom prst="snip1Rect">
            <a:avLst>
              <a:gd name="adj" fmla="val 18086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Monoisotopic m/z + charge state prediction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1F4B8CC-CFBA-3143-B9D4-A7409FC5DD97}"/>
              </a:ext>
            </a:extLst>
          </p:cNvPr>
          <p:cNvSpPr/>
          <p:nvPr/>
        </p:nvSpPr>
        <p:spPr>
          <a:xfrm>
            <a:off x="9040473" y="3134157"/>
            <a:ext cx="2193011" cy="781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Isotope XICs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C4E03BF-FCAE-4148-8619-2DD2A4F0B4A5}"/>
              </a:ext>
            </a:extLst>
          </p:cNvPr>
          <p:cNvSpPr/>
          <p:nvPr/>
        </p:nvSpPr>
        <p:spPr>
          <a:xfrm>
            <a:off x="7035644" y="5225143"/>
            <a:ext cx="1761667" cy="10782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Annotated, validated,</a:t>
            </a:r>
          </a:p>
          <a:p>
            <a:pPr algn="ctr"/>
            <a:r>
              <a:rPr lang="en-US" b="1" dirty="0"/>
              <a:t>XIC clustered </a:t>
            </a:r>
            <a:r>
              <a:rPr lang="en-US" dirty="0"/>
              <a:t>MS2 spectra </a:t>
            </a:r>
          </a:p>
        </p:txBody>
      </p:sp>
      <p:sp>
        <p:nvSpPr>
          <p:cNvPr id="38" name="Snip Single Corner Rectangle 37">
            <a:extLst>
              <a:ext uri="{FF2B5EF4-FFF2-40B4-BE49-F238E27FC236}">
                <a16:creationId xmlns:a16="http://schemas.microsoft.com/office/drawing/2014/main" id="{DFA7B17C-7A71-C243-8D71-6FE9ED20E5D5}"/>
              </a:ext>
            </a:extLst>
          </p:cNvPr>
          <p:cNvSpPr/>
          <p:nvPr/>
        </p:nvSpPr>
        <p:spPr>
          <a:xfrm>
            <a:off x="9243727" y="4547628"/>
            <a:ext cx="2053887" cy="974701"/>
          </a:xfrm>
          <a:prstGeom prst="snip1Rect">
            <a:avLst>
              <a:gd name="adj" fmla="val 25755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Inter-Sample </a:t>
            </a:r>
            <a:r>
              <a:rPr lang="en-US" sz="2000" b="1" dirty="0" err="1"/>
              <a:t>Superclustering</a:t>
            </a:r>
            <a:endParaRPr lang="en-US" sz="2000" b="1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0A0CDC-0714-0843-8643-54E64B52FAB3}"/>
              </a:ext>
            </a:extLst>
          </p:cNvPr>
          <p:cNvSpPr/>
          <p:nvPr/>
        </p:nvSpPr>
        <p:spPr>
          <a:xfrm>
            <a:off x="9882259" y="5612273"/>
            <a:ext cx="1761667" cy="7489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Superclustered</a:t>
            </a:r>
            <a:endParaRPr lang="en-US" b="1" dirty="0"/>
          </a:p>
          <a:p>
            <a:pPr algn="ctr"/>
            <a:r>
              <a:rPr lang="en-US" b="1" dirty="0"/>
              <a:t>MS2 Spectra</a:t>
            </a:r>
            <a:endParaRPr lang="en-US" dirty="0"/>
          </a:p>
        </p:txBody>
      </p:sp>
      <p:sp>
        <p:nvSpPr>
          <p:cNvPr id="40" name="Snip Single Corner Rectangle 39">
            <a:extLst>
              <a:ext uri="{FF2B5EF4-FFF2-40B4-BE49-F238E27FC236}">
                <a16:creationId xmlns:a16="http://schemas.microsoft.com/office/drawing/2014/main" id="{AAA820A5-5613-D648-948C-8AB37BC9A861}"/>
              </a:ext>
            </a:extLst>
          </p:cNvPr>
          <p:cNvSpPr/>
          <p:nvPr/>
        </p:nvSpPr>
        <p:spPr>
          <a:xfrm>
            <a:off x="9734627" y="1873357"/>
            <a:ext cx="1669973" cy="1164220"/>
          </a:xfrm>
          <a:prstGeom prst="snip1Rect">
            <a:avLst>
              <a:gd name="adj" fmla="val 18119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Majority Spectrum creation</a:t>
            </a:r>
          </a:p>
        </p:txBody>
      </p:sp>
    </p:spTree>
    <p:extLst>
      <p:ext uri="{BB962C8B-B14F-4D97-AF65-F5344CB8AC3E}">
        <p14:creationId xmlns:p14="http://schemas.microsoft.com/office/powerpoint/2010/main" val="68705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411BE6D-A27D-8749-B07B-A8FC872B1F6E}"/>
              </a:ext>
            </a:extLst>
          </p:cNvPr>
          <p:cNvSpPr txBox="1">
            <a:spLocks/>
          </p:cNvSpPr>
          <p:nvPr/>
        </p:nvSpPr>
        <p:spPr>
          <a:xfrm>
            <a:off x="260684" y="585611"/>
            <a:ext cx="10972800" cy="685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/>
              <a:t>IsoPique</a:t>
            </a:r>
            <a:r>
              <a:rPr lang="en-US" sz="3200" b="1" dirty="0"/>
              <a:t>: Clustering Workflow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3E56BA-2C0B-ED4F-92CE-4C528849AF9F}"/>
              </a:ext>
            </a:extLst>
          </p:cNvPr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2C99FD-30A3-B74B-94A5-F0423FB29825}"/>
              </a:ext>
            </a:extLst>
          </p:cNvPr>
          <p:cNvCxnSpPr>
            <a:cxnSpLocks/>
          </p:cNvCxnSpPr>
          <p:nvPr/>
        </p:nvCxnSpPr>
        <p:spPr>
          <a:xfrm>
            <a:off x="9771017" y="538027"/>
            <a:ext cx="242098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4203A75-5B2A-7542-9BC0-2CF787C12923}"/>
              </a:ext>
            </a:extLst>
          </p:cNvPr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METHODLOGY</a:t>
            </a:r>
          </a:p>
        </p:txBody>
      </p:sp>
      <p:pic>
        <p:nvPicPr>
          <p:cNvPr id="8" name="Picture 7" descr="whitenist.png">
            <a:extLst>
              <a:ext uri="{FF2B5EF4-FFF2-40B4-BE49-F238E27FC236}">
                <a16:creationId xmlns:a16="http://schemas.microsoft.com/office/drawing/2014/main" id="{F7358422-2C8F-434E-BC2D-5729E68AC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sp>
        <p:nvSpPr>
          <p:cNvPr id="27" name="Snip Single Corner Rectangle 26">
            <a:extLst>
              <a:ext uri="{FF2B5EF4-FFF2-40B4-BE49-F238E27FC236}">
                <a16:creationId xmlns:a16="http://schemas.microsoft.com/office/drawing/2014/main" id="{01F1BC80-EF09-7044-9B92-6D664E7DE096}"/>
              </a:ext>
            </a:extLst>
          </p:cNvPr>
          <p:cNvSpPr/>
          <p:nvPr/>
        </p:nvSpPr>
        <p:spPr>
          <a:xfrm>
            <a:off x="4314188" y="3037582"/>
            <a:ext cx="1665141" cy="1122916"/>
          </a:xfrm>
          <a:prstGeom prst="snip1Rect">
            <a:avLst>
              <a:gd name="adj" fmla="val 20100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Inter-sample XIC clustering</a:t>
            </a:r>
          </a:p>
        </p:txBody>
      </p:sp>
      <p:sp>
        <p:nvSpPr>
          <p:cNvPr id="36" name="Snip Single Corner Rectangle 35">
            <a:extLst>
              <a:ext uri="{FF2B5EF4-FFF2-40B4-BE49-F238E27FC236}">
                <a16:creationId xmlns:a16="http://schemas.microsoft.com/office/drawing/2014/main" id="{CEC38189-A40D-E949-88D2-D9B4A6EBF3D2}"/>
              </a:ext>
            </a:extLst>
          </p:cNvPr>
          <p:cNvSpPr/>
          <p:nvPr/>
        </p:nvSpPr>
        <p:spPr>
          <a:xfrm>
            <a:off x="7044688" y="3037582"/>
            <a:ext cx="1665141" cy="1122916"/>
          </a:xfrm>
          <a:prstGeom prst="snip1Rect">
            <a:avLst>
              <a:gd name="adj" fmla="val 20100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Extract isotopic XIC traces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B671992B-4F16-F54F-826C-AD76E3C33B59}"/>
              </a:ext>
            </a:extLst>
          </p:cNvPr>
          <p:cNvSpPr/>
          <p:nvPr/>
        </p:nvSpPr>
        <p:spPr>
          <a:xfrm>
            <a:off x="1101395" y="1632342"/>
            <a:ext cx="6775863" cy="1966698"/>
          </a:xfrm>
          <a:custGeom>
            <a:avLst/>
            <a:gdLst>
              <a:gd name="connsiteX0" fmla="*/ 0 w 5207000"/>
              <a:gd name="connsiteY0" fmla="*/ 1481012 h 1513178"/>
              <a:gd name="connsiteX1" fmla="*/ 673100 w 5207000"/>
              <a:gd name="connsiteY1" fmla="*/ 1442912 h 1513178"/>
              <a:gd name="connsiteX2" fmla="*/ 1549400 w 5207000"/>
              <a:gd name="connsiteY2" fmla="*/ 858712 h 1513178"/>
              <a:gd name="connsiteX3" fmla="*/ 2679700 w 5207000"/>
              <a:gd name="connsiteY3" fmla="*/ 7812 h 1513178"/>
              <a:gd name="connsiteX4" fmla="*/ 3683000 w 5207000"/>
              <a:gd name="connsiteY4" fmla="*/ 477712 h 1513178"/>
              <a:gd name="connsiteX5" fmla="*/ 4368800 w 5207000"/>
              <a:gd name="connsiteY5" fmla="*/ 1176212 h 1513178"/>
              <a:gd name="connsiteX6" fmla="*/ 5207000 w 5207000"/>
              <a:gd name="connsiteY6" fmla="*/ 1481012 h 1513178"/>
              <a:gd name="connsiteX0" fmla="*/ 0 w 5207000"/>
              <a:gd name="connsiteY0" fmla="*/ 1481012 h 1499784"/>
              <a:gd name="connsiteX1" fmla="*/ 673100 w 5207000"/>
              <a:gd name="connsiteY1" fmla="*/ 1442912 h 1499784"/>
              <a:gd name="connsiteX2" fmla="*/ 1549400 w 5207000"/>
              <a:gd name="connsiteY2" fmla="*/ 858712 h 1499784"/>
              <a:gd name="connsiteX3" fmla="*/ 2679700 w 5207000"/>
              <a:gd name="connsiteY3" fmla="*/ 7812 h 1499784"/>
              <a:gd name="connsiteX4" fmla="*/ 3683000 w 5207000"/>
              <a:gd name="connsiteY4" fmla="*/ 477712 h 1499784"/>
              <a:gd name="connsiteX5" fmla="*/ 4368800 w 5207000"/>
              <a:gd name="connsiteY5" fmla="*/ 1176212 h 1499784"/>
              <a:gd name="connsiteX6" fmla="*/ 5207000 w 5207000"/>
              <a:gd name="connsiteY6" fmla="*/ 1481012 h 1499784"/>
              <a:gd name="connsiteX0" fmla="*/ 0 w 5207000"/>
              <a:gd name="connsiteY0" fmla="*/ 1481012 h 1481012"/>
              <a:gd name="connsiteX1" fmla="*/ 800100 w 5207000"/>
              <a:gd name="connsiteY1" fmla="*/ 1379412 h 1481012"/>
              <a:gd name="connsiteX2" fmla="*/ 1549400 w 5207000"/>
              <a:gd name="connsiteY2" fmla="*/ 858712 h 1481012"/>
              <a:gd name="connsiteX3" fmla="*/ 2679700 w 5207000"/>
              <a:gd name="connsiteY3" fmla="*/ 7812 h 1481012"/>
              <a:gd name="connsiteX4" fmla="*/ 3683000 w 5207000"/>
              <a:gd name="connsiteY4" fmla="*/ 477712 h 1481012"/>
              <a:gd name="connsiteX5" fmla="*/ 4368800 w 5207000"/>
              <a:gd name="connsiteY5" fmla="*/ 1176212 h 1481012"/>
              <a:gd name="connsiteX6" fmla="*/ 5207000 w 5207000"/>
              <a:gd name="connsiteY6" fmla="*/ 1481012 h 1481012"/>
              <a:gd name="connsiteX0" fmla="*/ 0 w 5207000"/>
              <a:gd name="connsiteY0" fmla="*/ 1477389 h 1477389"/>
              <a:gd name="connsiteX1" fmla="*/ 800100 w 5207000"/>
              <a:gd name="connsiteY1" fmla="*/ 1375789 h 1477389"/>
              <a:gd name="connsiteX2" fmla="*/ 1663700 w 5207000"/>
              <a:gd name="connsiteY2" fmla="*/ 740789 h 1477389"/>
              <a:gd name="connsiteX3" fmla="*/ 2679700 w 5207000"/>
              <a:gd name="connsiteY3" fmla="*/ 4189 h 1477389"/>
              <a:gd name="connsiteX4" fmla="*/ 3683000 w 5207000"/>
              <a:gd name="connsiteY4" fmla="*/ 474089 h 1477389"/>
              <a:gd name="connsiteX5" fmla="*/ 4368800 w 5207000"/>
              <a:gd name="connsiteY5" fmla="*/ 1172589 h 1477389"/>
              <a:gd name="connsiteX6" fmla="*/ 5207000 w 5207000"/>
              <a:gd name="connsiteY6" fmla="*/ 1477389 h 1477389"/>
              <a:gd name="connsiteX0" fmla="*/ 0 w 5207000"/>
              <a:gd name="connsiteY0" fmla="*/ 1477389 h 1477389"/>
              <a:gd name="connsiteX1" fmla="*/ 800100 w 5207000"/>
              <a:gd name="connsiteY1" fmla="*/ 1375789 h 1477389"/>
              <a:gd name="connsiteX2" fmla="*/ 1663700 w 5207000"/>
              <a:gd name="connsiteY2" fmla="*/ 740789 h 1477389"/>
              <a:gd name="connsiteX3" fmla="*/ 2679700 w 5207000"/>
              <a:gd name="connsiteY3" fmla="*/ 4189 h 1477389"/>
              <a:gd name="connsiteX4" fmla="*/ 3683000 w 5207000"/>
              <a:gd name="connsiteY4" fmla="*/ 474089 h 1477389"/>
              <a:gd name="connsiteX5" fmla="*/ 4368800 w 5207000"/>
              <a:gd name="connsiteY5" fmla="*/ 1172589 h 1477389"/>
              <a:gd name="connsiteX6" fmla="*/ 5207000 w 5207000"/>
              <a:gd name="connsiteY6" fmla="*/ 1477389 h 1477389"/>
              <a:gd name="connsiteX0" fmla="*/ 0 w 5207000"/>
              <a:gd name="connsiteY0" fmla="*/ 1515146 h 1515146"/>
              <a:gd name="connsiteX1" fmla="*/ 800100 w 5207000"/>
              <a:gd name="connsiteY1" fmla="*/ 1413546 h 1515146"/>
              <a:gd name="connsiteX2" fmla="*/ 1663700 w 5207000"/>
              <a:gd name="connsiteY2" fmla="*/ 778546 h 1515146"/>
              <a:gd name="connsiteX3" fmla="*/ 2755900 w 5207000"/>
              <a:gd name="connsiteY3" fmla="*/ 3846 h 1515146"/>
              <a:gd name="connsiteX4" fmla="*/ 3683000 w 5207000"/>
              <a:gd name="connsiteY4" fmla="*/ 511846 h 1515146"/>
              <a:gd name="connsiteX5" fmla="*/ 4368800 w 5207000"/>
              <a:gd name="connsiteY5" fmla="*/ 1210346 h 1515146"/>
              <a:gd name="connsiteX6" fmla="*/ 5207000 w 5207000"/>
              <a:gd name="connsiteY6" fmla="*/ 1515146 h 1515146"/>
              <a:gd name="connsiteX0" fmla="*/ 0 w 5207000"/>
              <a:gd name="connsiteY0" fmla="*/ 1517312 h 1517312"/>
              <a:gd name="connsiteX1" fmla="*/ 800100 w 5207000"/>
              <a:gd name="connsiteY1" fmla="*/ 1415712 h 1517312"/>
              <a:gd name="connsiteX2" fmla="*/ 1663700 w 5207000"/>
              <a:gd name="connsiteY2" fmla="*/ 780712 h 1517312"/>
              <a:gd name="connsiteX3" fmla="*/ 2755900 w 5207000"/>
              <a:gd name="connsiteY3" fmla="*/ 6012 h 1517312"/>
              <a:gd name="connsiteX4" fmla="*/ 3683000 w 5207000"/>
              <a:gd name="connsiteY4" fmla="*/ 514012 h 1517312"/>
              <a:gd name="connsiteX5" fmla="*/ 4368800 w 5207000"/>
              <a:gd name="connsiteY5" fmla="*/ 1212512 h 1517312"/>
              <a:gd name="connsiteX6" fmla="*/ 5207000 w 5207000"/>
              <a:gd name="connsiteY6" fmla="*/ 1517312 h 1517312"/>
              <a:gd name="connsiteX0" fmla="*/ 0 w 5207000"/>
              <a:gd name="connsiteY0" fmla="*/ 1512772 h 1512772"/>
              <a:gd name="connsiteX1" fmla="*/ 800100 w 5207000"/>
              <a:gd name="connsiteY1" fmla="*/ 1411172 h 1512772"/>
              <a:gd name="connsiteX2" fmla="*/ 1663700 w 5207000"/>
              <a:gd name="connsiteY2" fmla="*/ 776172 h 1512772"/>
              <a:gd name="connsiteX3" fmla="*/ 2755900 w 5207000"/>
              <a:gd name="connsiteY3" fmla="*/ 1472 h 1512772"/>
              <a:gd name="connsiteX4" fmla="*/ 3759200 w 5207000"/>
              <a:gd name="connsiteY4" fmla="*/ 598372 h 1512772"/>
              <a:gd name="connsiteX5" fmla="*/ 4368800 w 5207000"/>
              <a:gd name="connsiteY5" fmla="*/ 1207972 h 1512772"/>
              <a:gd name="connsiteX6" fmla="*/ 5207000 w 5207000"/>
              <a:gd name="connsiteY6" fmla="*/ 1512772 h 1512772"/>
              <a:gd name="connsiteX0" fmla="*/ 0 w 5207000"/>
              <a:gd name="connsiteY0" fmla="*/ 1513066 h 1513066"/>
              <a:gd name="connsiteX1" fmla="*/ 800100 w 5207000"/>
              <a:gd name="connsiteY1" fmla="*/ 1411466 h 1513066"/>
              <a:gd name="connsiteX2" fmla="*/ 1663700 w 5207000"/>
              <a:gd name="connsiteY2" fmla="*/ 776466 h 1513066"/>
              <a:gd name="connsiteX3" fmla="*/ 2755900 w 5207000"/>
              <a:gd name="connsiteY3" fmla="*/ 1766 h 1513066"/>
              <a:gd name="connsiteX4" fmla="*/ 3759200 w 5207000"/>
              <a:gd name="connsiteY4" fmla="*/ 598666 h 1513066"/>
              <a:gd name="connsiteX5" fmla="*/ 4368800 w 5207000"/>
              <a:gd name="connsiteY5" fmla="*/ 1208266 h 1513066"/>
              <a:gd name="connsiteX6" fmla="*/ 5207000 w 5207000"/>
              <a:gd name="connsiteY6" fmla="*/ 1513066 h 1513066"/>
              <a:gd name="connsiteX0" fmla="*/ 0 w 5207000"/>
              <a:gd name="connsiteY0" fmla="*/ 1512779 h 1512779"/>
              <a:gd name="connsiteX1" fmla="*/ 800100 w 5207000"/>
              <a:gd name="connsiteY1" fmla="*/ 1411179 h 1512779"/>
              <a:gd name="connsiteX2" fmla="*/ 1663700 w 5207000"/>
              <a:gd name="connsiteY2" fmla="*/ 776179 h 1512779"/>
              <a:gd name="connsiteX3" fmla="*/ 2755900 w 5207000"/>
              <a:gd name="connsiteY3" fmla="*/ 1479 h 1512779"/>
              <a:gd name="connsiteX4" fmla="*/ 3759200 w 5207000"/>
              <a:gd name="connsiteY4" fmla="*/ 598379 h 1512779"/>
              <a:gd name="connsiteX5" fmla="*/ 4432300 w 5207000"/>
              <a:gd name="connsiteY5" fmla="*/ 1220679 h 1512779"/>
              <a:gd name="connsiteX6" fmla="*/ 5207000 w 5207000"/>
              <a:gd name="connsiteY6" fmla="*/ 1512779 h 1512779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375693 w 5207000"/>
              <a:gd name="connsiteY2" fmla="*/ 1062196 h 1513076"/>
              <a:gd name="connsiteX3" fmla="*/ 1663700 w 5207000"/>
              <a:gd name="connsiteY3" fmla="*/ 776476 h 1513076"/>
              <a:gd name="connsiteX4" fmla="*/ 2755900 w 5207000"/>
              <a:gd name="connsiteY4" fmla="*/ 1776 h 1513076"/>
              <a:gd name="connsiteX5" fmla="*/ 3759200 w 5207000"/>
              <a:gd name="connsiteY5" fmla="*/ 598676 h 1513076"/>
              <a:gd name="connsiteX6" fmla="*/ 4432300 w 5207000"/>
              <a:gd name="connsiteY6" fmla="*/ 1220976 h 1513076"/>
              <a:gd name="connsiteX7" fmla="*/ 5207000 w 5207000"/>
              <a:gd name="connsiteY7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1347 h 1511347"/>
              <a:gd name="connsiteX1" fmla="*/ 800100 w 5207000"/>
              <a:gd name="connsiteY1" fmla="*/ 1409747 h 1511347"/>
              <a:gd name="connsiteX2" fmla="*/ 1663700 w 5207000"/>
              <a:gd name="connsiteY2" fmla="*/ 774747 h 1511347"/>
              <a:gd name="connsiteX3" fmla="*/ 2755900 w 5207000"/>
              <a:gd name="connsiteY3" fmla="*/ 47 h 1511347"/>
              <a:gd name="connsiteX4" fmla="*/ 3759200 w 5207000"/>
              <a:gd name="connsiteY4" fmla="*/ 596947 h 1511347"/>
              <a:gd name="connsiteX5" fmla="*/ 4432300 w 5207000"/>
              <a:gd name="connsiteY5" fmla="*/ 1219247 h 1511347"/>
              <a:gd name="connsiteX6" fmla="*/ 5207000 w 5207000"/>
              <a:gd name="connsiteY6" fmla="*/ 1511347 h 1511347"/>
              <a:gd name="connsiteX0" fmla="*/ 0 w 5207000"/>
              <a:gd name="connsiteY0" fmla="*/ 1511331 h 1511331"/>
              <a:gd name="connsiteX1" fmla="*/ 800100 w 5207000"/>
              <a:gd name="connsiteY1" fmla="*/ 1409731 h 1511331"/>
              <a:gd name="connsiteX2" fmla="*/ 1663700 w 5207000"/>
              <a:gd name="connsiteY2" fmla="*/ 774731 h 1511331"/>
              <a:gd name="connsiteX3" fmla="*/ 2755900 w 5207000"/>
              <a:gd name="connsiteY3" fmla="*/ 31 h 1511331"/>
              <a:gd name="connsiteX4" fmla="*/ 3759200 w 5207000"/>
              <a:gd name="connsiteY4" fmla="*/ 596931 h 1511331"/>
              <a:gd name="connsiteX5" fmla="*/ 4432300 w 5207000"/>
              <a:gd name="connsiteY5" fmla="*/ 1219231 h 1511331"/>
              <a:gd name="connsiteX6" fmla="*/ 5207000 w 5207000"/>
              <a:gd name="connsiteY6" fmla="*/ 1511331 h 1511331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7000" h="1511334">
                <a:moveTo>
                  <a:pt x="0" y="1511334"/>
                </a:moveTo>
                <a:cubicBezTo>
                  <a:pt x="385233" y="1506042"/>
                  <a:pt x="587822" y="1493498"/>
                  <a:pt x="800100" y="1409734"/>
                </a:cubicBezTo>
                <a:cubicBezTo>
                  <a:pt x="1012378" y="1325970"/>
                  <a:pt x="1363734" y="1148361"/>
                  <a:pt x="1663700" y="774734"/>
                </a:cubicBezTo>
                <a:cubicBezTo>
                  <a:pt x="1963666" y="401107"/>
                  <a:pt x="2345979" y="3664"/>
                  <a:pt x="2755900" y="34"/>
                </a:cubicBezTo>
                <a:cubicBezTo>
                  <a:pt x="3165821" y="-3596"/>
                  <a:pt x="3484133" y="278531"/>
                  <a:pt x="3759200" y="596934"/>
                </a:cubicBezTo>
                <a:cubicBezTo>
                  <a:pt x="4034267" y="915337"/>
                  <a:pt x="4177999" y="1049500"/>
                  <a:pt x="4432300" y="1219234"/>
                </a:cubicBezTo>
                <a:cubicBezTo>
                  <a:pt x="4686601" y="1388968"/>
                  <a:pt x="4914900" y="1442542"/>
                  <a:pt x="5207000" y="1511334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60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55" y="2582333"/>
            <a:ext cx="5359722" cy="2314518"/>
          </a:xfrm>
        </p:spPr>
        <p:txBody>
          <a:bodyPr>
            <a:normAutofit/>
          </a:bodyPr>
          <a:lstStyle/>
          <a:p>
            <a:r>
              <a:rPr lang="en-US" sz="2400" dirty="0"/>
              <a:t>In the past several decades, few analytical platforms have proven to be as vital and versatile to so many fields as tandem mass spectrometry (MS/MS)</a:t>
            </a:r>
          </a:p>
          <a:p>
            <a:endParaRPr lang="en-US" sz="2000" dirty="0"/>
          </a:p>
        </p:txBody>
      </p:sp>
      <p:pic>
        <p:nvPicPr>
          <p:cNvPr id="1026" name="Picture 2" descr="he basics of mass spectrometry in the twenty-first centu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27" y="1487521"/>
            <a:ext cx="5908723" cy="39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153235" y="5397621"/>
            <a:ext cx="1464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Glish</a:t>
            </a:r>
            <a:r>
              <a:rPr lang="en-US" sz="1400" dirty="0"/>
              <a:t> et al. 2003)</a:t>
            </a:r>
          </a:p>
        </p:txBody>
      </p:sp>
      <p:pic>
        <p:nvPicPr>
          <p:cNvPr id="17" name="Picture 16" descr="whiteni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984828" y="538027"/>
            <a:ext cx="220717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0006AD-67D6-464E-8E72-8690FFE4D3C2}"/>
              </a:ext>
            </a:extLst>
          </p:cNvPr>
          <p:cNvSpPr/>
          <p:nvPr/>
        </p:nvSpPr>
        <p:spPr>
          <a:xfrm>
            <a:off x="8418819" y="2007647"/>
            <a:ext cx="1566009" cy="164112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0006AD-67D6-464E-8E72-8690FFE4D3C2}"/>
              </a:ext>
            </a:extLst>
          </p:cNvPr>
          <p:cNvSpPr/>
          <p:nvPr/>
        </p:nvSpPr>
        <p:spPr>
          <a:xfrm>
            <a:off x="9736769" y="1673674"/>
            <a:ext cx="2164181" cy="33128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7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nist.png">
            <a:extLst>
              <a:ext uri="{FF2B5EF4-FFF2-40B4-BE49-F238E27FC236}">
                <a16:creationId xmlns:a16="http://schemas.microsoft.com/office/drawing/2014/main" id="{9FABB156-627E-D448-BA5E-449D6E993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9379040A-776E-8F43-BE02-FC3F41946405}"/>
              </a:ext>
            </a:extLst>
          </p:cNvPr>
          <p:cNvSpPr/>
          <p:nvPr/>
        </p:nvSpPr>
        <p:spPr>
          <a:xfrm>
            <a:off x="4864516" y="2996294"/>
            <a:ext cx="2221572" cy="974700"/>
          </a:xfrm>
          <a:prstGeom prst="snip1Rect">
            <a:avLst>
              <a:gd name="adj" fmla="val 25755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Tandem Mass Spectrometry</a:t>
            </a:r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86BE3FF0-CBE4-9E40-AE1A-5497A3382CFE}"/>
              </a:ext>
            </a:extLst>
          </p:cNvPr>
          <p:cNvSpPr/>
          <p:nvPr/>
        </p:nvSpPr>
        <p:spPr>
          <a:xfrm>
            <a:off x="971984" y="2119985"/>
            <a:ext cx="2610464" cy="2727318"/>
          </a:xfrm>
          <a:prstGeom prst="snip1Rect">
            <a:avLst>
              <a:gd name="adj" fmla="val 8419"/>
            </a:avLst>
          </a:prstGeom>
          <a:ln w="381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lang="en-US" b="1"/>
              <a:t>Biological Samples</a:t>
            </a:r>
            <a:endParaRPr lang="en-US" b="1" dirty="0"/>
          </a:p>
        </p:txBody>
      </p:sp>
      <p:pic>
        <p:nvPicPr>
          <p:cNvPr id="7" name="Picture 6" descr="http://media.gettyimages.com/photos/urine-and-blood-samples-picture-id460717081?k=6&amp;m=460717081&amp;s=170667a&amp;w=0&amp;h=wHJhqHQrly-qv5luKzejR1JqFw6Jyt_5amWpI2q4t0o=">
            <a:extLst>
              <a:ext uri="{FF2B5EF4-FFF2-40B4-BE49-F238E27FC236}">
                <a16:creationId xmlns:a16="http://schemas.microsoft.com/office/drawing/2014/main" id="{B191E382-9733-E044-92CA-4F4E9BDB0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4"/>
          <a:stretch/>
        </p:blipFill>
        <p:spPr bwMode="auto">
          <a:xfrm>
            <a:off x="1070812" y="2340077"/>
            <a:ext cx="2420182" cy="220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825105-0F9C-424C-903E-8588B7DC1715}"/>
              </a:ext>
            </a:extLst>
          </p:cNvPr>
          <p:cNvCxnSpPr>
            <a:cxnSpLocks/>
            <a:stCxn id="6" idx="0"/>
            <a:endCxn id="5" idx="2"/>
          </p:cNvCxnSpPr>
          <p:nvPr/>
        </p:nvCxnSpPr>
        <p:spPr>
          <a:xfrm>
            <a:off x="3582448" y="3483644"/>
            <a:ext cx="128206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nip Single Corner Rectangle 11">
            <a:extLst>
              <a:ext uri="{FF2B5EF4-FFF2-40B4-BE49-F238E27FC236}">
                <a16:creationId xmlns:a16="http://schemas.microsoft.com/office/drawing/2014/main" id="{7E753898-E667-6B4E-A411-4B36778C0951}"/>
              </a:ext>
            </a:extLst>
          </p:cNvPr>
          <p:cNvSpPr/>
          <p:nvPr/>
        </p:nvSpPr>
        <p:spPr>
          <a:xfrm>
            <a:off x="8368156" y="782113"/>
            <a:ext cx="2753032" cy="5405284"/>
          </a:xfrm>
          <a:prstGeom prst="snip1Rect">
            <a:avLst>
              <a:gd name="adj" fmla="val 8419"/>
            </a:avLst>
          </a:prstGeom>
          <a:ln w="381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lang="en-US" b="1" dirty="0"/>
              <a:t>Biomolecular Analysis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212F0AD-F63B-034E-AEE1-8E78E5780FF5}"/>
              </a:ext>
            </a:extLst>
          </p:cNvPr>
          <p:cNvSpPr/>
          <p:nvPr/>
        </p:nvSpPr>
        <p:spPr>
          <a:xfrm>
            <a:off x="8472936" y="3407070"/>
            <a:ext cx="2549925" cy="1300010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Glycomics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F5DE376-6C63-A844-80A6-8167F63BE92C}"/>
              </a:ext>
            </a:extLst>
          </p:cNvPr>
          <p:cNvSpPr/>
          <p:nvPr/>
        </p:nvSpPr>
        <p:spPr>
          <a:xfrm>
            <a:off x="8472936" y="2164428"/>
            <a:ext cx="2549925" cy="1195886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Lipidomics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BEA9E6E-BB73-4848-AEA5-7A51D037333C}"/>
              </a:ext>
            </a:extLst>
          </p:cNvPr>
          <p:cNvSpPr/>
          <p:nvPr/>
        </p:nvSpPr>
        <p:spPr>
          <a:xfrm>
            <a:off x="8472935" y="986962"/>
            <a:ext cx="2549925" cy="1124383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dirty="0">
                <a:solidFill>
                  <a:srgbClr val="C00000"/>
                </a:solidFill>
              </a:rPr>
              <a:t>Metabolomics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BF2ACD9-156F-4A4E-AC59-5D5A39047736}"/>
              </a:ext>
            </a:extLst>
          </p:cNvPr>
          <p:cNvSpPr/>
          <p:nvPr/>
        </p:nvSpPr>
        <p:spPr>
          <a:xfrm>
            <a:off x="8472938" y="4753295"/>
            <a:ext cx="2549925" cy="1124383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Proteomics</a:t>
            </a:r>
          </a:p>
        </p:txBody>
      </p:sp>
      <p:pic>
        <p:nvPicPr>
          <p:cNvPr id="17" name="Picture 8" descr="nositol 3-phosphate.png">
            <a:extLst>
              <a:ext uri="{FF2B5EF4-FFF2-40B4-BE49-F238E27FC236}">
                <a16:creationId xmlns:a16="http://schemas.microsoft.com/office/drawing/2014/main" id="{3FD0758D-2310-4948-819A-2F8E83AA7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t="11408" r="16800" b="12987"/>
          <a:stretch/>
        </p:blipFill>
        <p:spPr bwMode="auto">
          <a:xfrm>
            <a:off x="8567696" y="1100836"/>
            <a:ext cx="728934" cy="89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lutathione.png">
            <a:extLst>
              <a:ext uri="{FF2B5EF4-FFF2-40B4-BE49-F238E27FC236}">
                <a16:creationId xmlns:a16="http://schemas.microsoft.com/office/drawing/2014/main" id="{14D72336-733A-3F42-84C9-E2F56052B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2" b="31439"/>
          <a:stretch/>
        </p:blipFill>
        <p:spPr bwMode="auto">
          <a:xfrm>
            <a:off x="9403557" y="1152520"/>
            <a:ext cx="1534882" cy="5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09E3B9-48F1-BB4C-9179-020C3F505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464" y="2734013"/>
            <a:ext cx="1515249" cy="538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5A824E-A87B-8347-A3FD-421452CD4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6175" y="2224244"/>
            <a:ext cx="1932560" cy="3743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9D237B-254E-A54F-8907-0728C50154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5241" y="2568246"/>
            <a:ext cx="904121" cy="493749"/>
          </a:xfrm>
          <a:prstGeom prst="rect">
            <a:avLst/>
          </a:prstGeom>
        </p:spPr>
      </p:pic>
      <p:pic>
        <p:nvPicPr>
          <p:cNvPr id="22" name="Picture 28">
            <a:extLst>
              <a:ext uri="{FF2B5EF4-FFF2-40B4-BE49-F238E27FC236}">
                <a16:creationId xmlns:a16="http://schemas.microsoft.com/office/drawing/2014/main" id="{D8522F3E-76AB-644E-97FD-5AE714473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000" y="3568152"/>
            <a:ext cx="631303" cy="77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1">
            <a:extLst>
              <a:ext uri="{FF2B5EF4-FFF2-40B4-BE49-F238E27FC236}">
                <a16:creationId xmlns:a16="http://schemas.microsoft.com/office/drawing/2014/main" id="{D0E459CD-85FE-4749-B179-B974383C8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314" y="3568152"/>
            <a:ext cx="435621" cy="77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3">
            <a:extLst>
              <a:ext uri="{FF2B5EF4-FFF2-40B4-BE49-F238E27FC236}">
                <a16:creationId xmlns:a16="http://schemas.microsoft.com/office/drawing/2014/main" id="{F6789FC4-4E74-1B46-A294-28A78ECE7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338" y="3568152"/>
            <a:ext cx="445625" cy="77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6">
            <a:extLst>
              <a:ext uri="{FF2B5EF4-FFF2-40B4-BE49-F238E27FC236}">
                <a16:creationId xmlns:a16="http://schemas.microsoft.com/office/drawing/2014/main" id="{2E89B890-55AA-BE4D-BED0-73120FC6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509" y="3568151"/>
            <a:ext cx="534140" cy="77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9">
            <a:extLst>
              <a:ext uri="{FF2B5EF4-FFF2-40B4-BE49-F238E27FC236}">
                <a16:creationId xmlns:a16="http://schemas.microsoft.com/office/drawing/2014/main" id="{E6843F59-2348-5C42-8BAF-A77DCE9DD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5" r="10169" b="13388"/>
          <a:stretch/>
        </p:blipFill>
        <p:spPr bwMode="auto">
          <a:xfrm>
            <a:off x="9966601" y="4786173"/>
            <a:ext cx="1041400" cy="82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https://upload.wikimedia.org/wikipedia/commons/6/60/Myoglobin.png">
            <a:extLst>
              <a:ext uri="{FF2B5EF4-FFF2-40B4-BE49-F238E27FC236}">
                <a16:creationId xmlns:a16="http://schemas.microsoft.com/office/drawing/2014/main" id="{79EFABB7-06D8-444B-A28F-E21AC0AFC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664" y="4923238"/>
            <a:ext cx="626060" cy="63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https://upload.wikimedia.org/wikipedia/commons/a/a2/Mouse_cholera_antibody.png">
            <a:extLst>
              <a:ext uri="{FF2B5EF4-FFF2-40B4-BE49-F238E27FC236}">
                <a16:creationId xmlns:a16="http://schemas.microsoft.com/office/drawing/2014/main" id="{3D1171AF-D0CD-EF46-A5E2-48BFB9D3E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835" y="4712341"/>
            <a:ext cx="868744" cy="115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ACA4FD3-7DE3-6B42-AB84-33EAB7DC791C}"/>
              </a:ext>
            </a:extLst>
          </p:cNvPr>
          <p:cNvCxnSpPr>
            <a:cxnSpLocks/>
            <a:stCxn id="5" idx="0"/>
            <a:endCxn id="12" idx="2"/>
          </p:cNvCxnSpPr>
          <p:nvPr/>
        </p:nvCxnSpPr>
        <p:spPr>
          <a:xfrm>
            <a:off x="7086088" y="3483644"/>
            <a:ext cx="1282068" cy="11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F2D3C4E-0EED-A04C-B263-B356F4E43504}"/>
              </a:ext>
            </a:extLst>
          </p:cNvPr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972CCD-FBB4-2F40-AF93-32A01C98D2C6}"/>
              </a:ext>
            </a:extLst>
          </p:cNvPr>
          <p:cNvCxnSpPr/>
          <p:nvPr/>
        </p:nvCxnSpPr>
        <p:spPr>
          <a:xfrm>
            <a:off x="9984828" y="538027"/>
            <a:ext cx="220717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2E27C0F-E364-2B44-936A-00EDA980EE8B}"/>
              </a:ext>
            </a:extLst>
          </p:cNvPr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69503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15062B9-2E4F-9F4A-BB2C-5F1B0DF27FCE}"/>
              </a:ext>
            </a:extLst>
          </p:cNvPr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23E79E-8978-4C44-B1DE-76A64491BEFA}"/>
              </a:ext>
            </a:extLst>
          </p:cNvPr>
          <p:cNvCxnSpPr/>
          <p:nvPr/>
        </p:nvCxnSpPr>
        <p:spPr>
          <a:xfrm>
            <a:off x="9984828" y="538027"/>
            <a:ext cx="220717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C437A3A-44E4-D84E-9E49-AFEBC23D8DDF}"/>
              </a:ext>
            </a:extLst>
          </p:cNvPr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INTRODUCTION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6D1EF0-B62E-1E4E-9797-2E74F53AE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559485"/>
            <a:ext cx="10972800" cy="685804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An Ideal Workflow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5FF06-BEAB-EB49-A15D-665C566BFA87}"/>
              </a:ext>
            </a:extLst>
          </p:cNvPr>
          <p:cNvSpPr/>
          <p:nvPr/>
        </p:nvSpPr>
        <p:spPr>
          <a:xfrm>
            <a:off x="553452" y="2218908"/>
            <a:ext cx="1985211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Biological sample</a:t>
            </a:r>
          </a:p>
        </p:txBody>
      </p:sp>
      <p:sp>
        <p:nvSpPr>
          <p:cNvPr id="11" name="Snip Single Corner Rectangle 10">
            <a:extLst>
              <a:ext uri="{FF2B5EF4-FFF2-40B4-BE49-F238E27FC236}">
                <a16:creationId xmlns:a16="http://schemas.microsoft.com/office/drawing/2014/main" id="{11CB0458-13E6-2C41-A518-7DD94D507B72}"/>
              </a:ext>
            </a:extLst>
          </p:cNvPr>
          <p:cNvSpPr/>
          <p:nvPr/>
        </p:nvSpPr>
        <p:spPr>
          <a:xfrm>
            <a:off x="435271" y="3809436"/>
            <a:ext cx="2221572" cy="974700"/>
          </a:xfrm>
          <a:prstGeom prst="snip1Rect">
            <a:avLst>
              <a:gd name="adj" fmla="val 25755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LC-MS/MS</a:t>
            </a:r>
          </a:p>
        </p:txBody>
      </p:sp>
      <p:sp>
        <p:nvSpPr>
          <p:cNvPr id="12" name="Snip Single Corner Rectangle 11">
            <a:extLst>
              <a:ext uri="{FF2B5EF4-FFF2-40B4-BE49-F238E27FC236}">
                <a16:creationId xmlns:a16="http://schemas.microsoft.com/office/drawing/2014/main" id="{678BB7B5-F526-BF4D-80C1-8C386C9E8E80}"/>
              </a:ext>
            </a:extLst>
          </p:cNvPr>
          <p:cNvSpPr/>
          <p:nvPr/>
        </p:nvSpPr>
        <p:spPr>
          <a:xfrm>
            <a:off x="3705494" y="1751717"/>
            <a:ext cx="2193011" cy="3955461"/>
          </a:xfrm>
          <a:prstGeom prst="snip1Rect">
            <a:avLst>
              <a:gd name="adj" fmla="val 0"/>
            </a:avLst>
          </a:prstGeom>
          <a:ln w="381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lang="en-US" b="1" dirty="0"/>
              <a:t>MS/MS Spectra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8BBF07-4E91-FF4B-8EB5-4C22093DA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" b="9309"/>
          <a:stretch/>
        </p:blipFill>
        <p:spPr>
          <a:xfrm>
            <a:off x="3754995" y="3667287"/>
            <a:ext cx="2094007" cy="792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75E853-E237-F746-BD0B-51108DB07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89"/>
          <a:stretch/>
        </p:blipFill>
        <p:spPr>
          <a:xfrm>
            <a:off x="3754995" y="4563206"/>
            <a:ext cx="2094007" cy="7710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115F47-7735-C947-9684-2E998EB1FD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236"/>
          <a:stretch/>
        </p:blipFill>
        <p:spPr>
          <a:xfrm>
            <a:off x="3749835" y="1876487"/>
            <a:ext cx="2034373" cy="8116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BEB343-AA29-2842-9F8D-12FE5BAF4E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704"/>
          <a:stretch/>
        </p:blipFill>
        <p:spPr>
          <a:xfrm>
            <a:off x="3749835" y="2752568"/>
            <a:ext cx="2034373" cy="81165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2551C6-7326-2444-B73E-58BB49D8C328}"/>
              </a:ext>
            </a:extLst>
          </p:cNvPr>
          <p:cNvCxnSpPr>
            <a:cxnSpLocks/>
            <a:stCxn id="9" idx="2"/>
            <a:endCxn id="11" idx="3"/>
          </p:cNvCxnSpPr>
          <p:nvPr/>
        </p:nvCxnSpPr>
        <p:spPr>
          <a:xfrm flipH="1">
            <a:off x="1546057" y="2688139"/>
            <a:ext cx="1" cy="1121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295BE7-8D79-AC42-A2E0-D35731BAE767}"/>
              </a:ext>
            </a:extLst>
          </p:cNvPr>
          <p:cNvCxnSpPr>
            <a:cxnSpLocks/>
            <a:stCxn id="11" idx="0"/>
          </p:cNvCxnSpPr>
          <p:nvPr/>
        </p:nvCxnSpPr>
        <p:spPr>
          <a:xfrm>
            <a:off x="2656843" y="4296786"/>
            <a:ext cx="104865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133314-D61A-D444-8E1C-05C320FCD813}"/>
              </a:ext>
            </a:extLst>
          </p:cNvPr>
          <p:cNvCxnSpPr>
            <a:cxnSpLocks/>
            <a:stCxn id="15" idx="3"/>
            <a:endCxn id="24" idx="1"/>
          </p:cNvCxnSpPr>
          <p:nvPr/>
        </p:nvCxnSpPr>
        <p:spPr>
          <a:xfrm>
            <a:off x="5784208" y="2282313"/>
            <a:ext cx="7214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0AEF52D-8F68-E841-9CDB-097170CBB685}"/>
              </a:ext>
            </a:extLst>
          </p:cNvPr>
          <p:cNvSpPr/>
          <p:nvPr/>
        </p:nvSpPr>
        <p:spPr>
          <a:xfrm>
            <a:off x="6505632" y="2047697"/>
            <a:ext cx="2378242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Unique Biomolecule 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FA267E-F744-364E-A330-B394C5D13D83}"/>
              </a:ext>
            </a:extLst>
          </p:cNvPr>
          <p:cNvSpPr/>
          <p:nvPr/>
        </p:nvSpPr>
        <p:spPr>
          <a:xfrm>
            <a:off x="6505632" y="2923778"/>
            <a:ext cx="2378242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Unique Biomolecule 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029FC0-47D0-C249-B0D9-2089E58AFB3C}"/>
              </a:ext>
            </a:extLst>
          </p:cNvPr>
          <p:cNvSpPr/>
          <p:nvPr/>
        </p:nvSpPr>
        <p:spPr>
          <a:xfrm>
            <a:off x="6505632" y="4718543"/>
            <a:ext cx="2378242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Unique Biomolecule 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D4EC75-9F38-4444-9086-F9093E5F620C}"/>
              </a:ext>
            </a:extLst>
          </p:cNvPr>
          <p:cNvSpPr/>
          <p:nvPr/>
        </p:nvSpPr>
        <p:spPr>
          <a:xfrm>
            <a:off x="6505632" y="3832206"/>
            <a:ext cx="2378242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Unique Biomolecule C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FCA5680-3987-814D-A105-BF721B7C2F53}"/>
              </a:ext>
            </a:extLst>
          </p:cNvPr>
          <p:cNvCxnSpPr>
            <a:cxnSpLocks/>
            <a:stCxn id="16" idx="3"/>
            <a:endCxn id="25" idx="1"/>
          </p:cNvCxnSpPr>
          <p:nvPr/>
        </p:nvCxnSpPr>
        <p:spPr>
          <a:xfrm>
            <a:off x="5784208" y="3158394"/>
            <a:ext cx="7214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B54DDD7-2219-EF4E-80D3-29E58C565623}"/>
              </a:ext>
            </a:extLst>
          </p:cNvPr>
          <p:cNvCxnSpPr>
            <a:cxnSpLocks/>
            <a:stCxn id="13" idx="3"/>
            <a:endCxn id="27" idx="1"/>
          </p:cNvCxnSpPr>
          <p:nvPr/>
        </p:nvCxnSpPr>
        <p:spPr>
          <a:xfrm>
            <a:off x="5849002" y="4063307"/>
            <a:ext cx="656630" cy="35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E796F8A-64A3-CC40-9645-1D6EB7C0CA41}"/>
              </a:ext>
            </a:extLst>
          </p:cNvPr>
          <p:cNvCxnSpPr>
            <a:cxnSpLocks/>
            <a:stCxn id="14" idx="3"/>
            <a:endCxn id="26" idx="1"/>
          </p:cNvCxnSpPr>
          <p:nvPr/>
        </p:nvCxnSpPr>
        <p:spPr>
          <a:xfrm>
            <a:off x="5849002" y="4948732"/>
            <a:ext cx="656630" cy="44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whitenist.png">
            <a:extLst>
              <a:ext uri="{FF2B5EF4-FFF2-40B4-BE49-F238E27FC236}">
                <a16:creationId xmlns:a16="http://schemas.microsoft.com/office/drawing/2014/main" id="{30543622-D059-7F41-BB3E-1F5756CB3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sp>
        <p:nvSpPr>
          <p:cNvPr id="51" name="Explosion 1 50">
            <a:extLst>
              <a:ext uri="{FF2B5EF4-FFF2-40B4-BE49-F238E27FC236}">
                <a16:creationId xmlns:a16="http://schemas.microsoft.com/office/drawing/2014/main" id="{6BFCBDE3-8776-5844-A510-786ACCD9DB6B}"/>
              </a:ext>
            </a:extLst>
          </p:cNvPr>
          <p:cNvSpPr/>
          <p:nvPr/>
        </p:nvSpPr>
        <p:spPr>
          <a:xfrm>
            <a:off x="9322365" y="1658264"/>
            <a:ext cx="2532435" cy="94798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Nature Paper</a:t>
            </a:r>
          </a:p>
        </p:txBody>
      </p:sp>
      <p:sp>
        <p:nvSpPr>
          <p:cNvPr id="52" name="Explosion 1 51">
            <a:extLst>
              <a:ext uri="{FF2B5EF4-FFF2-40B4-BE49-F238E27FC236}">
                <a16:creationId xmlns:a16="http://schemas.microsoft.com/office/drawing/2014/main" id="{8BE6AE36-3393-B544-AEC5-2FCBE7257918}"/>
              </a:ext>
            </a:extLst>
          </p:cNvPr>
          <p:cNvSpPr/>
          <p:nvPr/>
        </p:nvSpPr>
        <p:spPr>
          <a:xfrm>
            <a:off x="9213913" y="2626410"/>
            <a:ext cx="2749338" cy="94798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Science Paper</a:t>
            </a:r>
          </a:p>
        </p:txBody>
      </p:sp>
      <p:sp>
        <p:nvSpPr>
          <p:cNvPr id="53" name="Explosion 1 52">
            <a:extLst>
              <a:ext uri="{FF2B5EF4-FFF2-40B4-BE49-F238E27FC236}">
                <a16:creationId xmlns:a16="http://schemas.microsoft.com/office/drawing/2014/main" id="{F122A458-20FD-304E-83FD-0D23EFB7C1AD}"/>
              </a:ext>
            </a:extLst>
          </p:cNvPr>
          <p:cNvSpPr/>
          <p:nvPr/>
        </p:nvSpPr>
        <p:spPr>
          <a:xfrm>
            <a:off x="9253102" y="3685997"/>
            <a:ext cx="2749338" cy="94798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NAS member</a:t>
            </a:r>
          </a:p>
        </p:txBody>
      </p:sp>
      <p:sp>
        <p:nvSpPr>
          <p:cNvPr id="54" name="Explosion 1 53">
            <a:extLst>
              <a:ext uri="{FF2B5EF4-FFF2-40B4-BE49-F238E27FC236}">
                <a16:creationId xmlns:a16="http://schemas.microsoft.com/office/drawing/2014/main" id="{E00E96E4-D24D-0B4B-B713-B2A04DE6BA57}"/>
              </a:ext>
            </a:extLst>
          </p:cNvPr>
          <p:cNvSpPr/>
          <p:nvPr/>
        </p:nvSpPr>
        <p:spPr>
          <a:xfrm>
            <a:off x="9240039" y="4693878"/>
            <a:ext cx="2749338" cy="94798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Nobel Prize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ACED175-C2D6-064F-BBF4-3298469263DD}"/>
              </a:ext>
            </a:extLst>
          </p:cNvPr>
          <p:cNvCxnSpPr>
            <a:cxnSpLocks/>
            <a:stCxn id="26" idx="3"/>
            <a:endCxn id="54" idx="1"/>
          </p:cNvCxnSpPr>
          <p:nvPr/>
        </p:nvCxnSpPr>
        <p:spPr>
          <a:xfrm>
            <a:off x="8883874" y="4953159"/>
            <a:ext cx="356165" cy="1188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8F43E05-EEB8-0B46-B1CD-6FDFE678B071}"/>
              </a:ext>
            </a:extLst>
          </p:cNvPr>
          <p:cNvCxnSpPr>
            <a:cxnSpLocks/>
            <a:stCxn id="27" idx="3"/>
            <a:endCxn id="53" idx="1"/>
          </p:cNvCxnSpPr>
          <p:nvPr/>
        </p:nvCxnSpPr>
        <p:spPr>
          <a:xfrm flipV="1">
            <a:off x="8883874" y="4064094"/>
            <a:ext cx="369228" cy="27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917C29F-366B-2F42-B7A9-FE018656ADB3}"/>
              </a:ext>
            </a:extLst>
          </p:cNvPr>
          <p:cNvCxnSpPr>
            <a:cxnSpLocks/>
            <a:stCxn id="25" idx="3"/>
            <a:endCxn id="52" idx="1"/>
          </p:cNvCxnSpPr>
          <p:nvPr/>
        </p:nvCxnSpPr>
        <p:spPr>
          <a:xfrm flipV="1">
            <a:off x="8883874" y="3004507"/>
            <a:ext cx="330039" cy="1538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C9E6A30-FE61-BE4C-A84D-4A0AB932496B}"/>
              </a:ext>
            </a:extLst>
          </p:cNvPr>
          <p:cNvCxnSpPr>
            <a:cxnSpLocks/>
            <a:stCxn id="24" idx="3"/>
            <a:endCxn id="51" idx="1"/>
          </p:cNvCxnSpPr>
          <p:nvPr/>
        </p:nvCxnSpPr>
        <p:spPr>
          <a:xfrm flipV="1">
            <a:off x="8883874" y="2036361"/>
            <a:ext cx="438491" cy="2459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71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4" grpId="0" animBg="1"/>
      <p:bldP spid="25" grpId="0" animBg="1"/>
      <p:bldP spid="26" grpId="0" animBg="1"/>
      <p:bldP spid="27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EEF5E020-540B-D540-8E22-5C842619B558}"/>
              </a:ext>
            </a:extLst>
          </p:cNvPr>
          <p:cNvSpPr/>
          <p:nvPr/>
        </p:nvSpPr>
        <p:spPr>
          <a:xfrm>
            <a:off x="555865" y="3037132"/>
            <a:ext cx="2193011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Biological sample 1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453BE56-C43D-9347-9CBC-2F97CF475F3C}"/>
              </a:ext>
            </a:extLst>
          </p:cNvPr>
          <p:cNvSpPr/>
          <p:nvPr/>
        </p:nvSpPr>
        <p:spPr>
          <a:xfrm>
            <a:off x="500110" y="2992528"/>
            <a:ext cx="2193011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Biological sample 1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C94DDFE-A337-DC42-ACEE-1BBFB000B462}"/>
              </a:ext>
            </a:extLst>
          </p:cNvPr>
          <p:cNvSpPr/>
          <p:nvPr/>
        </p:nvSpPr>
        <p:spPr>
          <a:xfrm>
            <a:off x="556743" y="2315167"/>
            <a:ext cx="2193011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Biological sample 1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EA391B4-797F-284F-BCE3-F39F0F66E8CB}"/>
              </a:ext>
            </a:extLst>
          </p:cNvPr>
          <p:cNvSpPr/>
          <p:nvPr/>
        </p:nvSpPr>
        <p:spPr>
          <a:xfrm>
            <a:off x="500988" y="2270563"/>
            <a:ext cx="2193011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Biological sample 1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E0B40A4-BA00-3E43-A269-7466F8E1CB7F}"/>
              </a:ext>
            </a:extLst>
          </p:cNvPr>
          <p:cNvSpPr/>
          <p:nvPr/>
        </p:nvSpPr>
        <p:spPr>
          <a:xfrm>
            <a:off x="556743" y="1333397"/>
            <a:ext cx="2193011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Biological sample 1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D15C745-E97A-7C4E-91CB-A7B18C1271B9}"/>
              </a:ext>
            </a:extLst>
          </p:cNvPr>
          <p:cNvSpPr/>
          <p:nvPr/>
        </p:nvSpPr>
        <p:spPr>
          <a:xfrm>
            <a:off x="500988" y="1288793"/>
            <a:ext cx="2193011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Biological sample 1</a:t>
            </a:r>
          </a:p>
        </p:txBody>
      </p:sp>
      <p:sp>
        <p:nvSpPr>
          <p:cNvPr id="40" name="Snip Single Corner Rectangle 39">
            <a:extLst>
              <a:ext uri="{FF2B5EF4-FFF2-40B4-BE49-F238E27FC236}">
                <a16:creationId xmlns:a16="http://schemas.microsoft.com/office/drawing/2014/main" id="{D04ED3FC-3DC1-6D4C-8880-109A9226EA6F}"/>
              </a:ext>
            </a:extLst>
          </p:cNvPr>
          <p:cNvSpPr/>
          <p:nvPr/>
        </p:nvSpPr>
        <p:spPr>
          <a:xfrm>
            <a:off x="3540027" y="1586250"/>
            <a:ext cx="2212574" cy="3955461"/>
          </a:xfrm>
          <a:prstGeom prst="snip1Rect">
            <a:avLst>
              <a:gd name="adj" fmla="val 0"/>
            </a:avLst>
          </a:prstGeom>
          <a:ln w="381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lang="en-US" b="1" dirty="0"/>
              <a:t>MS/MS Spectra</a:t>
            </a:r>
          </a:p>
        </p:txBody>
      </p:sp>
      <p:sp>
        <p:nvSpPr>
          <p:cNvPr id="39" name="Snip Single Corner Rectangle 38">
            <a:extLst>
              <a:ext uri="{FF2B5EF4-FFF2-40B4-BE49-F238E27FC236}">
                <a16:creationId xmlns:a16="http://schemas.microsoft.com/office/drawing/2014/main" id="{A0B4DA15-CA74-0D43-B985-37957F129714}"/>
              </a:ext>
            </a:extLst>
          </p:cNvPr>
          <p:cNvSpPr/>
          <p:nvPr/>
        </p:nvSpPr>
        <p:spPr>
          <a:xfrm>
            <a:off x="3635823" y="1668983"/>
            <a:ext cx="2212574" cy="3955461"/>
          </a:xfrm>
          <a:prstGeom prst="snip1Rect">
            <a:avLst>
              <a:gd name="adj" fmla="val 0"/>
            </a:avLst>
          </a:prstGeom>
          <a:ln w="381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lang="en-US" b="1" dirty="0"/>
              <a:t>MS/MS Spectra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C40B15-6018-8B4A-AE57-CE0DFCDBF0DD}"/>
              </a:ext>
            </a:extLst>
          </p:cNvPr>
          <p:cNvSpPr/>
          <p:nvPr/>
        </p:nvSpPr>
        <p:spPr>
          <a:xfrm>
            <a:off x="448947" y="2946217"/>
            <a:ext cx="2193011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Biological sample 100</a:t>
            </a:r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CDC1195E-A18C-D24B-AB90-455F9A3AB5EA}"/>
              </a:ext>
            </a:extLst>
          </p:cNvPr>
          <p:cNvSpPr/>
          <p:nvPr/>
        </p:nvSpPr>
        <p:spPr>
          <a:xfrm>
            <a:off x="435271" y="3809436"/>
            <a:ext cx="2221572" cy="974700"/>
          </a:xfrm>
          <a:prstGeom prst="snip1Rect">
            <a:avLst>
              <a:gd name="adj" fmla="val 25755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LC-MS/MS</a:t>
            </a:r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48096D9B-6D87-FC47-BB28-F8DB03DAEDDA}"/>
              </a:ext>
            </a:extLst>
          </p:cNvPr>
          <p:cNvSpPr/>
          <p:nvPr/>
        </p:nvSpPr>
        <p:spPr>
          <a:xfrm>
            <a:off x="3705494" y="1751717"/>
            <a:ext cx="2221572" cy="3955461"/>
          </a:xfrm>
          <a:prstGeom prst="snip1Rect">
            <a:avLst>
              <a:gd name="adj" fmla="val 0"/>
            </a:avLst>
          </a:prstGeom>
          <a:ln w="381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lang="en-US" b="1" dirty="0"/>
              <a:t>MS/MS Spectra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D3E329-19F6-8D40-B0E9-7260E9405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" b="9309"/>
          <a:stretch/>
        </p:blipFill>
        <p:spPr>
          <a:xfrm>
            <a:off x="3754995" y="3667287"/>
            <a:ext cx="2094007" cy="792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21D742-C480-6B4E-A404-46030F1A7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89"/>
          <a:stretch/>
        </p:blipFill>
        <p:spPr>
          <a:xfrm>
            <a:off x="3754995" y="4563206"/>
            <a:ext cx="2094007" cy="771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2310F7-A56D-524E-84AD-53F995E52A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236"/>
          <a:stretch/>
        </p:blipFill>
        <p:spPr>
          <a:xfrm>
            <a:off x="3749835" y="1876487"/>
            <a:ext cx="2034373" cy="8116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292F8B-6300-4841-A464-83CD6B5973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704"/>
          <a:stretch/>
        </p:blipFill>
        <p:spPr>
          <a:xfrm>
            <a:off x="3749835" y="2752568"/>
            <a:ext cx="2034373" cy="81165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15603C-1775-3C44-8D48-1B969464BB4E}"/>
              </a:ext>
            </a:extLst>
          </p:cNvPr>
          <p:cNvCxnSpPr>
            <a:cxnSpLocks/>
            <a:stCxn id="5" idx="2"/>
            <a:endCxn id="6" idx="3"/>
          </p:cNvCxnSpPr>
          <p:nvPr/>
        </p:nvCxnSpPr>
        <p:spPr>
          <a:xfrm>
            <a:off x="1545453" y="3415448"/>
            <a:ext cx="604" cy="3939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B603EB1-DD9C-E944-86D6-457C5AF0FA1B}"/>
              </a:ext>
            </a:extLst>
          </p:cNvPr>
          <p:cNvSpPr/>
          <p:nvPr/>
        </p:nvSpPr>
        <p:spPr>
          <a:xfrm>
            <a:off x="448947" y="1247903"/>
            <a:ext cx="2193011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Biological sample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BEFAA5-C357-2249-A43D-2B28C13A1BBD}"/>
              </a:ext>
            </a:extLst>
          </p:cNvPr>
          <p:cNvSpPr/>
          <p:nvPr/>
        </p:nvSpPr>
        <p:spPr>
          <a:xfrm>
            <a:off x="448948" y="2218908"/>
            <a:ext cx="2193011" cy="469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Biological sample 99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ECB6AD-D8FB-7F46-A1B7-8A9DD6BAC125}"/>
              </a:ext>
            </a:extLst>
          </p:cNvPr>
          <p:cNvSpPr txBox="1"/>
          <p:nvPr/>
        </p:nvSpPr>
        <p:spPr>
          <a:xfrm>
            <a:off x="1280159" y="1606731"/>
            <a:ext cx="379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462596D-DAEC-0D43-B716-EF23FE426D88}"/>
              </a:ext>
            </a:extLst>
          </p:cNvPr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3751569-81D2-C54E-9B22-71459F52CA77}"/>
              </a:ext>
            </a:extLst>
          </p:cNvPr>
          <p:cNvCxnSpPr/>
          <p:nvPr/>
        </p:nvCxnSpPr>
        <p:spPr>
          <a:xfrm>
            <a:off x="9984828" y="538027"/>
            <a:ext cx="220717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62F43C7-6549-9D49-9D8F-F36599F2059D}"/>
              </a:ext>
            </a:extLst>
          </p:cNvPr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INTRODUCTION</a:t>
            </a:r>
          </a:p>
        </p:txBody>
      </p:sp>
      <p:sp>
        <p:nvSpPr>
          <p:cNvPr id="31" name="Snip Single Corner Rectangle 30">
            <a:extLst>
              <a:ext uri="{FF2B5EF4-FFF2-40B4-BE49-F238E27FC236}">
                <a16:creationId xmlns:a16="http://schemas.microsoft.com/office/drawing/2014/main" id="{8F846E1E-3F05-C949-9141-4715CE9C848A}"/>
              </a:ext>
            </a:extLst>
          </p:cNvPr>
          <p:cNvSpPr/>
          <p:nvPr/>
        </p:nvSpPr>
        <p:spPr>
          <a:xfrm>
            <a:off x="206461" y="5153818"/>
            <a:ext cx="2677981" cy="974700"/>
          </a:xfrm>
          <a:prstGeom prst="snip1Rect">
            <a:avLst>
              <a:gd name="adj" fmla="val 25755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Chromatographic Deconvolution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FD68EA2-5605-B24B-AEBF-1DD4360493CB}"/>
              </a:ext>
            </a:extLst>
          </p:cNvPr>
          <p:cNvCxnSpPr>
            <a:cxnSpLocks/>
            <a:stCxn id="6" idx="1"/>
            <a:endCxn id="31" idx="3"/>
          </p:cNvCxnSpPr>
          <p:nvPr/>
        </p:nvCxnSpPr>
        <p:spPr>
          <a:xfrm flipH="1">
            <a:off x="1545452" y="4784136"/>
            <a:ext cx="605" cy="3696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A4581496-81A4-3A40-8F33-1455EAD70BF0}"/>
              </a:ext>
            </a:extLst>
          </p:cNvPr>
          <p:cNvCxnSpPr>
            <a:cxnSpLocks/>
            <a:stCxn id="31" idx="0"/>
            <a:endCxn id="40" idx="2"/>
          </p:cNvCxnSpPr>
          <p:nvPr/>
        </p:nvCxnSpPr>
        <p:spPr>
          <a:xfrm flipV="1">
            <a:off x="2884442" y="3563981"/>
            <a:ext cx="655585" cy="2077187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2291036A-1551-A442-8B82-BB4A45EFA66D}"/>
              </a:ext>
            </a:extLst>
          </p:cNvPr>
          <p:cNvCxnSpPr>
            <a:cxnSpLocks/>
            <a:stCxn id="7" idx="0"/>
            <a:endCxn id="48" idx="2"/>
          </p:cNvCxnSpPr>
          <p:nvPr/>
        </p:nvCxnSpPr>
        <p:spPr>
          <a:xfrm flipV="1">
            <a:off x="5927066" y="2706258"/>
            <a:ext cx="782236" cy="102319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Snip Single Corner Rectangle 47">
            <a:extLst>
              <a:ext uri="{FF2B5EF4-FFF2-40B4-BE49-F238E27FC236}">
                <a16:creationId xmlns:a16="http://schemas.microsoft.com/office/drawing/2014/main" id="{A5FB978E-A33B-C649-9A4E-1F39AF595A16}"/>
              </a:ext>
            </a:extLst>
          </p:cNvPr>
          <p:cNvSpPr/>
          <p:nvPr/>
        </p:nvSpPr>
        <p:spPr>
          <a:xfrm>
            <a:off x="6709302" y="2218908"/>
            <a:ext cx="2029750" cy="974700"/>
          </a:xfrm>
          <a:prstGeom prst="snip1Rect">
            <a:avLst>
              <a:gd name="adj" fmla="val 25755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Dereplication</a:t>
            </a:r>
          </a:p>
        </p:txBody>
      </p:sp>
      <p:sp>
        <p:nvSpPr>
          <p:cNvPr id="49" name="Snip Single Corner Rectangle 48">
            <a:extLst>
              <a:ext uri="{FF2B5EF4-FFF2-40B4-BE49-F238E27FC236}">
                <a16:creationId xmlns:a16="http://schemas.microsoft.com/office/drawing/2014/main" id="{D7DB1011-178A-7A43-B0C0-A1FBA0995341}"/>
              </a:ext>
            </a:extLst>
          </p:cNvPr>
          <p:cNvSpPr/>
          <p:nvPr/>
        </p:nvSpPr>
        <p:spPr>
          <a:xfrm>
            <a:off x="6709302" y="3421192"/>
            <a:ext cx="2029750" cy="974700"/>
          </a:xfrm>
          <a:prstGeom prst="snip1Rect">
            <a:avLst>
              <a:gd name="adj" fmla="val 25755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Quality Control</a:t>
            </a:r>
          </a:p>
        </p:txBody>
      </p:sp>
      <p:sp>
        <p:nvSpPr>
          <p:cNvPr id="50" name="Snip Single Corner Rectangle 49">
            <a:extLst>
              <a:ext uri="{FF2B5EF4-FFF2-40B4-BE49-F238E27FC236}">
                <a16:creationId xmlns:a16="http://schemas.microsoft.com/office/drawing/2014/main" id="{97D28BC0-A496-D24E-BCEC-1626B9A6C1F0}"/>
              </a:ext>
            </a:extLst>
          </p:cNvPr>
          <p:cNvSpPr/>
          <p:nvPr/>
        </p:nvSpPr>
        <p:spPr>
          <a:xfrm>
            <a:off x="6709301" y="4620519"/>
            <a:ext cx="2029750" cy="974700"/>
          </a:xfrm>
          <a:prstGeom prst="snip1Rect">
            <a:avLst>
              <a:gd name="adj" fmla="val 25755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Organization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51FDBA6B-8AD8-DE46-AFE6-45074CB80472}"/>
              </a:ext>
            </a:extLst>
          </p:cNvPr>
          <p:cNvCxnSpPr>
            <a:cxnSpLocks/>
            <a:stCxn id="7" idx="0"/>
            <a:endCxn id="49" idx="2"/>
          </p:cNvCxnSpPr>
          <p:nvPr/>
        </p:nvCxnSpPr>
        <p:spPr>
          <a:xfrm>
            <a:off x="5927066" y="3729448"/>
            <a:ext cx="782236" cy="179094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D9A20462-A94C-AF4E-B426-A1ED668B5916}"/>
              </a:ext>
            </a:extLst>
          </p:cNvPr>
          <p:cNvCxnSpPr>
            <a:cxnSpLocks/>
            <a:stCxn id="7" idx="0"/>
            <a:endCxn id="50" idx="2"/>
          </p:cNvCxnSpPr>
          <p:nvPr/>
        </p:nvCxnSpPr>
        <p:spPr>
          <a:xfrm>
            <a:off x="5927066" y="3729448"/>
            <a:ext cx="782235" cy="1378421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1D3EA4F7-0DBD-434C-9377-D1C374C38EFE}"/>
              </a:ext>
            </a:extLst>
          </p:cNvPr>
          <p:cNvCxnSpPr>
            <a:cxnSpLocks/>
            <a:stCxn id="48" idx="0"/>
            <a:endCxn id="68" idx="2"/>
          </p:cNvCxnSpPr>
          <p:nvPr/>
        </p:nvCxnSpPr>
        <p:spPr>
          <a:xfrm flipV="1">
            <a:off x="8739052" y="1962228"/>
            <a:ext cx="766197" cy="74403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Snip Single Corner Rectangle 67">
            <a:extLst>
              <a:ext uri="{FF2B5EF4-FFF2-40B4-BE49-F238E27FC236}">
                <a16:creationId xmlns:a16="http://schemas.microsoft.com/office/drawing/2014/main" id="{26CE92BE-A62C-B549-B830-3E16CFB91E72}"/>
              </a:ext>
            </a:extLst>
          </p:cNvPr>
          <p:cNvSpPr/>
          <p:nvPr/>
        </p:nvSpPr>
        <p:spPr>
          <a:xfrm>
            <a:off x="9505249" y="1326938"/>
            <a:ext cx="2029750" cy="1270580"/>
          </a:xfrm>
          <a:prstGeom prst="snip1Rect">
            <a:avLst>
              <a:gd name="adj" fmla="val 0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Validated MS2 spectral library</a:t>
            </a:r>
          </a:p>
        </p:txBody>
      </p: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1BD60DBF-8ECF-9548-AEF2-79D8E6086534}"/>
              </a:ext>
            </a:extLst>
          </p:cNvPr>
          <p:cNvCxnSpPr>
            <a:cxnSpLocks/>
            <a:stCxn id="49" idx="0"/>
            <a:endCxn id="68" idx="2"/>
          </p:cNvCxnSpPr>
          <p:nvPr/>
        </p:nvCxnSpPr>
        <p:spPr>
          <a:xfrm flipV="1">
            <a:off x="8739052" y="1962228"/>
            <a:ext cx="766197" cy="194631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5D8DE79D-DEA9-3347-AEA4-7FC16660AECD}"/>
              </a:ext>
            </a:extLst>
          </p:cNvPr>
          <p:cNvCxnSpPr>
            <a:cxnSpLocks/>
            <a:stCxn id="50" idx="0"/>
            <a:endCxn id="68" idx="2"/>
          </p:cNvCxnSpPr>
          <p:nvPr/>
        </p:nvCxnSpPr>
        <p:spPr>
          <a:xfrm flipV="1">
            <a:off x="8739051" y="1962228"/>
            <a:ext cx="766198" cy="3145641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Snip Single Corner Rectangle 76">
            <a:extLst>
              <a:ext uri="{FF2B5EF4-FFF2-40B4-BE49-F238E27FC236}">
                <a16:creationId xmlns:a16="http://schemas.microsoft.com/office/drawing/2014/main" id="{2CFC34F8-B7F2-B64F-88FA-E10FC9710040}"/>
              </a:ext>
            </a:extLst>
          </p:cNvPr>
          <p:cNvSpPr/>
          <p:nvPr/>
        </p:nvSpPr>
        <p:spPr>
          <a:xfrm>
            <a:off x="9297195" y="3189628"/>
            <a:ext cx="2445857" cy="974700"/>
          </a:xfrm>
          <a:prstGeom prst="snip1Rect">
            <a:avLst>
              <a:gd name="adj" fmla="val 25755"/>
            </a:avLst>
          </a:prstGeom>
          <a:ln w="28575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Identification</a:t>
            </a:r>
          </a:p>
          <a:p>
            <a:pPr algn="ctr"/>
            <a:r>
              <a:rPr lang="en-US" sz="2400" b="1" dirty="0"/>
              <a:t>Characterization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07F2E0C-A3AA-0D4C-BD01-1131FB727480}"/>
              </a:ext>
            </a:extLst>
          </p:cNvPr>
          <p:cNvCxnSpPr>
            <a:cxnSpLocks/>
            <a:stCxn id="68" idx="1"/>
            <a:endCxn id="77" idx="3"/>
          </p:cNvCxnSpPr>
          <p:nvPr/>
        </p:nvCxnSpPr>
        <p:spPr>
          <a:xfrm>
            <a:off x="10520124" y="2597518"/>
            <a:ext cx="0" cy="5921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 descr="whitenist.png">
            <a:extLst>
              <a:ext uri="{FF2B5EF4-FFF2-40B4-BE49-F238E27FC236}">
                <a16:creationId xmlns:a16="http://schemas.microsoft.com/office/drawing/2014/main" id="{DDB5AEBA-D23C-8B45-95CB-F6FC0CC56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sp>
        <p:nvSpPr>
          <p:cNvPr id="83" name="Title 1">
            <a:extLst>
              <a:ext uri="{FF2B5EF4-FFF2-40B4-BE49-F238E27FC236}">
                <a16:creationId xmlns:a16="http://schemas.microsoft.com/office/drawing/2014/main" id="{CF349960-E165-424D-B448-BD877787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585611"/>
            <a:ext cx="10972800" cy="685804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A More Realistic Workflow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0411941-0CFB-E747-B221-09FAF34F7887}"/>
              </a:ext>
            </a:extLst>
          </p:cNvPr>
          <p:cNvCxnSpPr>
            <a:cxnSpLocks/>
            <a:stCxn id="77" idx="1"/>
          </p:cNvCxnSpPr>
          <p:nvPr/>
        </p:nvCxnSpPr>
        <p:spPr>
          <a:xfrm>
            <a:off x="10520124" y="4164328"/>
            <a:ext cx="0" cy="7505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xplosion 1 92">
            <a:extLst>
              <a:ext uri="{FF2B5EF4-FFF2-40B4-BE49-F238E27FC236}">
                <a16:creationId xmlns:a16="http://schemas.microsoft.com/office/drawing/2014/main" id="{C73EA775-D10D-0541-B287-18448872828E}"/>
              </a:ext>
            </a:extLst>
          </p:cNvPr>
          <p:cNvSpPr/>
          <p:nvPr/>
        </p:nvSpPr>
        <p:spPr>
          <a:xfrm>
            <a:off x="9310186" y="4606336"/>
            <a:ext cx="2675353" cy="169617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JASMS Paper</a:t>
            </a:r>
          </a:p>
        </p:txBody>
      </p:sp>
    </p:spTree>
    <p:extLst>
      <p:ext uri="{BB962C8B-B14F-4D97-AF65-F5344CB8AC3E}">
        <p14:creationId xmlns:p14="http://schemas.microsoft.com/office/powerpoint/2010/main" val="174943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99" grpId="0" animBg="1"/>
      <p:bldP spid="100" grpId="0" animBg="1"/>
      <p:bldP spid="98" grpId="0" animBg="1"/>
      <p:bldP spid="97" grpId="0" animBg="1"/>
      <p:bldP spid="40" grpId="0" animBg="1"/>
      <p:bldP spid="39" grpId="0" animBg="1"/>
      <p:bldP spid="5" grpId="0" animBg="1"/>
      <p:bldP spid="6" grpId="0" animBg="1"/>
      <p:bldP spid="7" grpId="0" animBg="1"/>
      <p:bldP spid="24" grpId="0" animBg="1"/>
      <p:bldP spid="26" grpId="0"/>
      <p:bldP spid="31" grpId="0" animBg="1"/>
      <p:bldP spid="48" grpId="0" animBg="1"/>
      <p:bldP spid="49" grpId="0" animBg="1"/>
      <p:bldP spid="50" grpId="0" animBg="1"/>
      <p:bldP spid="68" grpId="0" animBg="1"/>
      <p:bldP spid="77" grpId="0" animBg="1"/>
      <p:bldP spid="93" grpId="0" animBg="1"/>
      <p:bldP spid="9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9C4CA-F870-5247-B9DE-6CA8DDAC8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284115"/>
            <a:ext cx="11575716" cy="49882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collection of computational tools arranged in a logical workflow for automating the creation of a validated, annotated, and organized library of MS2 spectra acquired from biological samples</a:t>
            </a:r>
          </a:p>
          <a:p>
            <a:pPr lvl="1"/>
            <a:r>
              <a:rPr lang="en-US" dirty="0"/>
              <a:t>Extract ion chromatograms (XICs) for the precursor m/z of MS2 spectra</a:t>
            </a:r>
          </a:p>
          <a:p>
            <a:pPr lvl="1"/>
            <a:r>
              <a:rPr lang="en-US" dirty="0"/>
              <a:t>Evaluating XICs for </a:t>
            </a:r>
            <a:r>
              <a:rPr lang="en-US" dirty="0" err="1"/>
              <a:t>gaussianness</a:t>
            </a:r>
            <a:r>
              <a:rPr lang="en-US" dirty="0"/>
              <a:t> via non-linear least squares fitting</a:t>
            </a:r>
          </a:p>
          <a:p>
            <a:pPr lvl="1"/>
            <a:r>
              <a:rPr lang="en-US" dirty="0"/>
              <a:t>Eliminate low quality MS2 spectra</a:t>
            </a:r>
          </a:p>
          <a:p>
            <a:pPr lvl="1"/>
            <a:r>
              <a:rPr lang="en-US" dirty="0"/>
              <a:t>Cluster high quality MS2 spectra from the same analyte across all samples</a:t>
            </a:r>
          </a:p>
          <a:p>
            <a:pPr lvl="2"/>
            <a:r>
              <a:rPr lang="en-US" dirty="0"/>
              <a:t>Intra-sample XIC clustering</a:t>
            </a:r>
          </a:p>
          <a:p>
            <a:pPr lvl="2"/>
            <a:r>
              <a:rPr lang="en-US" dirty="0"/>
              <a:t>Inter-sample clustering, even with different sample preparation methods</a:t>
            </a:r>
          </a:p>
          <a:p>
            <a:pPr lvl="1"/>
            <a:r>
              <a:rPr lang="en-US" dirty="0"/>
              <a:t>Adduct type and charge prediction of the precursor via brute-force combinatoric XIC analysis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909B26-4C81-F843-92FE-A8EC7A56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585611"/>
            <a:ext cx="10972800" cy="685804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/>
              <a:t>MetaboPique</a:t>
            </a:r>
            <a:r>
              <a:rPr lang="en-US" sz="3200" b="1" dirty="0"/>
              <a:t>: Overview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253FCD-5DF4-5249-AFEF-B58CACC88E36}"/>
              </a:ext>
            </a:extLst>
          </p:cNvPr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AB5670-72F6-8446-A3CF-B41619ED14DF}"/>
              </a:ext>
            </a:extLst>
          </p:cNvPr>
          <p:cNvCxnSpPr>
            <a:cxnSpLocks/>
          </p:cNvCxnSpPr>
          <p:nvPr/>
        </p:nvCxnSpPr>
        <p:spPr>
          <a:xfrm>
            <a:off x="9771017" y="538027"/>
            <a:ext cx="242098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FF1951B-AA99-6D45-8DFE-BDEB0F920966}"/>
              </a:ext>
            </a:extLst>
          </p:cNvPr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METHODLOGY</a:t>
            </a:r>
          </a:p>
        </p:txBody>
      </p:sp>
      <p:pic>
        <p:nvPicPr>
          <p:cNvPr id="8" name="Picture 7" descr="whitenist.png">
            <a:extLst>
              <a:ext uri="{FF2B5EF4-FFF2-40B4-BE49-F238E27FC236}">
                <a16:creationId xmlns:a16="http://schemas.microsoft.com/office/drawing/2014/main" id="{705B4C30-7D1B-4D46-8B7A-E7A5E17BF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4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39A3CC-ED2B-7744-BD57-380C35B44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585611"/>
            <a:ext cx="10972800" cy="685804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A Demonstration of </a:t>
            </a:r>
            <a:r>
              <a:rPr lang="en-US" sz="3200" b="1" dirty="0" err="1"/>
              <a:t>MetaboPique</a:t>
            </a:r>
            <a:endParaRPr lang="en-US" sz="32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27D6EC-9321-4A40-B66F-75157B63EE31}"/>
              </a:ext>
            </a:extLst>
          </p:cNvPr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9DE0E4-A924-6B4E-9704-E45ABF686444}"/>
              </a:ext>
            </a:extLst>
          </p:cNvPr>
          <p:cNvCxnSpPr>
            <a:cxnSpLocks/>
          </p:cNvCxnSpPr>
          <p:nvPr/>
        </p:nvCxnSpPr>
        <p:spPr>
          <a:xfrm>
            <a:off x="10172700" y="538027"/>
            <a:ext cx="20193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7FF27B4-71E1-284D-89DE-A04C0B63D70A}"/>
              </a:ext>
            </a:extLst>
          </p:cNvPr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DEMONSTRATION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F80169-0401-2D4B-8210-390826183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71415"/>
            <a:ext cx="10972800" cy="504855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Untargeted LC-MS/MS data acquired during analysis of 4 technical replicate Chinese Hamster Ovary (CHO) cell 50% acetonitrile metabolite extract samples </a:t>
            </a:r>
          </a:p>
          <a:p>
            <a:r>
              <a:rPr lang="en-US" dirty="0"/>
              <a:t>Reverse phase chromatography was performed using a C18 column, 30-minute gradient with mobile phase A consisting of 0.1% formic acid in water, and mobile phase B 0.1% formic acid in acetonitrile</a:t>
            </a:r>
          </a:p>
          <a:p>
            <a:r>
              <a:rPr lang="en-US" dirty="0"/>
              <a:t>51,512 ESI+ MS2 spectra were collected across all 4 samples via data-dependent acquisition methods on a Thermo Orbitrap Fusion Lumos with an HCD normalized collision energy of 20</a:t>
            </a:r>
          </a:p>
          <a:p>
            <a:r>
              <a:rPr lang="en-US" dirty="0"/>
              <a:t>11,528 MS2 spectra were associated with 7,458 well-behaved (i.e. gaussian) XICs and organized into 3,397 spectral clusters</a:t>
            </a:r>
          </a:p>
          <a:p>
            <a:r>
              <a:rPr lang="en-US" dirty="0"/>
              <a:t>1,793 clusters (52.7%) were annotated with adduct information</a:t>
            </a:r>
          </a:p>
          <a:p>
            <a:pPr lvl="1"/>
            <a:r>
              <a:rPr lang="en-US" dirty="0"/>
              <a:t>1,069 unambiguously annotated with a single adduct type and charge</a:t>
            </a:r>
          </a:p>
          <a:p>
            <a:pPr lvl="1"/>
            <a:r>
              <a:rPr lang="en-US" dirty="0"/>
              <a:t>724 annotated with 2 or more adduct types</a:t>
            </a:r>
          </a:p>
          <a:p>
            <a:endParaRPr lang="en-US" dirty="0"/>
          </a:p>
          <a:p>
            <a:r>
              <a:rPr lang="en-US" dirty="0"/>
              <a:t>Notes:</a:t>
            </a:r>
          </a:p>
          <a:p>
            <a:pPr lvl="1"/>
            <a:r>
              <a:rPr lang="en-US" dirty="0"/>
              <a:t>Each spectral cluster represents a unique analyte (i.e. potential metabolites) across all samples</a:t>
            </a:r>
          </a:p>
          <a:p>
            <a:pPr lvl="1"/>
            <a:r>
              <a:rPr lang="en-US" dirty="0"/>
              <a:t>11.5K MS2 spectra represents an ~77% reduction of the initial 51.5K set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whitenist.png">
            <a:extLst>
              <a:ext uri="{FF2B5EF4-FFF2-40B4-BE49-F238E27FC236}">
                <a16:creationId xmlns:a16="http://schemas.microsoft.com/office/drawing/2014/main" id="{A8149663-C315-C349-81F8-20C2A98D6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1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3BE42D2-3BE7-BD46-82DE-BEF4880A87B2}"/>
              </a:ext>
            </a:extLst>
          </p:cNvPr>
          <p:cNvSpPr/>
          <p:nvPr/>
        </p:nvSpPr>
        <p:spPr>
          <a:xfrm>
            <a:off x="7668916" y="4193556"/>
            <a:ext cx="744031" cy="484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F136D-ED06-E441-9764-CCDD23BF4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91439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a given sample, all MS2 spectra originating from the same MS1 XIC are clustered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248FAB-E7D6-2545-A673-52BD8B53E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585611"/>
            <a:ext cx="10972800" cy="685804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/>
              <a:t>MetaboPique</a:t>
            </a:r>
            <a:r>
              <a:rPr lang="en-US" sz="3200" b="1" dirty="0"/>
              <a:t>: Spectral Clustering Based On XIC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712D8F-A92C-5B42-A1B1-2683A4E61062}"/>
              </a:ext>
            </a:extLst>
          </p:cNvPr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8AB369-3A5E-054F-9F83-6546B7FD9E56}"/>
              </a:ext>
            </a:extLst>
          </p:cNvPr>
          <p:cNvCxnSpPr>
            <a:cxnSpLocks/>
          </p:cNvCxnSpPr>
          <p:nvPr/>
        </p:nvCxnSpPr>
        <p:spPr>
          <a:xfrm>
            <a:off x="9771017" y="538027"/>
            <a:ext cx="242098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5612ACB-625A-C94F-8339-638D7C021E9D}"/>
              </a:ext>
            </a:extLst>
          </p:cNvPr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METHODLOGY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2EEBE8-3D63-F44C-B71F-A6FEA6B224FB}"/>
              </a:ext>
            </a:extLst>
          </p:cNvPr>
          <p:cNvSpPr txBox="1"/>
          <p:nvPr/>
        </p:nvSpPr>
        <p:spPr>
          <a:xfrm>
            <a:off x="483289" y="2672565"/>
            <a:ext cx="32762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Spectrum 1: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Precursor: 591.2065 m/z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RT: 454s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Spectrum 2: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Precursor: 591.2034 m/z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RT: 459s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Spectrum 3: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Precursor: 591.2051 m/z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RT: 466s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Spectrum 4: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Precursor: 591.2055 m/z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RT: 490s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BCD5DE4-9D1E-F044-8EDC-32ACE5478129}"/>
              </a:ext>
            </a:extLst>
          </p:cNvPr>
          <p:cNvSpPr/>
          <p:nvPr/>
        </p:nvSpPr>
        <p:spPr>
          <a:xfrm>
            <a:off x="6977769" y="4720443"/>
            <a:ext cx="99907" cy="956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18B684-EFD1-1646-A108-0081F530E75D}"/>
              </a:ext>
            </a:extLst>
          </p:cNvPr>
          <p:cNvSpPr txBox="1"/>
          <p:nvPr/>
        </p:nvSpPr>
        <p:spPr>
          <a:xfrm>
            <a:off x="6926405" y="4843315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4CFA767-9CDB-4B4E-A82B-943220B590D8}"/>
              </a:ext>
            </a:extLst>
          </p:cNvPr>
          <p:cNvSpPr/>
          <p:nvPr/>
        </p:nvSpPr>
        <p:spPr>
          <a:xfrm>
            <a:off x="7736334" y="4265784"/>
            <a:ext cx="99907" cy="956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6375D2-1DDB-654A-8243-5F9D602D0579}"/>
              </a:ext>
            </a:extLst>
          </p:cNvPr>
          <p:cNvSpPr txBox="1"/>
          <p:nvPr/>
        </p:nvSpPr>
        <p:spPr>
          <a:xfrm>
            <a:off x="7670436" y="4334996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FA1075-ACD8-3848-B60B-1D94E0035CE0}"/>
              </a:ext>
            </a:extLst>
          </p:cNvPr>
          <p:cNvSpPr txBox="1"/>
          <p:nvPr/>
        </p:nvSpPr>
        <p:spPr>
          <a:xfrm>
            <a:off x="4692043" y="2488035"/>
            <a:ext cx="4468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XIC: </a:t>
            </a:r>
          </a:p>
          <a:p>
            <a:r>
              <a:rPr lang="en-US" dirty="0"/>
              <a:t>Trace m/z: 591.2065 (initiated by Spectrum 1)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B19B4B0-9B27-3548-A438-4D222698181A}"/>
              </a:ext>
            </a:extLst>
          </p:cNvPr>
          <p:cNvCxnSpPr/>
          <p:nvPr/>
        </p:nvCxnSpPr>
        <p:spPr>
          <a:xfrm>
            <a:off x="5473341" y="5107576"/>
            <a:ext cx="0" cy="5408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FA408FA-F09D-7A42-998F-6833A02DF171}"/>
              </a:ext>
            </a:extLst>
          </p:cNvPr>
          <p:cNvSpPr txBox="1"/>
          <p:nvPr/>
        </p:nvSpPr>
        <p:spPr>
          <a:xfrm>
            <a:off x="5126378" y="57013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438s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5F783A-6E5C-A847-9502-646DDFA980DE}"/>
              </a:ext>
            </a:extLst>
          </p:cNvPr>
          <p:cNvCxnSpPr/>
          <p:nvPr/>
        </p:nvCxnSpPr>
        <p:spPr>
          <a:xfrm>
            <a:off x="10941264" y="5054994"/>
            <a:ext cx="0" cy="5408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02AF142-245A-AA42-817E-9E35BB372AA0}"/>
              </a:ext>
            </a:extLst>
          </p:cNvPr>
          <p:cNvSpPr txBox="1"/>
          <p:nvPr/>
        </p:nvSpPr>
        <p:spPr>
          <a:xfrm>
            <a:off x="10594301" y="5648786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483s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E98E297-1AB1-334A-807F-5B88A58AC486}"/>
              </a:ext>
            </a:extLst>
          </p:cNvPr>
          <p:cNvSpPr/>
          <p:nvPr/>
        </p:nvSpPr>
        <p:spPr>
          <a:xfrm>
            <a:off x="11355015" y="5548028"/>
            <a:ext cx="99907" cy="956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7A7F42-73D1-564B-AB84-A0F6387F6E1E}"/>
              </a:ext>
            </a:extLst>
          </p:cNvPr>
          <p:cNvSpPr txBox="1"/>
          <p:nvPr/>
        </p:nvSpPr>
        <p:spPr>
          <a:xfrm>
            <a:off x="11355015" y="559586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F420C4-9A5A-C64B-8BBD-7F75E5BA864F}"/>
              </a:ext>
            </a:extLst>
          </p:cNvPr>
          <p:cNvSpPr/>
          <p:nvPr/>
        </p:nvSpPr>
        <p:spPr>
          <a:xfrm>
            <a:off x="8737308" y="5015881"/>
            <a:ext cx="99907" cy="956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4926DA-E73B-1646-B0F3-2D0175A0EE0D}"/>
              </a:ext>
            </a:extLst>
          </p:cNvPr>
          <p:cNvSpPr txBox="1"/>
          <p:nvPr/>
        </p:nvSpPr>
        <p:spPr>
          <a:xfrm>
            <a:off x="8671410" y="5085093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Spec3</a:t>
            </a:r>
          </a:p>
        </p:txBody>
      </p:sp>
      <p:pic>
        <p:nvPicPr>
          <p:cNvPr id="27" name="Picture 26" descr="whitenist.png">
            <a:extLst>
              <a:ext uri="{FF2B5EF4-FFF2-40B4-BE49-F238E27FC236}">
                <a16:creationId xmlns:a16="http://schemas.microsoft.com/office/drawing/2014/main" id="{CE5FB404-FDE1-234E-A1D4-46E1927EC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21082B31-2055-5F40-B1A9-369074B59F63}"/>
              </a:ext>
            </a:extLst>
          </p:cNvPr>
          <p:cNvSpPr/>
          <p:nvPr/>
        </p:nvSpPr>
        <p:spPr>
          <a:xfrm>
            <a:off x="4689720" y="3483729"/>
            <a:ext cx="7018986" cy="2112135"/>
          </a:xfrm>
          <a:custGeom>
            <a:avLst/>
            <a:gdLst>
              <a:gd name="connsiteX0" fmla="*/ 0 w 7018986"/>
              <a:gd name="connsiteY0" fmla="*/ 2099257 h 2112135"/>
              <a:gd name="connsiteX1" fmla="*/ 206062 w 7018986"/>
              <a:gd name="connsiteY1" fmla="*/ 2112135 h 2112135"/>
              <a:gd name="connsiteX2" fmla="*/ 502276 w 7018986"/>
              <a:gd name="connsiteY2" fmla="*/ 2021983 h 2112135"/>
              <a:gd name="connsiteX3" fmla="*/ 656823 w 7018986"/>
              <a:gd name="connsiteY3" fmla="*/ 1931831 h 2112135"/>
              <a:gd name="connsiteX4" fmla="*/ 785611 w 7018986"/>
              <a:gd name="connsiteY4" fmla="*/ 2060620 h 2112135"/>
              <a:gd name="connsiteX5" fmla="*/ 888642 w 7018986"/>
              <a:gd name="connsiteY5" fmla="*/ 1893195 h 2112135"/>
              <a:gd name="connsiteX6" fmla="*/ 1081825 w 7018986"/>
              <a:gd name="connsiteY6" fmla="*/ 1931831 h 2112135"/>
              <a:gd name="connsiteX7" fmla="*/ 1236372 w 7018986"/>
              <a:gd name="connsiteY7" fmla="*/ 1738648 h 2112135"/>
              <a:gd name="connsiteX8" fmla="*/ 1365161 w 7018986"/>
              <a:gd name="connsiteY8" fmla="*/ 1609859 h 2112135"/>
              <a:gd name="connsiteX9" fmla="*/ 1365161 w 7018986"/>
              <a:gd name="connsiteY9" fmla="*/ 1609859 h 2112135"/>
              <a:gd name="connsiteX10" fmla="*/ 1519707 w 7018986"/>
              <a:gd name="connsiteY10" fmla="*/ 1777285 h 2112135"/>
              <a:gd name="connsiteX11" fmla="*/ 1648496 w 7018986"/>
              <a:gd name="connsiteY11" fmla="*/ 1493949 h 2112135"/>
              <a:gd name="connsiteX12" fmla="*/ 1687132 w 7018986"/>
              <a:gd name="connsiteY12" fmla="*/ 1378040 h 2112135"/>
              <a:gd name="connsiteX13" fmla="*/ 1918952 w 7018986"/>
              <a:gd name="connsiteY13" fmla="*/ 1648496 h 2112135"/>
              <a:gd name="connsiteX14" fmla="*/ 1983347 w 7018986"/>
              <a:gd name="connsiteY14" fmla="*/ 1236372 h 2112135"/>
              <a:gd name="connsiteX15" fmla="*/ 2060620 w 7018986"/>
              <a:gd name="connsiteY15" fmla="*/ 1068947 h 2112135"/>
              <a:gd name="connsiteX16" fmla="*/ 2202287 w 7018986"/>
              <a:gd name="connsiteY16" fmla="*/ 1004552 h 2112135"/>
              <a:gd name="connsiteX17" fmla="*/ 2279561 w 7018986"/>
              <a:gd name="connsiteY17" fmla="*/ 1094704 h 2112135"/>
              <a:gd name="connsiteX18" fmla="*/ 2356834 w 7018986"/>
              <a:gd name="connsiteY18" fmla="*/ 875764 h 2112135"/>
              <a:gd name="connsiteX19" fmla="*/ 2485623 w 7018986"/>
              <a:gd name="connsiteY19" fmla="*/ 888642 h 2112135"/>
              <a:gd name="connsiteX20" fmla="*/ 2537138 w 7018986"/>
              <a:gd name="connsiteY20" fmla="*/ 695459 h 2112135"/>
              <a:gd name="connsiteX21" fmla="*/ 2627290 w 7018986"/>
              <a:gd name="connsiteY21" fmla="*/ 540913 h 2112135"/>
              <a:gd name="connsiteX22" fmla="*/ 2743200 w 7018986"/>
              <a:gd name="connsiteY22" fmla="*/ 360609 h 2112135"/>
              <a:gd name="connsiteX23" fmla="*/ 2897747 w 7018986"/>
              <a:gd name="connsiteY23" fmla="*/ 463640 h 2112135"/>
              <a:gd name="connsiteX24" fmla="*/ 3013656 w 7018986"/>
              <a:gd name="connsiteY24" fmla="*/ 283335 h 2112135"/>
              <a:gd name="connsiteX25" fmla="*/ 3103808 w 7018986"/>
              <a:gd name="connsiteY25" fmla="*/ 218941 h 2112135"/>
              <a:gd name="connsiteX26" fmla="*/ 3284113 w 7018986"/>
              <a:gd name="connsiteY26" fmla="*/ 270457 h 2112135"/>
              <a:gd name="connsiteX27" fmla="*/ 3438659 w 7018986"/>
              <a:gd name="connsiteY27" fmla="*/ 77273 h 2112135"/>
              <a:gd name="connsiteX28" fmla="*/ 3515932 w 7018986"/>
              <a:gd name="connsiteY28" fmla="*/ 0 h 2112135"/>
              <a:gd name="connsiteX29" fmla="*/ 3618963 w 7018986"/>
              <a:gd name="connsiteY29" fmla="*/ 103031 h 2112135"/>
              <a:gd name="connsiteX30" fmla="*/ 3747752 w 7018986"/>
              <a:gd name="connsiteY30" fmla="*/ 128789 h 2112135"/>
              <a:gd name="connsiteX31" fmla="*/ 3915177 w 7018986"/>
              <a:gd name="connsiteY31" fmla="*/ 167426 h 2112135"/>
              <a:gd name="connsiteX32" fmla="*/ 4134118 w 7018986"/>
              <a:gd name="connsiteY32" fmla="*/ 64395 h 2112135"/>
              <a:gd name="connsiteX33" fmla="*/ 4185634 w 7018986"/>
              <a:gd name="connsiteY33" fmla="*/ 334851 h 2112135"/>
              <a:gd name="connsiteX34" fmla="*/ 4365938 w 7018986"/>
              <a:gd name="connsiteY34" fmla="*/ 270457 h 2112135"/>
              <a:gd name="connsiteX35" fmla="*/ 4443211 w 7018986"/>
              <a:gd name="connsiteY35" fmla="*/ 463640 h 2112135"/>
              <a:gd name="connsiteX36" fmla="*/ 4597758 w 7018986"/>
              <a:gd name="connsiteY36" fmla="*/ 476518 h 2112135"/>
              <a:gd name="connsiteX37" fmla="*/ 4687910 w 7018986"/>
              <a:gd name="connsiteY37" fmla="*/ 669702 h 2112135"/>
              <a:gd name="connsiteX38" fmla="*/ 4829577 w 7018986"/>
              <a:gd name="connsiteY38" fmla="*/ 695459 h 2112135"/>
              <a:gd name="connsiteX39" fmla="*/ 4829577 w 7018986"/>
              <a:gd name="connsiteY39" fmla="*/ 875764 h 2112135"/>
              <a:gd name="connsiteX40" fmla="*/ 4984124 w 7018986"/>
              <a:gd name="connsiteY40" fmla="*/ 837127 h 2112135"/>
              <a:gd name="connsiteX41" fmla="*/ 5022761 w 7018986"/>
              <a:gd name="connsiteY41" fmla="*/ 1056068 h 2112135"/>
              <a:gd name="connsiteX42" fmla="*/ 5164428 w 7018986"/>
              <a:gd name="connsiteY42" fmla="*/ 1056068 h 2112135"/>
              <a:gd name="connsiteX43" fmla="*/ 5241701 w 7018986"/>
              <a:gd name="connsiteY43" fmla="*/ 1287888 h 2112135"/>
              <a:gd name="connsiteX44" fmla="*/ 5357611 w 7018986"/>
              <a:gd name="connsiteY44" fmla="*/ 1210614 h 2112135"/>
              <a:gd name="connsiteX45" fmla="*/ 5460642 w 7018986"/>
              <a:gd name="connsiteY45" fmla="*/ 1506828 h 2112135"/>
              <a:gd name="connsiteX46" fmla="*/ 5460642 w 7018986"/>
              <a:gd name="connsiteY46" fmla="*/ 1506828 h 2112135"/>
              <a:gd name="connsiteX47" fmla="*/ 5666704 w 7018986"/>
              <a:gd name="connsiteY47" fmla="*/ 1532586 h 2112135"/>
              <a:gd name="connsiteX48" fmla="*/ 5731099 w 7018986"/>
              <a:gd name="connsiteY48" fmla="*/ 1712890 h 2112135"/>
              <a:gd name="connsiteX49" fmla="*/ 5821251 w 7018986"/>
              <a:gd name="connsiteY49" fmla="*/ 1803042 h 2112135"/>
              <a:gd name="connsiteX50" fmla="*/ 5937161 w 7018986"/>
              <a:gd name="connsiteY50" fmla="*/ 1751527 h 2112135"/>
              <a:gd name="connsiteX51" fmla="*/ 6078828 w 7018986"/>
              <a:gd name="connsiteY51" fmla="*/ 1957589 h 2112135"/>
              <a:gd name="connsiteX52" fmla="*/ 6413679 w 7018986"/>
              <a:gd name="connsiteY52" fmla="*/ 2009104 h 2112135"/>
              <a:gd name="connsiteX53" fmla="*/ 6619741 w 7018986"/>
              <a:gd name="connsiteY53" fmla="*/ 2009104 h 2112135"/>
              <a:gd name="connsiteX54" fmla="*/ 6812924 w 7018986"/>
              <a:gd name="connsiteY54" fmla="*/ 2034862 h 2112135"/>
              <a:gd name="connsiteX55" fmla="*/ 7018986 w 7018986"/>
              <a:gd name="connsiteY55" fmla="*/ 2034862 h 2112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18986" h="2112135">
                <a:moveTo>
                  <a:pt x="0" y="2099257"/>
                </a:moveTo>
                <a:lnTo>
                  <a:pt x="206062" y="2112135"/>
                </a:lnTo>
                <a:lnTo>
                  <a:pt x="502276" y="2021983"/>
                </a:lnTo>
                <a:lnTo>
                  <a:pt x="656823" y="1931831"/>
                </a:lnTo>
                <a:lnTo>
                  <a:pt x="785611" y="2060620"/>
                </a:lnTo>
                <a:lnTo>
                  <a:pt x="888642" y="1893195"/>
                </a:lnTo>
                <a:lnTo>
                  <a:pt x="1081825" y="1931831"/>
                </a:lnTo>
                <a:lnTo>
                  <a:pt x="1236372" y="1738648"/>
                </a:lnTo>
                <a:lnTo>
                  <a:pt x="1365161" y="1609859"/>
                </a:lnTo>
                <a:lnTo>
                  <a:pt x="1365161" y="1609859"/>
                </a:lnTo>
                <a:lnTo>
                  <a:pt x="1519707" y="1777285"/>
                </a:lnTo>
                <a:lnTo>
                  <a:pt x="1648496" y="1493949"/>
                </a:lnTo>
                <a:lnTo>
                  <a:pt x="1687132" y="1378040"/>
                </a:lnTo>
                <a:lnTo>
                  <a:pt x="1918952" y="1648496"/>
                </a:lnTo>
                <a:lnTo>
                  <a:pt x="1983347" y="1236372"/>
                </a:lnTo>
                <a:lnTo>
                  <a:pt x="2060620" y="1068947"/>
                </a:lnTo>
                <a:lnTo>
                  <a:pt x="2202287" y="1004552"/>
                </a:lnTo>
                <a:lnTo>
                  <a:pt x="2279561" y="1094704"/>
                </a:lnTo>
                <a:lnTo>
                  <a:pt x="2356834" y="875764"/>
                </a:lnTo>
                <a:lnTo>
                  <a:pt x="2485623" y="888642"/>
                </a:lnTo>
                <a:lnTo>
                  <a:pt x="2537138" y="695459"/>
                </a:lnTo>
                <a:lnTo>
                  <a:pt x="2627290" y="540913"/>
                </a:lnTo>
                <a:lnTo>
                  <a:pt x="2743200" y="360609"/>
                </a:lnTo>
                <a:lnTo>
                  <a:pt x="2897747" y="463640"/>
                </a:lnTo>
                <a:lnTo>
                  <a:pt x="3013656" y="283335"/>
                </a:lnTo>
                <a:lnTo>
                  <a:pt x="3103808" y="218941"/>
                </a:lnTo>
                <a:lnTo>
                  <a:pt x="3284113" y="270457"/>
                </a:lnTo>
                <a:lnTo>
                  <a:pt x="3438659" y="77273"/>
                </a:lnTo>
                <a:lnTo>
                  <a:pt x="3515932" y="0"/>
                </a:lnTo>
                <a:lnTo>
                  <a:pt x="3618963" y="103031"/>
                </a:lnTo>
                <a:lnTo>
                  <a:pt x="3747752" y="128789"/>
                </a:lnTo>
                <a:lnTo>
                  <a:pt x="3915177" y="167426"/>
                </a:lnTo>
                <a:lnTo>
                  <a:pt x="4134118" y="64395"/>
                </a:lnTo>
                <a:lnTo>
                  <a:pt x="4185634" y="334851"/>
                </a:lnTo>
                <a:lnTo>
                  <a:pt x="4365938" y="270457"/>
                </a:lnTo>
                <a:lnTo>
                  <a:pt x="4443211" y="463640"/>
                </a:lnTo>
                <a:lnTo>
                  <a:pt x="4597758" y="476518"/>
                </a:lnTo>
                <a:lnTo>
                  <a:pt x="4687910" y="669702"/>
                </a:lnTo>
                <a:lnTo>
                  <a:pt x="4829577" y="695459"/>
                </a:lnTo>
                <a:lnTo>
                  <a:pt x="4829577" y="875764"/>
                </a:lnTo>
                <a:lnTo>
                  <a:pt x="4984124" y="837127"/>
                </a:lnTo>
                <a:lnTo>
                  <a:pt x="5022761" y="1056068"/>
                </a:lnTo>
                <a:lnTo>
                  <a:pt x="5164428" y="1056068"/>
                </a:lnTo>
                <a:lnTo>
                  <a:pt x="5241701" y="1287888"/>
                </a:lnTo>
                <a:lnTo>
                  <a:pt x="5357611" y="1210614"/>
                </a:lnTo>
                <a:lnTo>
                  <a:pt x="5460642" y="1506828"/>
                </a:lnTo>
                <a:lnTo>
                  <a:pt x="5460642" y="1506828"/>
                </a:lnTo>
                <a:lnTo>
                  <a:pt x="5666704" y="1532586"/>
                </a:lnTo>
                <a:lnTo>
                  <a:pt x="5731099" y="1712890"/>
                </a:lnTo>
                <a:lnTo>
                  <a:pt x="5821251" y="1803042"/>
                </a:lnTo>
                <a:lnTo>
                  <a:pt x="5937161" y="1751527"/>
                </a:lnTo>
                <a:lnTo>
                  <a:pt x="6078828" y="1957589"/>
                </a:lnTo>
                <a:lnTo>
                  <a:pt x="6413679" y="2009104"/>
                </a:lnTo>
                <a:lnTo>
                  <a:pt x="6619741" y="2009104"/>
                </a:lnTo>
                <a:lnTo>
                  <a:pt x="6812924" y="2034862"/>
                </a:lnTo>
                <a:lnTo>
                  <a:pt x="7018986" y="2034862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8D94B026-15D7-984A-9BB8-576CF73CF298}"/>
              </a:ext>
            </a:extLst>
          </p:cNvPr>
          <p:cNvSpPr/>
          <p:nvPr/>
        </p:nvSpPr>
        <p:spPr>
          <a:xfrm flipH="1">
            <a:off x="5350666" y="3553121"/>
            <a:ext cx="6412484" cy="1966698"/>
          </a:xfrm>
          <a:custGeom>
            <a:avLst/>
            <a:gdLst>
              <a:gd name="connsiteX0" fmla="*/ 0 w 5207000"/>
              <a:gd name="connsiteY0" fmla="*/ 1481012 h 1513178"/>
              <a:gd name="connsiteX1" fmla="*/ 673100 w 5207000"/>
              <a:gd name="connsiteY1" fmla="*/ 1442912 h 1513178"/>
              <a:gd name="connsiteX2" fmla="*/ 1549400 w 5207000"/>
              <a:gd name="connsiteY2" fmla="*/ 858712 h 1513178"/>
              <a:gd name="connsiteX3" fmla="*/ 2679700 w 5207000"/>
              <a:gd name="connsiteY3" fmla="*/ 7812 h 1513178"/>
              <a:gd name="connsiteX4" fmla="*/ 3683000 w 5207000"/>
              <a:gd name="connsiteY4" fmla="*/ 477712 h 1513178"/>
              <a:gd name="connsiteX5" fmla="*/ 4368800 w 5207000"/>
              <a:gd name="connsiteY5" fmla="*/ 1176212 h 1513178"/>
              <a:gd name="connsiteX6" fmla="*/ 5207000 w 5207000"/>
              <a:gd name="connsiteY6" fmla="*/ 1481012 h 1513178"/>
              <a:gd name="connsiteX0" fmla="*/ 0 w 5207000"/>
              <a:gd name="connsiteY0" fmla="*/ 1481012 h 1499784"/>
              <a:gd name="connsiteX1" fmla="*/ 673100 w 5207000"/>
              <a:gd name="connsiteY1" fmla="*/ 1442912 h 1499784"/>
              <a:gd name="connsiteX2" fmla="*/ 1549400 w 5207000"/>
              <a:gd name="connsiteY2" fmla="*/ 858712 h 1499784"/>
              <a:gd name="connsiteX3" fmla="*/ 2679700 w 5207000"/>
              <a:gd name="connsiteY3" fmla="*/ 7812 h 1499784"/>
              <a:gd name="connsiteX4" fmla="*/ 3683000 w 5207000"/>
              <a:gd name="connsiteY4" fmla="*/ 477712 h 1499784"/>
              <a:gd name="connsiteX5" fmla="*/ 4368800 w 5207000"/>
              <a:gd name="connsiteY5" fmla="*/ 1176212 h 1499784"/>
              <a:gd name="connsiteX6" fmla="*/ 5207000 w 5207000"/>
              <a:gd name="connsiteY6" fmla="*/ 1481012 h 1499784"/>
              <a:gd name="connsiteX0" fmla="*/ 0 w 5207000"/>
              <a:gd name="connsiteY0" fmla="*/ 1481012 h 1481012"/>
              <a:gd name="connsiteX1" fmla="*/ 800100 w 5207000"/>
              <a:gd name="connsiteY1" fmla="*/ 1379412 h 1481012"/>
              <a:gd name="connsiteX2" fmla="*/ 1549400 w 5207000"/>
              <a:gd name="connsiteY2" fmla="*/ 858712 h 1481012"/>
              <a:gd name="connsiteX3" fmla="*/ 2679700 w 5207000"/>
              <a:gd name="connsiteY3" fmla="*/ 7812 h 1481012"/>
              <a:gd name="connsiteX4" fmla="*/ 3683000 w 5207000"/>
              <a:gd name="connsiteY4" fmla="*/ 477712 h 1481012"/>
              <a:gd name="connsiteX5" fmla="*/ 4368800 w 5207000"/>
              <a:gd name="connsiteY5" fmla="*/ 1176212 h 1481012"/>
              <a:gd name="connsiteX6" fmla="*/ 5207000 w 5207000"/>
              <a:gd name="connsiteY6" fmla="*/ 1481012 h 1481012"/>
              <a:gd name="connsiteX0" fmla="*/ 0 w 5207000"/>
              <a:gd name="connsiteY0" fmla="*/ 1477389 h 1477389"/>
              <a:gd name="connsiteX1" fmla="*/ 800100 w 5207000"/>
              <a:gd name="connsiteY1" fmla="*/ 1375789 h 1477389"/>
              <a:gd name="connsiteX2" fmla="*/ 1663700 w 5207000"/>
              <a:gd name="connsiteY2" fmla="*/ 740789 h 1477389"/>
              <a:gd name="connsiteX3" fmla="*/ 2679700 w 5207000"/>
              <a:gd name="connsiteY3" fmla="*/ 4189 h 1477389"/>
              <a:gd name="connsiteX4" fmla="*/ 3683000 w 5207000"/>
              <a:gd name="connsiteY4" fmla="*/ 474089 h 1477389"/>
              <a:gd name="connsiteX5" fmla="*/ 4368800 w 5207000"/>
              <a:gd name="connsiteY5" fmla="*/ 1172589 h 1477389"/>
              <a:gd name="connsiteX6" fmla="*/ 5207000 w 5207000"/>
              <a:gd name="connsiteY6" fmla="*/ 1477389 h 1477389"/>
              <a:gd name="connsiteX0" fmla="*/ 0 w 5207000"/>
              <a:gd name="connsiteY0" fmla="*/ 1477389 h 1477389"/>
              <a:gd name="connsiteX1" fmla="*/ 800100 w 5207000"/>
              <a:gd name="connsiteY1" fmla="*/ 1375789 h 1477389"/>
              <a:gd name="connsiteX2" fmla="*/ 1663700 w 5207000"/>
              <a:gd name="connsiteY2" fmla="*/ 740789 h 1477389"/>
              <a:gd name="connsiteX3" fmla="*/ 2679700 w 5207000"/>
              <a:gd name="connsiteY3" fmla="*/ 4189 h 1477389"/>
              <a:gd name="connsiteX4" fmla="*/ 3683000 w 5207000"/>
              <a:gd name="connsiteY4" fmla="*/ 474089 h 1477389"/>
              <a:gd name="connsiteX5" fmla="*/ 4368800 w 5207000"/>
              <a:gd name="connsiteY5" fmla="*/ 1172589 h 1477389"/>
              <a:gd name="connsiteX6" fmla="*/ 5207000 w 5207000"/>
              <a:gd name="connsiteY6" fmla="*/ 1477389 h 1477389"/>
              <a:gd name="connsiteX0" fmla="*/ 0 w 5207000"/>
              <a:gd name="connsiteY0" fmla="*/ 1515146 h 1515146"/>
              <a:gd name="connsiteX1" fmla="*/ 800100 w 5207000"/>
              <a:gd name="connsiteY1" fmla="*/ 1413546 h 1515146"/>
              <a:gd name="connsiteX2" fmla="*/ 1663700 w 5207000"/>
              <a:gd name="connsiteY2" fmla="*/ 778546 h 1515146"/>
              <a:gd name="connsiteX3" fmla="*/ 2755900 w 5207000"/>
              <a:gd name="connsiteY3" fmla="*/ 3846 h 1515146"/>
              <a:gd name="connsiteX4" fmla="*/ 3683000 w 5207000"/>
              <a:gd name="connsiteY4" fmla="*/ 511846 h 1515146"/>
              <a:gd name="connsiteX5" fmla="*/ 4368800 w 5207000"/>
              <a:gd name="connsiteY5" fmla="*/ 1210346 h 1515146"/>
              <a:gd name="connsiteX6" fmla="*/ 5207000 w 5207000"/>
              <a:gd name="connsiteY6" fmla="*/ 1515146 h 1515146"/>
              <a:gd name="connsiteX0" fmla="*/ 0 w 5207000"/>
              <a:gd name="connsiteY0" fmla="*/ 1517312 h 1517312"/>
              <a:gd name="connsiteX1" fmla="*/ 800100 w 5207000"/>
              <a:gd name="connsiteY1" fmla="*/ 1415712 h 1517312"/>
              <a:gd name="connsiteX2" fmla="*/ 1663700 w 5207000"/>
              <a:gd name="connsiteY2" fmla="*/ 780712 h 1517312"/>
              <a:gd name="connsiteX3" fmla="*/ 2755900 w 5207000"/>
              <a:gd name="connsiteY3" fmla="*/ 6012 h 1517312"/>
              <a:gd name="connsiteX4" fmla="*/ 3683000 w 5207000"/>
              <a:gd name="connsiteY4" fmla="*/ 514012 h 1517312"/>
              <a:gd name="connsiteX5" fmla="*/ 4368800 w 5207000"/>
              <a:gd name="connsiteY5" fmla="*/ 1212512 h 1517312"/>
              <a:gd name="connsiteX6" fmla="*/ 5207000 w 5207000"/>
              <a:gd name="connsiteY6" fmla="*/ 1517312 h 1517312"/>
              <a:gd name="connsiteX0" fmla="*/ 0 w 5207000"/>
              <a:gd name="connsiteY0" fmla="*/ 1512772 h 1512772"/>
              <a:gd name="connsiteX1" fmla="*/ 800100 w 5207000"/>
              <a:gd name="connsiteY1" fmla="*/ 1411172 h 1512772"/>
              <a:gd name="connsiteX2" fmla="*/ 1663700 w 5207000"/>
              <a:gd name="connsiteY2" fmla="*/ 776172 h 1512772"/>
              <a:gd name="connsiteX3" fmla="*/ 2755900 w 5207000"/>
              <a:gd name="connsiteY3" fmla="*/ 1472 h 1512772"/>
              <a:gd name="connsiteX4" fmla="*/ 3759200 w 5207000"/>
              <a:gd name="connsiteY4" fmla="*/ 598372 h 1512772"/>
              <a:gd name="connsiteX5" fmla="*/ 4368800 w 5207000"/>
              <a:gd name="connsiteY5" fmla="*/ 1207972 h 1512772"/>
              <a:gd name="connsiteX6" fmla="*/ 5207000 w 5207000"/>
              <a:gd name="connsiteY6" fmla="*/ 1512772 h 1512772"/>
              <a:gd name="connsiteX0" fmla="*/ 0 w 5207000"/>
              <a:gd name="connsiteY0" fmla="*/ 1513066 h 1513066"/>
              <a:gd name="connsiteX1" fmla="*/ 800100 w 5207000"/>
              <a:gd name="connsiteY1" fmla="*/ 1411466 h 1513066"/>
              <a:gd name="connsiteX2" fmla="*/ 1663700 w 5207000"/>
              <a:gd name="connsiteY2" fmla="*/ 776466 h 1513066"/>
              <a:gd name="connsiteX3" fmla="*/ 2755900 w 5207000"/>
              <a:gd name="connsiteY3" fmla="*/ 1766 h 1513066"/>
              <a:gd name="connsiteX4" fmla="*/ 3759200 w 5207000"/>
              <a:gd name="connsiteY4" fmla="*/ 598666 h 1513066"/>
              <a:gd name="connsiteX5" fmla="*/ 4368800 w 5207000"/>
              <a:gd name="connsiteY5" fmla="*/ 1208266 h 1513066"/>
              <a:gd name="connsiteX6" fmla="*/ 5207000 w 5207000"/>
              <a:gd name="connsiteY6" fmla="*/ 1513066 h 1513066"/>
              <a:gd name="connsiteX0" fmla="*/ 0 w 5207000"/>
              <a:gd name="connsiteY0" fmla="*/ 1512779 h 1512779"/>
              <a:gd name="connsiteX1" fmla="*/ 800100 w 5207000"/>
              <a:gd name="connsiteY1" fmla="*/ 1411179 h 1512779"/>
              <a:gd name="connsiteX2" fmla="*/ 1663700 w 5207000"/>
              <a:gd name="connsiteY2" fmla="*/ 776179 h 1512779"/>
              <a:gd name="connsiteX3" fmla="*/ 2755900 w 5207000"/>
              <a:gd name="connsiteY3" fmla="*/ 1479 h 1512779"/>
              <a:gd name="connsiteX4" fmla="*/ 3759200 w 5207000"/>
              <a:gd name="connsiteY4" fmla="*/ 598379 h 1512779"/>
              <a:gd name="connsiteX5" fmla="*/ 4432300 w 5207000"/>
              <a:gd name="connsiteY5" fmla="*/ 1220679 h 1512779"/>
              <a:gd name="connsiteX6" fmla="*/ 5207000 w 5207000"/>
              <a:gd name="connsiteY6" fmla="*/ 1512779 h 1512779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375693 w 5207000"/>
              <a:gd name="connsiteY2" fmla="*/ 1062196 h 1513076"/>
              <a:gd name="connsiteX3" fmla="*/ 1663700 w 5207000"/>
              <a:gd name="connsiteY3" fmla="*/ 776476 h 1513076"/>
              <a:gd name="connsiteX4" fmla="*/ 2755900 w 5207000"/>
              <a:gd name="connsiteY4" fmla="*/ 1776 h 1513076"/>
              <a:gd name="connsiteX5" fmla="*/ 3759200 w 5207000"/>
              <a:gd name="connsiteY5" fmla="*/ 598676 h 1513076"/>
              <a:gd name="connsiteX6" fmla="*/ 4432300 w 5207000"/>
              <a:gd name="connsiteY6" fmla="*/ 1220976 h 1513076"/>
              <a:gd name="connsiteX7" fmla="*/ 5207000 w 5207000"/>
              <a:gd name="connsiteY7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3076 h 1513076"/>
              <a:gd name="connsiteX1" fmla="*/ 800100 w 5207000"/>
              <a:gd name="connsiteY1" fmla="*/ 1411476 h 1513076"/>
              <a:gd name="connsiteX2" fmla="*/ 1663700 w 5207000"/>
              <a:gd name="connsiteY2" fmla="*/ 776476 h 1513076"/>
              <a:gd name="connsiteX3" fmla="*/ 2755900 w 5207000"/>
              <a:gd name="connsiteY3" fmla="*/ 1776 h 1513076"/>
              <a:gd name="connsiteX4" fmla="*/ 3759200 w 5207000"/>
              <a:gd name="connsiteY4" fmla="*/ 598676 h 1513076"/>
              <a:gd name="connsiteX5" fmla="*/ 4432300 w 5207000"/>
              <a:gd name="connsiteY5" fmla="*/ 1220976 h 1513076"/>
              <a:gd name="connsiteX6" fmla="*/ 5207000 w 5207000"/>
              <a:gd name="connsiteY6" fmla="*/ 1513076 h 1513076"/>
              <a:gd name="connsiteX0" fmla="*/ 0 w 5207000"/>
              <a:gd name="connsiteY0" fmla="*/ 1511347 h 1511347"/>
              <a:gd name="connsiteX1" fmla="*/ 800100 w 5207000"/>
              <a:gd name="connsiteY1" fmla="*/ 1409747 h 1511347"/>
              <a:gd name="connsiteX2" fmla="*/ 1663700 w 5207000"/>
              <a:gd name="connsiteY2" fmla="*/ 774747 h 1511347"/>
              <a:gd name="connsiteX3" fmla="*/ 2755900 w 5207000"/>
              <a:gd name="connsiteY3" fmla="*/ 47 h 1511347"/>
              <a:gd name="connsiteX4" fmla="*/ 3759200 w 5207000"/>
              <a:gd name="connsiteY4" fmla="*/ 596947 h 1511347"/>
              <a:gd name="connsiteX5" fmla="*/ 4432300 w 5207000"/>
              <a:gd name="connsiteY5" fmla="*/ 1219247 h 1511347"/>
              <a:gd name="connsiteX6" fmla="*/ 5207000 w 5207000"/>
              <a:gd name="connsiteY6" fmla="*/ 1511347 h 1511347"/>
              <a:gd name="connsiteX0" fmla="*/ 0 w 5207000"/>
              <a:gd name="connsiteY0" fmla="*/ 1511331 h 1511331"/>
              <a:gd name="connsiteX1" fmla="*/ 800100 w 5207000"/>
              <a:gd name="connsiteY1" fmla="*/ 1409731 h 1511331"/>
              <a:gd name="connsiteX2" fmla="*/ 1663700 w 5207000"/>
              <a:gd name="connsiteY2" fmla="*/ 774731 h 1511331"/>
              <a:gd name="connsiteX3" fmla="*/ 2755900 w 5207000"/>
              <a:gd name="connsiteY3" fmla="*/ 31 h 1511331"/>
              <a:gd name="connsiteX4" fmla="*/ 3759200 w 5207000"/>
              <a:gd name="connsiteY4" fmla="*/ 596931 h 1511331"/>
              <a:gd name="connsiteX5" fmla="*/ 4432300 w 5207000"/>
              <a:gd name="connsiteY5" fmla="*/ 1219231 h 1511331"/>
              <a:gd name="connsiteX6" fmla="*/ 5207000 w 5207000"/>
              <a:gd name="connsiteY6" fmla="*/ 1511331 h 1511331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  <a:gd name="connsiteX0" fmla="*/ 0 w 5207000"/>
              <a:gd name="connsiteY0" fmla="*/ 1511334 h 1511334"/>
              <a:gd name="connsiteX1" fmla="*/ 800100 w 5207000"/>
              <a:gd name="connsiteY1" fmla="*/ 1409734 h 1511334"/>
              <a:gd name="connsiteX2" fmla="*/ 1663700 w 5207000"/>
              <a:gd name="connsiteY2" fmla="*/ 774734 h 1511334"/>
              <a:gd name="connsiteX3" fmla="*/ 2755900 w 5207000"/>
              <a:gd name="connsiteY3" fmla="*/ 34 h 1511334"/>
              <a:gd name="connsiteX4" fmla="*/ 3759200 w 5207000"/>
              <a:gd name="connsiteY4" fmla="*/ 596934 h 1511334"/>
              <a:gd name="connsiteX5" fmla="*/ 4432300 w 5207000"/>
              <a:gd name="connsiteY5" fmla="*/ 1219234 h 1511334"/>
              <a:gd name="connsiteX6" fmla="*/ 5207000 w 5207000"/>
              <a:gd name="connsiteY6" fmla="*/ 1511334 h 151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7000" h="1511334">
                <a:moveTo>
                  <a:pt x="0" y="1511334"/>
                </a:moveTo>
                <a:cubicBezTo>
                  <a:pt x="385233" y="1506042"/>
                  <a:pt x="587822" y="1493498"/>
                  <a:pt x="800100" y="1409734"/>
                </a:cubicBezTo>
                <a:cubicBezTo>
                  <a:pt x="1012378" y="1325970"/>
                  <a:pt x="1363734" y="1148361"/>
                  <a:pt x="1663700" y="774734"/>
                </a:cubicBezTo>
                <a:cubicBezTo>
                  <a:pt x="1963666" y="401107"/>
                  <a:pt x="2345979" y="3664"/>
                  <a:pt x="2755900" y="34"/>
                </a:cubicBezTo>
                <a:cubicBezTo>
                  <a:pt x="3165821" y="-3596"/>
                  <a:pt x="3484133" y="278531"/>
                  <a:pt x="3759200" y="596934"/>
                </a:cubicBezTo>
                <a:cubicBezTo>
                  <a:pt x="4034267" y="915337"/>
                  <a:pt x="4177999" y="1049500"/>
                  <a:pt x="4432300" y="1219234"/>
                </a:cubicBezTo>
                <a:cubicBezTo>
                  <a:pt x="4686601" y="1388968"/>
                  <a:pt x="4914900" y="1442542"/>
                  <a:pt x="5207000" y="1511334"/>
                </a:cubicBezTo>
              </a:path>
            </a:pathLst>
          </a:custGeom>
          <a:noFill/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451C675-340C-4740-9BD4-41436ADDDB5F}"/>
              </a:ext>
            </a:extLst>
          </p:cNvPr>
          <p:cNvSpPr/>
          <p:nvPr/>
        </p:nvSpPr>
        <p:spPr>
          <a:xfrm>
            <a:off x="4689720" y="3134103"/>
            <a:ext cx="45243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Gaussian Fitting:</a:t>
            </a:r>
          </a:p>
          <a:p>
            <a:r>
              <a:rPr lang="en-US" dirty="0"/>
              <a:t>Peak apex: 460s (mean)</a:t>
            </a:r>
          </a:p>
          <a:p>
            <a:r>
              <a:rPr lang="en-US" dirty="0"/>
              <a:t>Peak start: 438s (-3</a:t>
            </a:r>
            <a:r>
              <a:rPr lang="el-GR" b="1" dirty="0"/>
              <a:t>σ</a:t>
            </a:r>
            <a:r>
              <a:rPr lang="en-US" dirty="0"/>
              <a:t>)</a:t>
            </a:r>
          </a:p>
          <a:p>
            <a:r>
              <a:rPr lang="en-US" dirty="0"/>
              <a:t>Peak end: 483s (+3</a:t>
            </a:r>
            <a:r>
              <a:rPr lang="el-GR" b="1" dirty="0"/>
              <a:t>σ</a:t>
            </a:r>
            <a:r>
              <a:rPr lang="en-US" dirty="0"/>
              <a:t>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975CA0-6286-B647-8932-A9654BB0838A}"/>
              </a:ext>
            </a:extLst>
          </p:cNvPr>
          <p:cNvCxnSpPr>
            <a:cxnSpLocks/>
          </p:cNvCxnSpPr>
          <p:nvPr/>
        </p:nvCxnSpPr>
        <p:spPr>
          <a:xfrm flipH="1">
            <a:off x="8425687" y="3408509"/>
            <a:ext cx="13018" cy="33961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C8A6130-D696-414D-AFBE-01B3A828BA0B}"/>
              </a:ext>
            </a:extLst>
          </p:cNvPr>
          <p:cNvSpPr txBox="1"/>
          <p:nvPr/>
        </p:nvSpPr>
        <p:spPr>
          <a:xfrm>
            <a:off x="8067449" y="312230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460s</a:t>
            </a:r>
          </a:p>
        </p:txBody>
      </p:sp>
    </p:spTree>
    <p:extLst>
      <p:ext uri="{BB962C8B-B14F-4D97-AF65-F5344CB8AC3E}">
        <p14:creationId xmlns:p14="http://schemas.microsoft.com/office/powerpoint/2010/main" val="329060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2" grpId="0" build="allAtOnce"/>
      <p:bldP spid="13" grpId="0" animBg="1"/>
      <p:bldP spid="14" grpId="0"/>
      <p:bldP spid="15" grpId="0" animBg="1"/>
      <p:bldP spid="16" grpId="0"/>
      <p:bldP spid="17" grpId="0"/>
      <p:bldP spid="20" grpId="0"/>
      <p:bldP spid="22" grpId="0"/>
      <p:bldP spid="23" grpId="0" animBg="1"/>
      <p:bldP spid="23" grpId="1" animBg="1"/>
      <p:bldP spid="24" grpId="0"/>
      <p:bldP spid="24" grpId="1"/>
      <p:bldP spid="25" grpId="0" animBg="1"/>
      <p:bldP spid="26" grpId="0"/>
      <p:bldP spid="30" grpId="0" animBg="1"/>
      <p:bldP spid="29" grpId="0" animBg="1"/>
      <p:bldP spid="31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5F06A7-CDF5-C548-9EC0-32D645305137}"/>
              </a:ext>
            </a:extLst>
          </p:cNvPr>
          <p:cNvCxnSpPr/>
          <p:nvPr/>
        </p:nvCxnSpPr>
        <p:spPr>
          <a:xfrm>
            <a:off x="0" y="530087"/>
            <a:ext cx="8048292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F100BF-E3E1-0144-8048-2BAC2AC006D9}"/>
              </a:ext>
            </a:extLst>
          </p:cNvPr>
          <p:cNvCxnSpPr>
            <a:cxnSpLocks/>
          </p:cNvCxnSpPr>
          <p:nvPr/>
        </p:nvCxnSpPr>
        <p:spPr>
          <a:xfrm>
            <a:off x="10172700" y="538027"/>
            <a:ext cx="20193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F9889F-ECBC-CE4E-ADA5-9232D2F16157}"/>
              </a:ext>
            </a:extLst>
          </p:cNvPr>
          <p:cNvSpPr txBox="1"/>
          <p:nvPr/>
        </p:nvSpPr>
        <p:spPr>
          <a:xfrm>
            <a:off x="8069312" y="377687"/>
            <a:ext cx="287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DEMONSTRATION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7E62C4-CC6B-214D-8B09-1A7B7745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585611"/>
            <a:ext cx="10972800" cy="685804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Spectral Cluster 666.4837_1638.84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532D4C-E3E6-EB4B-B1F0-BD2F95FE5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71415"/>
            <a:ext cx="10972800" cy="863194"/>
          </a:xfrm>
        </p:spPr>
        <p:txBody>
          <a:bodyPr>
            <a:noAutofit/>
          </a:bodyPr>
          <a:lstStyle/>
          <a:p>
            <a:r>
              <a:rPr lang="en-US" sz="2000" dirty="0"/>
              <a:t>3 spectra clustered by 1 XIC originating from 1 replicate sample</a:t>
            </a:r>
          </a:p>
          <a:p>
            <a:r>
              <a:rPr lang="en-US" sz="2000" dirty="0"/>
              <a:t>MS2 precursors: 666.4836 m/z (1653s) , 666.4840 m/z (1630s) , 666.666.4836 m/z (1642s)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7AE7D-16A4-9E42-967C-4BD2EFA5B037}"/>
              </a:ext>
            </a:extLst>
          </p:cNvPr>
          <p:cNvSpPr txBox="1"/>
          <p:nvPr/>
        </p:nvSpPr>
        <p:spPr>
          <a:xfrm>
            <a:off x="1267923" y="2294504"/>
            <a:ext cx="168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MS2 Spectra</a:t>
            </a:r>
          </a:p>
        </p:txBody>
      </p:sp>
      <p:pic>
        <p:nvPicPr>
          <p:cNvPr id="14" name="Picture 13" descr="whitenist.png">
            <a:extLst>
              <a:ext uri="{FF2B5EF4-FFF2-40B4-BE49-F238E27FC236}">
                <a16:creationId xmlns:a16="http://schemas.microsoft.com/office/drawing/2014/main" id="{A2D03847-93EE-C542-AE38-3DE9F6C7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17561"/>
            <a:ext cx="706516" cy="188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F2D6B2-67E7-B247-BF59-0387AFC8A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9783"/>
            <a:ext cx="4356100" cy="347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FA20DB-DC30-0345-9EFC-2B6213357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255" y="2294504"/>
            <a:ext cx="8191745" cy="403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1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ML_template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20320</TotalTime>
  <Words>1263</Words>
  <Application>Microsoft Macintosh PowerPoint</Application>
  <PresentationFormat>Widescreen</PresentationFormat>
  <Paragraphs>228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Helvetica</vt:lpstr>
      <vt:lpstr>MML_template01</vt:lpstr>
      <vt:lpstr>MetaboPique</vt:lpstr>
      <vt:lpstr>PowerPoint Presentation</vt:lpstr>
      <vt:lpstr>PowerPoint Presentation</vt:lpstr>
      <vt:lpstr>An Ideal Workflow</vt:lpstr>
      <vt:lpstr>A More Realistic Workflow</vt:lpstr>
      <vt:lpstr>MetaboPique: Overview</vt:lpstr>
      <vt:lpstr>A Demonstration of MetaboPique</vt:lpstr>
      <vt:lpstr>MetaboPique: Spectral Clustering Based On XIC</vt:lpstr>
      <vt:lpstr>Spectral Cluster 666.4837_1638.84</vt:lpstr>
      <vt:lpstr>MetaboPique: Merging Clusters</vt:lpstr>
      <vt:lpstr>Spectral Cluster 616.2701_380.22</vt:lpstr>
      <vt:lpstr>MetaboPique: Adduct Type and Charge Prediction</vt:lpstr>
      <vt:lpstr>MetaboPique: Adduct Type and Charge Prediction</vt:lpstr>
      <vt:lpstr>Cluster 608.3855_999.07</vt:lpstr>
      <vt:lpstr>Cluster 608.3855_999.07</vt:lpstr>
      <vt:lpstr>PowerPoint Presentation</vt:lpstr>
      <vt:lpstr>Thanks!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COSMA</dc:title>
  <dc:creator>Mak, Tytus (Fed)</dc:creator>
  <cp:lastModifiedBy>Mak, Tytus (Fed)</cp:lastModifiedBy>
  <cp:revision>177</cp:revision>
  <dcterms:created xsi:type="dcterms:W3CDTF">2018-05-07T20:35:46Z</dcterms:created>
  <dcterms:modified xsi:type="dcterms:W3CDTF">2019-05-27T02:09:38Z</dcterms:modified>
</cp:coreProperties>
</file>