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4"/>
  </p:sldMasterIdLst>
  <p:notesMasterIdLst>
    <p:notesMasterId r:id="rId6"/>
  </p:notesMasterIdLst>
  <p:handoutMasterIdLst>
    <p:handoutMasterId r:id="rId7"/>
  </p:handoutMasterIdLst>
  <p:sldIdLst>
    <p:sldId id="1627" r:id="rId5"/>
  </p:sldIdLst>
  <p:sldSz cx="9144000" cy="6858000" type="letter"/>
  <p:notesSz cx="6934200" cy="9220200"/>
  <p:custDataLst>
    <p:tags r:id="rId8"/>
  </p:custDataLst>
  <p:defaultTextStyle>
    <a:defPPr>
      <a:defRPr lang="en-US"/>
    </a:defPPr>
    <a:lvl1pPr algn="l" rtl="0" fontAlgn="base">
      <a:spcBef>
        <a:spcPct val="0"/>
      </a:spcBef>
      <a:spcAft>
        <a:spcPct val="0"/>
      </a:spcAft>
      <a:defRPr kern="1200">
        <a:solidFill>
          <a:schemeClr val="folHlink"/>
        </a:solidFill>
        <a:latin typeface="Arial" charset="0"/>
        <a:ea typeface="+mn-ea"/>
        <a:cs typeface="+mn-cs"/>
      </a:defRPr>
    </a:lvl1pPr>
    <a:lvl2pPr marL="457200" algn="l" rtl="0" fontAlgn="base">
      <a:spcBef>
        <a:spcPct val="0"/>
      </a:spcBef>
      <a:spcAft>
        <a:spcPct val="0"/>
      </a:spcAft>
      <a:defRPr kern="1200">
        <a:solidFill>
          <a:schemeClr val="folHlink"/>
        </a:solidFill>
        <a:latin typeface="Arial" charset="0"/>
        <a:ea typeface="+mn-ea"/>
        <a:cs typeface="+mn-cs"/>
      </a:defRPr>
    </a:lvl2pPr>
    <a:lvl3pPr marL="914400" algn="l" rtl="0" fontAlgn="base">
      <a:spcBef>
        <a:spcPct val="0"/>
      </a:spcBef>
      <a:spcAft>
        <a:spcPct val="0"/>
      </a:spcAft>
      <a:defRPr kern="1200">
        <a:solidFill>
          <a:schemeClr val="folHlink"/>
        </a:solidFill>
        <a:latin typeface="Arial" charset="0"/>
        <a:ea typeface="+mn-ea"/>
        <a:cs typeface="+mn-cs"/>
      </a:defRPr>
    </a:lvl3pPr>
    <a:lvl4pPr marL="1371600" algn="l" rtl="0" fontAlgn="base">
      <a:spcBef>
        <a:spcPct val="0"/>
      </a:spcBef>
      <a:spcAft>
        <a:spcPct val="0"/>
      </a:spcAft>
      <a:defRPr kern="1200">
        <a:solidFill>
          <a:schemeClr val="folHlink"/>
        </a:solidFill>
        <a:latin typeface="Arial" charset="0"/>
        <a:ea typeface="+mn-ea"/>
        <a:cs typeface="+mn-cs"/>
      </a:defRPr>
    </a:lvl4pPr>
    <a:lvl5pPr marL="1828800" algn="l" rtl="0" fontAlgn="base">
      <a:spcBef>
        <a:spcPct val="0"/>
      </a:spcBef>
      <a:spcAft>
        <a:spcPct val="0"/>
      </a:spcAft>
      <a:defRPr kern="1200">
        <a:solidFill>
          <a:schemeClr val="folHlink"/>
        </a:solidFill>
        <a:latin typeface="Arial" charset="0"/>
        <a:ea typeface="+mn-ea"/>
        <a:cs typeface="+mn-cs"/>
      </a:defRPr>
    </a:lvl5pPr>
    <a:lvl6pPr marL="2286000" algn="l" defTabSz="914400" rtl="0" eaLnBrk="1" latinLnBrk="0" hangingPunct="1">
      <a:defRPr kern="1200">
        <a:solidFill>
          <a:schemeClr val="folHlink"/>
        </a:solidFill>
        <a:latin typeface="Arial" charset="0"/>
        <a:ea typeface="+mn-ea"/>
        <a:cs typeface="+mn-cs"/>
      </a:defRPr>
    </a:lvl6pPr>
    <a:lvl7pPr marL="2743200" algn="l" defTabSz="914400" rtl="0" eaLnBrk="1" latinLnBrk="0" hangingPunct="1">
      <a:defRPr kern="1200">
        <a:solidFill>
          <a:schemeClr val="folHlink"/>
        </a:solidFill>
        <a:latin typeface="Arial" charset="0"/>
        <a:ea typeface="+mn-ea"/>
        <a:cs typeface="+mn-cs"/>
      </a:defRPr>
    </a:lvl7pPr>
    <a:lvl8pPr marL="3200400" algn="l" defTabSz="914400" rtl="0" eaLnBrk="1" latinLnBrk="0" hangingPunct="1">
      <a:defRPr kern="1200">
        <a:solidFill>
          <a:schemeClr val="folHlink"/>
        </a:solidFill>
        <a:latin typeface="Arial" charset="0"/>
        <a:ea typeface="+mn-ea"/>
        <a:cs typeface="+mn-cs"/>
      </a:defRPr>
    </a:lvl8pPr>
    <a:lvl9pPr marL="3657600" algn="l" defTabSz="914400" rtl="0" eaLnBrk="1" latinLnBrk="0" hangingPunct="1">
      <a:defRPr kern="1200">
        <a:solidFill>
          <a:schemeClr val="folHlink"/>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ST" initials="N" lastIdx="4" clrIdx="0"/>
  <p:cmAuthor id="1" name="Eric Amis" initials="EJA" lastIdx="1" clrIdx="1"/>
  <p:cmAuthor id="2" name="  " initials=" " lastIdx="2" clrIdx="2"/>
  <p:cmAuthor id="3" name="mfasolka" initials="m" lastIdx="1" clrIdx="3"/>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800080"/>
    <a:srgbClr val="000000"/>
    <a:srgbClr val="FF5050"/>
    <a:srgbClr val="0066CC"/>
    <a:srgbClr val="FFFFFF"/>
    <a:srgbClr val="FF1717"/>
    <a:srgbClr val="CCFFFF"/>
    <a:srgbClr val="DDF2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57" autoAdjust="0"/>
    <p:restoredTop sz="56518" autoAdjust="0"/>
  </p:normalViewPr>
  <p:slideViewPr>
    <p:cSldViewPr snapToGrid="0">
      <p:cViewPr varScale="1">
        <p:scale>
          <a:sx n="72" d="100"/>
          <a:sy n="72" d="100"/>
        </p:scale>
        <p:origin x="-2850" y="-90"/>
      </p:cViewPr>
      <p:guideLst>
        <p:guide orient="horz" pos="2160"/>
        <p:guide pos="2879"/>
      </p:guideLst>
    </p:cSldViewPr>
  </p:slideViewPr>
  <p:outlineViewPr>
    <p:cViewPr>
      <p:scale>
        <a:sx n="33" d="100"/>
        <a:sy n="33" d="100"/>
      </p:scale>
      <p:origin x="0" y="0"/>
    </p:cViewPr>
  </p:outlineViewPr>
  <p:notesTextViewPr>
    <p:cViewPr>
      <p:scale>
        <a:sx n="100" d="100"/>
        <a:sy n="100" d="100"/>
      </p:scale>
      <p:origin x="0" y="576"/>
    </p:cViewPr>
  </p:notesTextViewPr>
  <p:sorterViewPr>
    <p:cViewPr varScale="1">
      <p:scale>
        <a:sx n="100" d="100"/>
        <a:sy n="100" d="100"/>
      </p:scale>
      <p:origin x="0" y="3448"/>
    </p:cViewPr>
  </p:sorterViewPr>
  <p:notesViewPr>
    <p:cSldViewPr snapToGrid="0">
      <p:cViewPr>
        <p:scale>
          <a:sx n="100" d="100"/>
          <a:sy n="100" d="100"/>
        </p:scale>
        <p:origin x="-1800" y="-880"/>
      </p:cViewPr>
      <p:guideLst>
        <p:guide orient="horz" pos="2905"/>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1224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spect="1" noChangeArrowheads="1"/>
          </p:cNvSpPr>
          <p:nvPr>
            <p:ph type="body" sz="quarter" idx="3"/>
          </p:nvPr>
        </p:nvSpPr>
        <p:spPr bwMode="auto">
          <a:xfrm>
            <a:off x="522288" y="4851400"/>
            <a:ext cx="5815012" cy="4244975"/>
          </a:xfrm>
          <a:prstGeom prst="rect">
            <a:avLst/>
          </a:prstGeom>
          <a:noFill/>
          <a:ln w="12700">
            <a:noFill/>
            <a:miter lim="800000"/>
            <a:headEnd/>
            <a:tailEnd/>
          </a:ln>
          <a:effectLst/>
        </p:spPr>
        <p:txBody>
          <a:bodyPr vert="horz" wrap="square" lIns="93950" tIns="46152" rIns="93950" bIns="46152" numCol="1" anchor="t" anchorCtr="0" compatLnSpc="1">
            <a:prstTxWarp prst="textNoShape">
              <a:avLst/>
            </a:prstTxWarp>
          </a:bodyPr>
          <a:lstStyle/>
          <a:p>
            <a:pPr lvl="0"/>
            <a:r>
              <a:rPr lang="en-US" noProof="0" dirty="0" smtClean="0"/>
              <a:t>Click to edit Master text styles</a:t>
            </a:r>
          </a:p>
        </p:txBody>
      </p:sp>
      <p:sp>
        <p:nvSpPr>
          <p:cNvPr id="16387" name="Rectangle 3"/>
          <p:cNvSpPr>
            <a:spLocks noGrp="1" noRot="1" noChangeAspect="1" noChangeArrowheads="1" noTextEdit="1"/>
          </p:cNvSpPr>
          <p:nvPr>
            <p:ph type="sldImg" idx="2"/>
          </p:nvPr>
        </p:nvSpPr>
        <p:spPr bwMode="auto">
          <a:xfrm>
            <a:off x="441325" y="268288"/>
            <a:ext cx="5992813" cy="4494212"/>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2932989274"/>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30000"/>
      </a:spcBef>
      <a:spcAft>
        <a:spcPct val="0"/>
      </a:spcAft>
      <a:defRPr sz="1100" kern="1200">
        <a:solidFill>
          <a:schemeClr val="tx1"/>
        </a:solidFill>
        <a:latin typeface="Arial"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pitchFamily="1"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pitchFamily="1"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pitchFamily="1"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pitchFamily="1"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buFontTx/>
              <a:buNone/>
            </a:pPr>
            <a:r>
              <a:rPr lang="en-US" dirty="0" smtClean="0"/>
              <a:t>Slide</a:t>
            </a:r>
            <a:r>
              <a:rPr lang="en-US" baseline="0" dirty="0" smtClean="0"/>
              <a:t> Note Sections:</a:t>
            </a:r>
          </a:p>
          <a:p>
            <a:pPr>
              <a:lnSpc>
                <a:spcPct val="80000"/>
              </a:lnSpc>
              <a:buFontTx/>
              <a:buNone/>
            </a:pPr>
            <a:endParaRPr lang="en-US" baseline="0" dirty="0" smtClean="0"/>
          </a:p>
          <a:p>
            <a:pPr marL="0" marR="0" lvl="0" indent="0" algn="l" defTabSz="914400" rtl="0" eaLnBrk="0" fontAlgn="base" latinLnBrk="0" hangingPunct="0">
              <a:lnSpc>
                <a:spcPct val="90000"/>
              </a:lnSpc>
              <a:spcBef>
                <a:spcPct val="30000"/>
              </a:spcBef>
              <a:spcAft>
                <a:spcPct val="0"/>
              </a:spcAft>
              <a:buClrTx/>
              <a:buSzTx/>
              <a:buFont typeface="Arial" pitchFamily="34" charset="0"/>
              <a:buNone/>
              <a:tabLst/>
              <a:defRPr/>
            </a:pPr>
            <a:r>
              <a:rPr lang="en-US" sz="1100" i="1" kern="1200" dirty="0" smtClean="0">
                <a:solidFill>
                  <a:schemeClr val="tx1"/>
                </a:solidFill>
                <a:latin typeface="Times" pitchFamily="1" charset="0"/>
                <a:ea typeface="+mn-ea"/>
                <a:cs typeface="+mn-cs"/>
              </a:rPr>
              <a:t>Alternate Program Areas:</a:t>
            </a:r>
            <a:r>
              <a:rPr lang="en-US" sz="1100" kern="1200" dirty="0" smtClean="0">
                <a:solidFill>
                  <a:schemeClr val="tx1"/>
                </a:solidFill>
                <a:latin typeface="Times" pitchFamily="1" charset="0"/>
                <a:ea typeface="+mn-ea"/>
                <a:cs typeface="+mn-cs"/>
              </a:rPr>
              <a:t> </a:t>
            </a:r>
          </a:p>
          <a:p>
            <a:pPr lvl="0">
              <a:buFont typeface="Arial" pitchFamily="34" charset="0"/>
              <a:buNone/>
            </a:pPr>
            <a:endParaRPr lang="en-US" sz="1100" kern="1200" dirty="0" smtClean="0">
              <a:solidFill>
                <a:schemeClr val="tx1"/>
              </a:solidFill>
              <a:latin typeface="Times" pitchFamily="1" charset="0"/>
              <a:ea typeface="+mn-ea"/>
              <a:cs typeface="+mn-cs"/>
            </a:endParaRPr>
          </a:p>
          <a:p>
            <a:pPr lvl="0">
              <a:buFont typeface="Arial" pitchFamily="34" charset="0"/>
              <a:buNone/>
            </a:pPr>
            <a:r>
              <a:rPr lang="en-US" sz="1100" i="1" kern="1200" dirty="0" smtClean="0">
                <a:solidFill>
                  <a:schemeClr val="tx1"/>
                </a:solidFill>
                <a:latin typeface="Times" pitchFamily="1" charset="0"/>
                <a:ea typeface="+mn-ea"/>
                <a:cs typeface="+mn-cs"/>
              </a:rPr>
              <a:t>Talking Points:</a:t>
            </a:r>
            <a:r>
              <a:rPr lang="en-US" sz="1100" kern="1200" dirty="0" smtClean="0">
                <a:solidFill>
                  <a:schemeClr val="tx1"/>
                </a:solidFill>
                <a:latin typeface="Times" pitchFamily="1" charset="0"/>
                <a:ea typeface="+mn-ea"/>
                <a:cs typeface="+mn-cs"/>
              </a:rPr>
              <a:t> Major developments have also taken place in our LC/MS measurement program that will serve to enable both metabolomics and proteomics researchers to reliably identify these ubiquitous components of biological fluids. A single protein digest library program has also been created for use in quality control in proteomics. This resource, combined with NIST quality metrics for LC-MS, under concurrent development, is now available through the web on http://peptide.nist.gov and will serve as a basis for future quality control metrics. In addition, a new glycan and </a:t>
            </a:r>
            <a:r>
              <a:rPr lang="en-US" sz="1100" kern="1200" dirty="0" err="1" smtClean="0">
                <a:solidFill>
                  <a:schemeClr val="tx1"/>
                </a:solidFill>
                <a:latin typeface="Times" pitchFamily="1" charset="0"/>
                <a:ea typeface="+mn-ea"/>
                <a:cs typeface="+mn-cs"/>
              </a:rPr>
              <a:t>glycopeptides</a:t>
            </a:r>
            <a:r>
              <a:rPr lang="en-US" sz="1100" kern="1200" dirty="0" smtClean="0">
                <a:solidFill>
                  <a:schemeClr val="tx1"/>
                </a:solidFill>
                <a:latin typeface="Times" pitchFamily="1" charset="0"/>
                <a:ea typeface="+mn-ea"/>
                <a:cs typeface="+mn-cs"/>
              </a:rPr>
              <a:t> analysis system has been developed for characterizing 'biologic' drugs as part of our collaborative efforts within the </a:t>
            </a:r>
            <a:r>
              <a:rPr lang="en-US" sz="1100" kern="1200" dirty="0" err="1" smtClean="0">
                <a:solidFill>
                  <a:schemeClr val="tx1"/>
                </a:solidFill>
                <a:latin typeface="Times" pitchFamily="1" charset="0"/>
                <a:ea typeface="+mn-ea"/>
                <a:cs typeface="+mn-cs"/>
              </a:rPr>
              <a:t>biomanufacturing</a:t>
            </a:r>
            <a:r>
              <a:rPr lang="en-US" sz="1100" kern="1200" dirty="0" smtClean="0">
                <a:solidFill>
                  <a:schemeClr val="tx1"/>
                </a:solidFill>
                <a:latin typeface="Times" pitchFamily="1" charset="0"/>
                <a:ea typeface="+mn-ea"/>
                <a:cs typeface="+mn-cs"/>
              </a:rPr>
              <a:t> program at NIST. Methods to be used for creating spectra libraries for such chemical entities have already been developed for our QTOF instrument. </a:t>
            </a:r>
          </a:p>
          <a:p>
            <a:pPr lvl="0">
              <a:buFont typeface="Arial" pitchFamily="34" charset="0"/>
              <a:buNone/>
            </a:pPr>
            <a:endParaRPr lang="en-US" sz="1100" kern="1200" dirty="0" smtClean="0">
              <a:solidFill>
                <a:schemeClr val="tx1"/>
              </a:solidFill>
              <a:latin typeface="Times" pitchFamily="1" charset="0"/>
              <a:ea typeface="+mn-ea"/>
              <a:cs typeface="+mn-cs"/>
            </a:endParaRPr>
          </a:p>
          <a:p>
            <a:pPr lvl="0">
              <a:buFont typeface="Arial" pitchFamily="34" charset="0"/>
              <a:buNone/>
            </a:pPr>
            <a:r>
              <a:rPr lang="en-US" sz="1100" kern="1200" dirty="0" smtClean="0">
                <a:solidFill>
                  <a:schemeClr val="tx1"/>
                </a:solidFill>
                <a:latin typeface="Times" pitchFamily="1" charset="0"/>
                <a:ea typeface="+mn-ea"/>
                <a:cs typeface="+mn-cs"/>
              </a:rPr>
              <a:t>As part of a major inter-laboratory program supported the National Cancer Institute of the National Institutes for Health, we have been involved in the development of quality metrics for examining variability in mass spectra data between and within participating labs using standard NIST-prepared mixtures. This has led to the publication of a paper and the release of the metrics software, which has already implemented in commercial software. This work has been highlighted by NIH as a key accomplishment at the 2010 annual conference organized by the Clinical Proteomic Technology Assessment for Cancer program (CPTAC). </a:t>
            </a:r>
          </a:p>
          <a:p>
            <a:pPr lvl="0">
              <a:buFont typeface="Arial" pitchFamily="34" charset="0"/>
              <a:buNone/>
            </a:pPr>
            <a:endParaRPr lang="en-US" sz="1100" kern="1200" dirty="0" smtClean="0">
              <a:solidFill>
                <a:schemeClr val="tx1"/>
              </a:solidFill>
              <a:latin typeface="Times" pitchFamily="1" charset="0"/>
              <a:ea typeface="+mn-ea"/>
              <a:cs typeface="+mn-cs"/>
            </a:endParaRPr>
          </a:p>
          <a:p>
            <a:pPr marL="0" marR="0" lvl="0" indent="0" algn="l" defTabSz="914400" rtl="0" eaLnBrk="0" fontAlgn="base" latinLnBrk="0" hangingPunct="0">
              <a:lnSpc>
                <a:spcPct val="90000"/>
              </a:lnSpc>
              <a:spcBef>
                <a:spcPct val="30000"/>
              </a:spcBef>
              <a:spcAft>
                <a:spcPct val="0"/>
              </a:spcAft>
              <a:buClrTx/>
              <a:buSzTx/>
              <a:buFont typeface="Arial" pitchFamily="34" charset="0"/>
              <a:buNone/>
              <a:tabLst/>
              <a:defRPr/>
            </a:pPr>
            <a:r>
              <a:rPr lang="en-US" sz="1100" i="1" kern="1200" dirty="0" smtClean="0">
                <a:solidFill>
                  <a:schemeClr val="tx1"/>
                </a:solidFill>
                <a:latin typeface="Times" pitchFamily="1" charset="0"/>
                <a:ea typeface="+mn-ea"/>
                <a:cs typeface="+mn-cs"/>
              </a:rPr>
              <a:t>Descriptions of figures:</a:t>
            </a:r>
            <a:r>
              <a:rPr lang="en-US" sz="1100" kern="1200" dirty="0" smtClean="0">
                <a:solidFill>
                  <a:schemeClr val="tx1"/>
                </a:solidFill>
                <a:latin typeface="Times" pitchFamily="1" charset="0"/>
                <a:ea typeface="+mn-ea"/>
                <a:cs typeface="+mn-cs"/>
              </a:rPr>
              <a:t> Workflow of MS Library generation; </a:t>
            </a:r>
            <a:r>
              <a:rPr lang="en-US" dirty="0" smtClean="0">
                <a:latin typeface="Times" pitchFamily="18" charset="0"/>
              </a:rPr>
              <a:t>Snapshot of website with NIST </a:t>
            </a:r>
            <a:r>
              <a:rPr lang="en-US" i="1" dirty="0" smtClean="0">
                <a:latin typeface="Times" pitchFamily="18" charset="0"/>
              </a:rPr>
              <a:t>Libraries</a:t>
            </a:r>
            <a:r>
              <a:rPr lang="en-US" i="1" baseline="0" dirty="0" smtClean="0">
                <a:latin typeface="Times" pitchFamily="18" charset="0"/>
              </a:rPr>
              <a:t> for Peptide Tandem Mass Spectra</a:t>
            </a:r>
            <a:r>
              <a:rPr lang="en-US" dirty="0" smtClean="0">
                <a:latin typeface="Times" pitchFamily="18" charset="0"/>
              </a:rPr>
              <a:t>.</a:t>
            </a:r>
          </a:p>
          <a:p>
            <a:pPr lvl="0">
              <a:buFont typeface="Arial" pitchFamily="34" charset="0"/>
              <a:buNone/>
            </a:pPr>
            <a:endParaRPr lang="en-US" sz="1100" kern="1200" dirty="0" smtClean="0">
              <a:solidFill>
                <a:schemeClr val="tx1"/>
              </a:solidFill>
              <a:latin typeface="Times" pitchFamily="1" charset="0"/>
              <a:ea typeface="+mn-ea"/>
              <a:cs typeface="+mn-cs"/>
            </a:endParaRPr>
          </a:p>
          <a:p>
            <a:pPr lvl="0">
              <a:buFont typeface="Arial" pitchFamily="34" charset="0"/>
              <a:buNone/>
            </a:pPr>
            <a:endParaRPr lang="en-US" sz="1100" kern="1200" dirty="0" smtClean="0">
              <a:solidFill>
                <a:schemeClr val="tx1"/>
              </a:solidFill>
              <a:latin typeface="Times" pitchFamily="1" charset="0"/>
              <a:ea typeface="+mn-ea"/>
              <a:cs typeface="+mn-cs"/>
            </a:endParaRPr>
          </a:p>
          <a:p>
            <a:pPr lvl="0">
              <a:buFont typeface="Arial" pitchFamily="34" charset="0"/>
              <a:buNone/>
            </a:pPr>
            <a:r>
              <a:rPr lang="en-US" sz="1100" i="1" kern="1200" dirty="0" smtClean="0">
                <a:solidFill>
                  <a:schemeClr val="tx1"/>
                </a:solidFill>
                <a:latin typeface="Times" pitchFamily="1" charset="0"/>
                <a:ea typeface="+mn-ea"/>
                <a:cs typeface="+mn-cs"/>
              </a:rPr>
              <a:t>Contact:</a:t>
            </a:r>
            <a:r>
              <a:rPr lang="en-US" sz="1100" kern="1200" dirty="0" smtClean="0">
                <a:solidFill>
                  <a:schemeClr val="tx1"/>
                </a:solidFill>
                <a:latin typeface="Times" pitchFamily="1" charset="0"/>
                <a:ea typeface="+mn-ea"/>
                <a:cs typeface="+mn-cs"/>
              </a:rPr>
              <a:t> </a:t>
            </a:r>
            <a:r>
              <a:rPr lang="en-US" dirty="0" smtClean="0">
                <a:latin typeface="Times" pitchFamily="18" charset="0"/>
              </a:rPr>
              <a:t>Paul Rudnick, 645</a:t>
            </a:r>
            <a:endParaRPr lang="en-US" sz="1100" kern="1200" dirty="0" smtClean="0">
              <a:solidFill>
                <a:schemeClr val="tx1"/>
              </a:solidFill>
              <a:latin typeface="Times" pitchFamily="1" charset="0"/>
              <a:ea typeface="+mn-ea"/>
              <a:cs typeface="+mn-cs"/>
            </a:endParaRPr>
          </a:p>
          <a:p>
            <a:pPr lvl="0">
              <a:buFont typeface="Arial" pitchFamily="34" charset="0"/>
              <a:buNone/>
            </a:pPr>
            <a:endParaRPr lang="en-US" sz="1100" kern="1200" dirty="0" smtClean="0">
              <a:solidFill>
                <a:schemeClr val="tx1"/>
              </a:solidFill>
              <a:latin typeface="Times" pitchFamily="1" charset="0"/>
              <a:ea typeface="+mn-ea"/>
              <a:cs typeface="+mn-cs"/>
            </a:endParaRPr>
          </a:p>
          <a:p>
            <a:pPr lvl="0">
              <a:buFont typeface="Arial" pitchFamily="34" charset="0"/>
              <a:buNone/>
            </a:pPr>
            <a:r>
              <a:rPr lang="en-US" sz="1100" kern="1200" dirty="0" smtClean="0">
                <a:solidFill>
                  <a:schemeClr val="tx1"/>
                </a:solidFill>
                <a:latin typeface="Times" pitchFamily="1" charset="0"/>
                <a:ea typeface="+mn-ea"/>
                <a:cs typeface="+mn-cs"/>
              </a:rPr>
              <a:t>LIST OF CUSTOMERS</a:t>
            </a:r>
            <a:r>
              <a:rPr lang="en-US" sz="1100" kern="1200" baseline="0" dirty="0" smtClean="0">
                <a:solidFill>
                  <a:schemeClr val="tx1"/>
                </a:solidFill>
                <a:latin typeface="Times" pitchFamily="1" charset="0"/>
                <a:ea typeface="+mn-ea"/>
                <a:cs typeface="+mn-cs"/>
              </a:rPr>
              <a:t> AND PARTNERS:</a:t>
            </a:r>
          </a:p>
          <a:p>
            <a:pPr lvl="0">
              <a:buFont typeface="Arial" pitchFamily="34" charset="0"/>
              <a:buNone/>
            </a:pPr>
            <a:r>
              <a:rPr lang="en-US" sz="1100" kern="1200" dirty="0" smtClean="0">
                <a:solidFill>
                  <a:schemeClr val="tx1"/>
                </a:solidFill>
                <a:latin typeface="Times" pitchFamily="1" charset="0"/>
                <a:ea typeface="+mn-ea"/>
                <a:cs typeface="+mn-cs"/>
              </a:rPr>
              <a:t>College of American Pathologists</a:t>
            </a:r>
          </a:p>
          <a:p>
            <a:pPr lvl="0">
              <a:buFont typeface="Arial" pitchFamily="34" charset="0"/>
              <a:buNone/>
            </a:pPr>
            <a:r>
              <a:rPr lang="en-US" sz="1100" kern="1200" dirty="0" smtClean="0">
                <a:solidFill>
                  <a:schemeClr val="tx1"/>
                </a:solidFill>
                <a:latin typeface="Times" pitchFamily="1" charset="0"/>
                <a:ea typeface="+mn-ea"/>
                <a:cs typeface="+mn-cs"/>
              </a:rPr>
              <a:t>Proteome Software</a:t>
            </a:r>
          </a:p>
          <a:p>
            <a:pPr lvl="0">
              <a:buFont typeface="Arial" pitchFamily="34" charset="0"/>
              <a:buNone/>
            </a:pPr>
            <a:r>
              <a:rPr lang="en-US" sz="1100" kern="1200" dirty="0" smtClean="0">
                <a:solidFill>
                  <a:schemeClr val="tx1"/>
                </a:solidFill>
                <a:latin typeface="Times" pitchFamily="1" charset="0"/>
                <a:ea typeface="+mn-ea"/>
                <a:cs typeface="+mn-cs"/>
              </a:rPr>
              <a:t>National</a:t>
            </a:r>
            <a:r>
              <a:rPr lang="en-US" sz="1100" kern="1200" baseline="0" dirty="0" smtClean="0">
                <a:solidFill>
                  <a:schemeClr val="tx1"/>
                </a:solidFill>
                <a:latin typeface="Times" pitchFamily="1" charset="0"/>
                <a:ea typeface="+mn-ea"/>
                <a:cs typeface="+mn-cs"/>
              </a:rPr>
              <a:t> Cancer Institute</a:t>
            </a:r>
          </a:p>
          <a:p>
            <a:pPr lvl="0">
              <a:buFont typeface="Arial" pitchFamily="34" charset="0"/>
              <a:buNone/>
            </a:pPr>
            <a:r>
              <a:rPr lang="en-US" sz="1100" kern="1200" baseline="0" dirty="0" smtClean="0">
                <a:solidFill>
                  <a:schemeClr val="tx1"/>
                </a:solidFill>
                <a:latin typeface="Times" pitchFamily="1" charset="0"/>
                <a:ea typeface="+mn-ea"/>
                <a:cs typeface="+mn-cs"/>
              </a:rPr>
              <a:t>National Institutes of Health</a:t>
            </a:r>
            <a:endParaRPr lang="en-US" sz="1100" kern="1200" dirty="0" smtClean="0">
              <a:solidFill>
                <a:schemeClr val="tx1"/>
              </a:solidFill>
              <a:latin typeface="Times" pitchFamily="1" charset="0"/>
              <a:ea typeface="+mn-ea"/>
              <a:cs typeface="+mn-cs"/>
            </a:endParaRPr>
          </a:p>
          <a:p>
            <a:pPr lvl="0">
              <a:buFont typeface="Arial" pitchFamily="34" charset="0"/>
              <a:buNone/>
            </a:pPr>
            <a:endParaRPr lang="en-US" sz="1100" kern="1200" dirty="0" smtClean="0">
              <a:solidFill>
                <a:schemeClr val="tx1"/>
              </a:solidFill>
              <a:latin typeface="Times" pitchFamily="1" charset="0"/>
              <a:ea typeface="+mn-ea"/>
              <a:cs typeface="+mn-cs"/>
            </a:endParaRPr>
          </a:p>
          <a:p>
            <a:pPr lvl="0">
              <a:buFont typeface="Arial" pitchFamily="34" charset="0"/>
              <a:buNone/>
            </a:pPr>
            <a:r>
              <a:rPr lang="en-US" sz="1100" i="1" kern="1200" dirty="0" smtClean="0">
                <a:solidFill>
                  <a:schemeClr val="tx1"/>
                </a:solidFill>
                <a:latin typeface="Times" pitchFamily="1" charset="0"/>
                <a:ea typeface="+mn-ea"/>
                <a:cs typeface="+mn-cs"/>
              </a:rPr>
              <a:t>References:</a:t>
            </a:r>
          </a:p>
          <a:p>
            <a:pPr marL="209550" indent="-209550">
              <a:defRPr/>
            </a:pPr>
            <a:r>
              <a:rPr lang="en-US" sz="1100" kern="1200" dirty="0" smtClean="0">
                <a:solidFill>
                  <a:schemeClr val="tx1"/>
                </a:solidFill>
                <a:latin typeface="Arial" charset="0"/>
                <a:ea typeface="+mn-ea"/>
                <a:cs typeface="+mn-cs"/>
              </a:rPr>
              <a:t>"Measuring Variability in Shotgun Proteomics Experiments”, Stein, S.E.; ASMS (2008)</a:t>
            </a:r>
            <a:endParaRPr lang="en-US" i="1" dirty="0" smtClean="0">
              <a:latin typeface="Times" pitchFamily="18" charset="0"/>
            </a:endParaRPr>
          </a:p>
          <a:p>
            <a:pPr marL="209550" indent="-209550">
              <a:defRPr/>
            </a:pPr>
            <a:r>
              <a:rPr lang="en-US" i="1" dirty="0" smtClean="0">
                <a:latin typeface="Times" pitchFamily="18" charset="0"/>
              </a:rPr>
              <a:t>“</a:t>
            </a:r>
            <a:r>
              <a:rPr lang="en-US" sz="1100" b="0" kern="1200" dirty="0" smtClean="0">
                <a:solidFill>
                  <a:schemeClr val="tx1"/>
                </a:solidFill>
                <a:latin typeface="Arial" charset="0"/>
                <a:ea typeface="+mn-ea"/>
                <a:cs typeface="+mn-cs"/>
              </a:rPr>
              <a:t>A Multi-site Assessment of Precision and Reproducibility of Multiple Reaction Monitoring-based</a:t>
            </a:r>
            <a:r>
              <a:rPr lang="en-US" sz="1100" b="0" kern="1200" baseline="0" dirty="0" smtClean="0">
                <a:solidFill>
                  <a:schemeClr val="tx1"/>
                </a:solidFill>
                <a:latin typeface="Arial" charset="0"/>
                <a:ea typeface="+mn-ea"/>
                <a:cs typeface="+mn-cs"/>
              </a:rPr>
              <a:t> of Protein Plasma”, </a:t>
            </a:r>
            <a:r>
              <a:rPr lang="en-US" sz="1100" b="0" kern="1200" baseline="0" dirty="0" err="1" smtClean="0">
                <a:solidFill>
                  <a:schemeClr val="tx1"/>
                </a:solidFill>
                <a:latin typeface="Arial" charset="0"/>
                <a:ea typeface="+mn-ea"/>
                <a:cs typeface="+mn-cs"/>
              </a:rPr>
              <a:t>Addona</a:t>
            </a:r>
            <a:r>
              <a:rPr lang="en-US" sz="1100" b="0" kern="1200" baseline="0" dirty="0" smtClean="0">
                <a:solidFill>
                  <a:schemeClr val="tx1"/>
                </a:solidFill>
                <a:latin typeface="Arial" charset="0"/>
                <a:ea typeface="+mn-ea"/>
                <a:cs typeface="+mn-cs"/>
              </a:rPr>
              <a:t>, T.A., et. al., </a:t>
            </a:r>
            <a:r>
              <a:rPr lang="en-US" sz="1100" b="0" i="1" kern="1200" baseline="0" dirty="0" smtClean="0">
                <a:solidFill>
                  <a:schemeClr val="tx1"/>
                </a:solidFill>
                <a:latin typeface="Arial" charset="0"/>
                <a:ea typeface="+mn-ea"/>
                <a:cs typeface="+mn-cs"/>
              </a:rPr>
              <a:t>Nature Biotechnology</a:t>
            </a:r>
            <a:r>
              <a:rPr lang="en-US" sz="1100" b="0" kern="1200" baseline="0" dirty="0" smtClean="0">
                <a:solidFill>
                  <a:schemeClr val="tx1"/>
                </a:solidFill>
                <a:latin typeface="Arial" charset="0"/>
                <a:ea typeface="+mn-ea"/>
                <a:cs typeface="+mn-cs"/>
              </a:rPr>
              <a:t>, vol. 27, issue 7, pp. 633-644, (2009)</a:t>
            </a:r>
          </a:p>
          <a:p>
            <a:pPr marL="209550" marR="0" indent="-209550" algn="l" defTabSz="914400" rtl="0" eaLnBrk="0" fontAlgn="base" latinLnBrk="0" hangingPunct="0">
              <a:lnSpc>
                <a:spcPct val="90000"/>
              </a:lnSpc>
              <a:spcBef>
                <a:spcPct val="30000"/>
              </a:spcBef>
              <a:spcAft>
                <a:spcPct val="0"/>
              </a:spcAft>
              <a:buClrTx/>
              <a:buSzTx/>
              <a:buFontTx/>
              <a:buNone/>
              <a:tabLst/>
              <a:defRPr/>
            </a:pPr>
            <a:r>
              <a:rPr lang="en-US" sz="1100" b="0" kern="1200" baseline="0" dirty="0" smtClean="0">
                <a:solidFill>
                  <a:schemeClr val="tx1"/>
                </a:solidFill>
                <a:latin typeface="Arial" charset="0"/>
                <a:ea typeface="+mn-ea"/>
                <a:cs typeface="+mn-cs"/>
              </a:rPr>
              <a:t>“</a:t>
            </a:r>
            <a:r>
              <a:rPr lang="en-US" sz="1100" b="0" kern="1200" dirty="0" smtClean="0">
                <a:solidFill>
                  <a:schemeClr val="tx1"/>
                </a:solidFill>
                <a:latin typeface="Arial" charset="0"/>
                <a:ea typeface="+mn-ea"/>
                <a:cs typeface="+mn-cs"/>
              </a:rPr>
              <a:t>Depletion of Abundant Plasma Proteins and Limitations of Plasma Proteomics</a:t>
            </a:r>
            <a:r>
              <a:rPr lang="en-US" sz="1100" b="0" kern="1200" baseline="0" dirty="0" smtClean="0">
                <a:solidFill>
                  <a:schemeClr val="tx1"/>
                </a:solidFill>
                <a:latin typeface="Arial" charset="0"/>
                <a:ea typeface="+mn-ea"/>
                <a:cs typeface="+mn-cs"/>
              </a:rPr>
              <a:t>“, </a:t>
            </a:r>
            <a:r>
              <a:rPr lang="en-US" sz="1100" kern="1200" dirty="0" err="1" smtClean="0">
                <a:solidFill>
                  <a:schemeClr val="tx1"/>
                </a:solidFill>
                <a:latin typeface="Arial" charset="0"/>
                <a:ea typeface="+mn-ea"/>
                <a:cs typeface="+mn-cs"/>
              </a:rPr>
              <a:t>Tu</a:t>
            </a:r>
            <a:r>
              <a:rPr lang="en-US" sz="1100" kern="1200" dirty="0" smtClean="0">
                <a:solidFill>
                  <a:schemeClr val="tx1"/>
                </a:solidFill>
                <a:latin typeface="Arial" charset="0"/>
                <a:ea typeface="+mn-ea"/>
                <a:cs typeface="+mn-cs"/>
              </a:rPr>
              <a:t>, C.; </a:t>
            </a:r>
            <a:r>
              <a:rPr lang="en-US" sz="1100" b="0" kern="1200" dirty="0" smtClean="0">
                <a:solidFill>
                  <a:schemeClr val="tx1"/>
                </a:solidFill>
                <a:latin typeface="Arial" charset="0"/>
                <a:ea typeface="+mn-ea"/>
                <a:cs typeface="+mn-cs"/>
              </a:rPr>
              <a:t>Rudnick, P. A.; Martinez, M. Y.; Cheek, K. L.; Stein, S. E.; Slebos, R. J.; </a:t>
            </a:r>
            <a:r>
              <a:rPr lang="en-US" sz="1100" b="0" kern="1200" dirty="0" err="1" smtClean="0">
                <a:solidFill>
                  <a:schemeClr val="tx1"/>
                </a:solidFill>
                <a:latin typeface="Arial" charset="0"/>
                <a:ea typeface="+mn-ea"/>
                <a:cs typeface="+mn-cs"/>
              </a:rPr>
              <a:t>Liebler</a:t>
            </a:r>
            <a:r>
              <a:rPr lang="en-US" sz="1100" b="0" kern="1200" dirty="0" smtClean="0">
                <a:solidFill>
                  <a:schemeClr val="tx1"/>
                </a:solidFill>
                <a:latin typeface="Arial" charset="0"/>
                <a:ea typeface="+mn-ea"/>
                <a:cs typeface="+mn-cs"/>
              </a:rPr>
              <a:t>, D. C</a:t>
            </a:r>
            <a:r>
              <a:rPr lang="en-US" sz="1100" b="1" kern="1200" dirty="0" smtClean="0">
                <a:solidFill>
                  <a:schemeClr val="tx1"/>
                </a:solidFill>
                <a:latin typeface="Arial" charset="0"/>
                <a:ea typeface="+mn-ea"/>
                <a:cs typeface="+mn-cs"/>
              </a:rPr>
              <a:t>.</a:t>
            </a:r>
            <a:r>
              <a:rPr lang="en-US" sz="1100" b="0" kern="1200" dirty="0" smtClean="0">
                <a:solidFill>
                  <a:schemeClr val="tx1"/>
                </a:solidFill>
                <a:latin typeface="Arial" charset="0"/>
                <a:ea typeface="+mn-ea"/>
                <a:cs typeface="+mn-cs"/>
              </a:rPr>
              <a:t>;</a:t>
            </a:r>
            <a:r>
              <a:rPr lang="en-US" sz="1100" b="0" kern="1200" baseline="0" dirty="0" smtClean="0">
                <a:solidFill>
                  <a:schemeClr val="tx1"/>
                </a:solidFill>
                <a:latin typeface="Arial" charset="0"/>
                <a:ea typeface="+mn-ea"/>
                <a:cs typeface="+mn-cs"/>
              </a:rPr>
              <a:t> </a:t>
            </a:r>
            <a:r>
              <a:rPr lang="en-US" sz="1100" b="0" i="1" kern="1200" baseline="0" dirty="0" smtClean="0">
                <a:solidFill>
                  <a:schemeClr val="tx1"/>
                </a:solidFill>
                <a:latin typeface="Arial" charset="0"/>
                <a:ea typeface="+mn-ea"/>
                <a:cs typeface="+mn-cs"/>
              </a:rPr>
              <a:t>J. Proteome Research</a:t>
            </a:r>
            <a:r>
              <a:rPr lang="en-US" sz="1100" b="0" kern="1200" baseline="0" dirty="0" smtClean="0">
                <a:solidFill>
                  <a:schemeClr val="tx1"/>
                </a:solidFill>
                <a:latin typeface="Arial" charset="0"/>
                <a:ea typeface="+mn-ea"/>
                <a:cs typeface="+mn-cs"/>
              </a:rPr>
              <a:t>, vol. 9, issue 10, pp. 4982-4991, (2010)</a:t>
            </a:r>
          </a:p>
          <a:p>
            <a:pPr marL="209550" marR="0" indent="-209550" algn="l" defTabSz="914400" rtl="0" eaLnBrk="0" fontAlgn="base" latinLnBrk="0" hangingPunct="0">
              <a:lnSpc>
                <a:spcPct val="90000"/>
              </a:lnSpc>
              <a:spcBef>
                <a:spcPct val="30000"/>
              </a:spcBef>
              <a:spcAft>
                <a:spcPct val="0"/>
              </a:spcAft>
              <a:buClrTx/>
              <a:buSzTx/>
              <a:buFontTx/>
              <a:buNone/>
              <a:tabLst/>
              <a:defRPr/>
            </a:pPr>
            <a:r>
              <a:rPr lang="en-US" i="0" dirty="0" smtClean="0">
                <a:latin typeface="Times" pitchFamily="18" charset="0"/>
              </a:rPr>
              <a:t>“</a:t>
            </a:r>
            <a:r>
              <a:rPr lang="en-US" sz="1100" kern="1200" dirty="0" smtClean="0">
                <a:solidFill>
                  <a:schemeClr val="tx1"/>
                </a:solidFill>
                <a:latin typeface="Arial" charset="0"/>
                <a:ea typeface="+mn-ea"/>
                <a:cs typeface="+mn-cs"/>
              </a:rPr>
              <a:t>Performance Metrics for Liquid Chromatography-Tandem Mass Spectrometry Systems in Proteomics Analyses</a:t>
            </a:r>
            <a:r>
              <a:rPr lang="en-US" i="0" dirty="0" smtClean="0">
                <a:latin typeface="Times" pitchFamily="18" charset="0"/>
              </a:rPr>
              <a:t>“,</a:t>
            </a:r>
            <a:r>
              <a:rPr lang="en-US" i="0" baseline="0" dirty="0" smtClean="0">
                <a:latin typeface="Times" pitchFamily="18" charset="0"/>
              </a:rPr>
              <a:t> </a:t>
            </a:r>
            <a:r>
              <a:rPr lang="en-US" sz="1100" kern="1200" dirty="0" smtClean="0">
                <a:solidFill>
                  <a:schemeClr val="tx1"/>
                </a:solidFill>
                <a:latin typeface="Arial" charset="0"/>
                <a:ea typeface="+mn-ea"/>
                <a:cs typeface="+mn-cs"/>
              </a:rPr>
              <a:t>Rudnick, P.A., et al.; </a:t>
            </a:r>
            <a:r>
              <a:rPr lang="en-US" sz="1100" i="1" kern="1200" dirty="0" smtClean="0">
                <a:solidFill>
                  <a:schemeClr val="tx1"/>
                </a:solidFill>
                <a:latin typeface="Arial" charset="0"/>
                <a:ea typeface="+mn-ea"/>
                <a:cs typeface="+mn-cs"/>
              </a:rPr>
              <a:t>Mol. Cell Proteomics</a:t>
            </a:r>
            <a:r>
              <a:rPr lang="en-US" sz="1100" kern="1200" dirty="0" smtClean="0">
                <a:solidFill>
                  <a:schemeClr val="tx1"/>
                </a:solidFill>
                <a:latin typeface="Arial" charset="0"/>
                <a:ea typeface="+mn-ea"/>
                <a:cs typeface="+mn-cs"/>
              </a:rPr>
              <a:t>, vol.</a:t>
            </a:r>
            <a:r>
              <a:rPr lang="en-US" sz="1100" kern="1200" baseline="0" dirty="0" smtClean="0">
                <a:solidFill>
                  <a:schemeClr val="tx1"/>
                </a:solidFill>
                <a:latin typeface="Arial" charset="0"/>
                <a:ea typeface="+mn-ea"/>
                <a:cs typeface="+mn-cs"/>
              </a:rPr>
              <a:t> </a:t>
            </a:r>
            <a:r>
              <a:rPr lang="en-US" sz="1100" kern="1200" dirty="0" smtClean="0">
                <a:solidFill>
                  <a:schemeClr val="tx1"/>
                </a:solidFill>
                <a:latin typeface="Arial" charset="0"/>
                <a:ea typeface="+mn-ea"/>
                <a:cs typeface="+mn-cs"/>
              </a:rPr>
              <a:t>9, issue 2, pp. 225-241 (2010).</a:t>
            </a:r>
            <a:endParaRPr lang="en-US" sz="1100" b="0" kern="1200" baseline="0" dirty="0" smtClean="0">
              <a:solidFill>
                <a:schemeClr val="tx1"/>
              </a:solidFill>
              <a:latin typeface="Arial" charset="0"/>
              <a:ea typeface="+mn-ea"/>
              <a:cs typeface="+mn-cs"/>
            </a:endParaRPr>
          </a:p>
          <a:p>
            <a:pPr lvl="0">
              <a:buFont typeface="Arial" pitchFamily="34" charset="0"/>
              <a:buNone/>
            </a:pPr>
            <a:endParaRPr lang="en-US" sz="1100" kern="1200" dirty="0" smtClean="0">
              <a:solidFill>
                <a:schemeClr val="tx1"/>
              </a:solidFill>
              <a:latin typeface="Times" pitchFamily="1" charset="0"/>
              <a:ea typeface="+mn-ea"/>
              <a:cs typeface="+mn-cs"/>
            </a:endParaRPr>
          </a:p>
          <a:p>
            <a:pPr lvl="0">
              <a:buFont typeface="Arial" pitchFamily="34" charset="0"/>
              <a:buNone/>
            </a:pPr>
            <a:r>
              <a:rPr lang="en-US" sz="1100" i="1" kern="1200" dirty="0" smtClean="0">
                <a:solidFill>
                  <a:schemeClr val="tx1"/>
                </a:solidFill>
                <a:latin typeface="Times" pitchFamily="1" charset="0"/>
                <a:ea typeface="+mn-ea"/>
                <a:cs typeface="+mn-cs"/>
              </a:rPr>
              <a:t>Date:</a:t>
            </a:r>
            <a:r>
              <a:rPr lang="en-US" sz="1100" i="1" kern="1200" baseline="0" dirty="0" smtClean="0">
                <a:solidFill>
                  <a:schemeClr val="tx1"/>
                </a:solidFill>
                <a:latin typeface="Times" pitchFamily="1" charset="0"/>
                <a:ea typeface="+mn-ea"/>
                <a:cs typeface="+mn-cs"/>
              </a:rPr>
              <a:t>  </a:t>
            </a:r>
            <a:r>
              <a:rPr lang="en-US" sz="1100" i="0" kern="1200" baseline="0" dirty="0" smtClean="0">
                <a:solidFill>
                  <a:schemeClr val="tx1"/>
                </a:solidFill>
                <a:latin typeface="Times" pitchFamily="1" charset="0"/>
                <a:ea typeface="+mn-ea"/>
                <a:cs typeface="+mn-cs"/>
              </a:rPr>
              <a:t>July 26, 2013</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ft Column">
    <p:spTree>
      <p:nvGrpSpPr>
        <p:cNvPr id="1" name=""/>
        <p:cNvGrpSpPr/>
        <p:nvPr/>
      </p:nvGrpSpPr>
      <p:grpSpPr>
        <a:xfrm>
          <a:off x="0" y="0"/>
          <a:ext cx="0" cy="0"/>
          <a:chOff x="0" y="0"/>
          <a:chExt cx="0" cy="0"/>
        </a:xfrm>
      </p:grpSpPr>
      <p:sp>
        <p:nvSpPr>
          <p:cNvPr id="2" name="Title 1"/>
          <p:cNvSpPr>
            <a:spLocks noGrp="1"/>
          </p:cNvSpPr>
          <p:nvPr>
            <p:ph type="title"/>
          </p:nvPr>
        </p:nvSpPr>
        <p:spPr>
          <a:xfrm>
            <a:off x="0" y="99868"/>
            <a:ext cx="9050338" cy="731838"/>
          </a:xfrm>
        </p:spPr>
        <p:txBody>
          <a:bodyPr/>
          <a:lstStyle/>
          <a:p>
            <a:r>
              <a:rPr lang="en-US" dirty="0" smtClean="0"/>
              <a:t>Click to edit Master title style</a:t>
            </a:r>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450" y="44450"/>
            <a:ext cx="9050338" cy="731838"/>
          </a:xfrm>
          <a:prstGeom prst="rect">
            <a:avLst/>
          </a:prstGeom>
          <a:noFill/>
          <a:ln w="12700">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90488" y="1004888"/>
            <a:ext cx="8958262" cy="5715000"/>
          </a:xfrm>
          <a:prstGeom prst="rect">
            <a:avLst/>
          </a:prstGeom>
          <a:noFill/>
          <a:ln w="12700">
            <a:noFill/>
            <a:miter lim="800000"/>
            <a:headEnd/>
            <a:tailEnd/>
          </a:ln>
        </p:spPr>
        <p:txBody>
          <a:bodyPr vert="horz" wrap="square" lIns="91440" tIns="44446" rIns="91440" bIns="44446"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796114" name="Text Box 18"/>
          <p:cNvSpPr txBox="1">
            <a:spLocks noChangeArrowheads="1"/>
          </p:cNvSpPr>
          <p:nvPr userDrawn="1"/>
        </p:nvSpPr>
        <p:spPr bwMode="auto">
          <a:xfrm>
            <a:off x="7391400" y="-42863"/>
            <a:ext cx="0" cy="247651"/>
          </a:xfrm>
          <a:prstGeom prst="rect">
            <a:avLst/>
          </a:prstGeom>
          <a:noFill/>
          <a:ln w="9525">
            <a:noFill/>
            <a:miter lim="800000"/>
            <a:headEnd/>
            <a:tailEnd/>
          </a:ln>
          <a:effectLst/>
        </p:spPr>
        <p:txBody>
          <a:bodyPr wrap="none" lIns="0" tIns="0" rIns="0" bIns="0">
            <a:spAutoFit/>
          </a:bodyPr>
          <a:lstStyle/>
          <a:p>
            <a:pPr eaLnBrk="0" hangingPunct="0">
              <a:lnSpc>
                <a:spcPct val="90000"/>
              </a:lnSpc>
              <a:spcBef>
                <a:spcPct val="20000"/>
              </a:spcBef>
              <a:buClr>
                <a:srgbClr val="0099CC"/>
              </a:buClr>
              <a:buSzPct val="100000"/>
              <a:defRPr/>
            </a:pPr>
            <a:endParaRPr lang="en-US"/>
          </a:p>
        </p:txBody>
      </p:sp>
      <p:sp>
        <p:nvSpPr>
          <p:cNvPr id="1796118" name="Text Box 22"/>
          <p:cNvSpPr txBox="1">
            <a:spLocks noChangeArrowheads="1"/>
          </p:cNvSpPr>
          <p:nvPr userDrawn="1"/>
        </p:nvSpPr>
        <p:spPr bwMode="auto">
          <a:xfrm>
            <a:off x="2895600" y="3081338"/>
            <a:ext cx="0" cy="247650"/>
          </a:xfrm>
          <a:prstGeom prst="rect">
            <a:avLst/>
          </a:prstGeom>
          <a:noFill/>
          <a:ln w="9525">
            <a:noFill/>
            <a:miter lim="800000"/>
            <a:headEnd/>
            <a:tailEnd/>
          </a:ln>
          <a:effectLst/>
        </p:spPr>
        <p:txBody>
          <a:bodyPr wrap="none" lIns="0" tIns="0" rIns="0" bIns="0">
            <a:spAutoFit/>
          </a:bodyPr>
          <a:lstStyle/>
          <a:p>
            <a:pPr eaLnBrk="0" hangingPunct="0">
              <a:lnSpc>
                <a:spcPct val="90000"/>
              </a:lnSpc>
              <a:spcBef>
                <a:spcPct val="20000"/>
              </a:spcBef>
              <a:buClr>
                <a:srgbClr val="0099CC"/>
              </a:buClr>
              <a:buSzPct val="100000"/>
              <a:defRPr/>
            </a:pPr>
            <a:endParaRPr lang="en-US"/>
          </a:p>
        </p:txBody>
      </p:sp>
      <p:cxnSp>
        <p:nvCxnSpPr>
          <p:cNvPr id="9" name="Straight Connector 8"/>
          <p:cNvCxnSpPr/>
          <p:nvPr userDrawn="1"/>
        </p:nvCxnSpPr>
        <p:spPr bwMode="auto">
          <a:xfrm>
            <a:off x="0" y="726139"/>
            <a:ext cx="9144000" cy="0"/>
          </a:xfrm>
          <a:prstGeom prst="line">
            <a:avLst/>
          </a:prstGeom>
          <a:noFill/>
          <a:ln w="25400" cap="flat" cmpd="sng" algn="ctr">
            <a:solidFill>
              <a:schemeClr val="tx1"/>
            </a:solidFill>
            <a:prstDash val="solid"/>
            <a:round/>
            <a:headEnd type="none" w="med" len="med"/>
            <a:tailEnd type="none" w="med" len="med"/>
          </a:ln>
          <a:effectLst/>
        </p:spPr>
      </p:cxnSp>
      <p:grpSp>
        <p:nvGrpSpPr>
          <p:cNvPr id="7" name="Group 6"/>
          <p:cNvGrpSpPr/>
          <p:nvPr userDrawn="1"/>
        </p:nvGrpSpPr>
        <p:grpSpPr>
          <a:xfrm>
            <a:off x="-9525" y="4008"/>
            <a:ext cx="9163050" cy="6866024"/>
            <a:chOff x="-9525" y="0"/>
            <a:chExt cx="9163050" cy="6858000"/>
          </a:xfrm>
        </p:grpSpPr>
        <p:pic>
          <p:nvPicPr>
            <p:cNvPr id="8"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descr="whitenist.png"/>
            <p:cNvPicPr>
              <a:picLocks noChangeAspect="1"/>
            </p:cNvPicPr>
            <p:nvPr userDrawn="1"/>
          </p:nvPicPr>
          <p:blipFill>
            <a:blip r:embed="rId5"/>
            <a:stretch>
              <a:fillRect/>
            </a:stretch>
          </p:blipFill>
          <p:spPr>
            <a:xfrm>
              <a:off x="457200" y="6517561"/>
              <a:ext cx="706516" cy="188039"/>
            </a:xfrm>
            <a:prstGeom prst="rect">
              <a:avLst/>
            </a:prstGeom>
          </p:spPr>
        </p:pic>
      </p:grpSp>
      <p:cxnSp>
        <p:nvCxnSpPr>
          <p:cNvPr id="3" name="Straight Connector 2"/>
          <p:cNvCxnSpPr/>
          <p:nvPr userDrawn="1"/>
        </p:nvCxnSpPr>
        <p:spPr bwMode="auto">
          <a:xfrm flipV="1">
            <a:off x="-3" y="892393"/>
            <a:ext cx="6428509" cy="1"/>
          </a:xfrm>
          <a:prstGeom prst="line">
            <a:avLst/>
          </a:prstGeom>
          <a:noFill/>
          <a:ln w="9525" cap="flat" cmpd="sng" algn="ctr">
            <a:solidFill>
              <a:schemeClr val="accent6">
                <a:lumMod val="50000"/>
              </a:schemeClr>
            </a:solidFill>
            <a:prstDash val="solid"/>
            <a:round/>
            <a:headEnd type="none" w="med" len="med"/>
            <a:tailEnd type="none" w="med" len="med"/>
          </a:ln>
          <a:effectLst/>
        </p:spPr>
      </p:cxnSp>
      <p:pic>
        <p:nvPicPr>
          <p:cNvPr id="4" name="Picture 3"/>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5008411" y="6565713"/>
            <a:ext cx="3200400"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55" r:id="rId1"/>
    <p:sldLayoutId id="2147483653" r:id="rId2"/>
  </p:sldLayoutIdLst>
  <p:transition spd="med">
    <p:fade/>
  </p:transition>
  <p:timing>
    <p:tnLst>
      <p:par>
        <p:cTn id="1" dur="indefinite" restart="never" nodeType="tmRoot"/>
      </p:par>
    </p:tnLst>
  </p:timing>
  <p:txStyles>
    <p:titleStyle>
      <a:lvl1pPr algn="l" rtl="0" eaLnBrk="0" fontAlgn="base" hangingPunct="0">
        <a:lnSpc>
          <a:spcPct val="95000"/>
        </a:lnSpc>
        <a:spcBef>
          <a:spcPct val="0"/>
        </a:spcBef>
        <a:spcAft>
          <a:spcPct val="0"/>
        </a:spcAft>
        <a:defRPr sz="2400">
          <a:solidFill>
            <a:schemeClr val="tx1"/>
          </a:solidFill>
          <a:latin typeface="+mj-lt"/>
          <a:ea typeface="+mj-ea"/>
          <a:cs typeface="+mj-cs"/>
        </a:defRPr>
      </a:lvl1pPr>
      <a:lvl2pPr algn="l" rtl="0" eaLnBrk="0" fontAlgn="base" hangingPunct="0">
        <a:lnSpc>
          <a:spcPct val="95000"/>
        </a:lnSpc>
        <a:spcBef>
          <a:spcPct val="0"/>
        </a:spcBef>
        <a:spcAft>
          <a:spcPct val="0"/>
        </a:spcAft>
        <a:defRPr sz="2400">
          <a:solidFill>
            <a:srgbClr val="0000FF"/>
          </a:solidFill>
          <a:latin typeface="Arial Black" pitchFamily="1" charset="0"/>
        </a:defRPr>
      </a:lvl2pPr>
      <a:lvl3pPr algn="l" rtl="0" eaLnBrk="0" fontAlgn="base" hangingPunct="0">
        <a:lnSpc>
          <a:spcPct val="95000"/>
        </a:lnSpc>
        <a:spcBef>
          <a:spcPct val="0"/>
        </a:spcBef>
        <a:spcAft>
          <a:spcPct val="0"/>
        </a:spcAft>
        <a:defRPr sz="2400">
          <a:solidFill>
            <a:srgbClr val="0000FF"/>
          </a:solidFill>
          <a:latin typeface="Arial Black" pitchFamily="1" charset="0"/>
        </a:defRPr>
      </a:lvl3pPr>
      <a:lvl4pPr algn="l" rtl="0" eaLnBrk="0" fontAlgn="base" hangingPunct="0">
        <a:lnSpc>
          <a:spcPct val="95000"/>
        </a:lnSpc>
        <a:spcBef>
          <a:spcPct val="0"/>
        </a:spcBef>
        <a:spcAft>
          <a:spcPct val="0"/>
        </a:spcAft>
        <a:defRPr sz="2400">
          <a:solidFill>
            <a:srgbClr val="0000FF"/>
          </a:solidFill>
          <a:latin typeface="Arial Black" pitchFamily="1" charset="0"/>
        </a:defRPr>
      </a:lvl4pPr>
      <a:lvl5pPr algn="l" rtl="0" eaLnBrk="0" fontAlgn="base" hangingPunct="0">
        <a:lnSpc>
          <a:spcPct val="95000"/>
        </a:lnSpc>
        <a:spcBef>
          <a:spcPct val="0"/>
        </a:spcBef>
        <a:spcAft>
          <a:spcPct val="0"/>
        </a:spcAft>
        <a:defRPr sz="2400">
          <a:solidFill>
            <a:srgbClr val="0000FF"/>
          </a:solidFill>
          <a:latin typeface="Arial Black" pitchFamily="1" charset="0"/>
        </a:defRPr>
      </a:lvl5pPr>
      <a:lvl6pPr marL="457200" algn="l" rtl="0" eaLnBrk="0" fontAlgn="base" hangingPunct="0">
        <a:lnSpc>
          <a:spcPct val="95000"/>
        </a:lnSpc>
        <a:spcBef>
          <a:spcPct val="0"/>
        </a:spcBef>
        <a:spcAft>
          <a:spcPct val="0"/>
        </a:spcAft>
        <a:defRPr sz="2400">
          <a:solidFill>
            <a:srgbClr val="0000FF"/>
          </a:solidFill>
          <a:latin typeface="Arial Black" pitchFamily="1" charset="0"/>
        </a:defRPr>
      </a:lvl6pPr>
      <a:lvl7pPr marL="914400" algn="l" rtl="0" eaLnBrk="0" fontAlgn="base" hangingPunct="0">
        <a:lnSpc>
          <a:spcPct val="95000"/>
        </a:lnSpc>
        <a:spcBef>
          <a:spcPct val="0"/>
        </a:spcBef>
        <a:spcAft>
          <a:spcPct val="0"/>
        </a:spcAft>
        <a:defRPr sz="2400">
          <a:solidFill>
            <a:srgbClr val="0000FF"/>
          </a:solidFill>
          <a:latin typeface="Arial Black" pitchFamily="1" charset="0"/>
        </a:defRPr>
      </a:lvl7pPr>
      <a:lvl8pPr marL="1371600" algn="l" rtl="0" eaLnBrk="0" fontAlgn="base" hangingPunct="0">
        <a:lnSpc>
          <a:spcPct val="95000"/>
        </a:lnSpc>
        <a:spcBef>
          <a:spcPct val="0"/>
        </a:spcBef>
        <a:spcAft>
          <a:spcPct val="0"/>
        </a:spcAft>
        <a:defRPr sz="2400">
          <a:solidFill>
            <a:srgbClr val="0000FF"/>
          </a:solidFill>
          <a:latin typeface="Arial Black" pitchFamily="1" charset="0"/>
        </a:defRPr>
      </a:lvl8pPr>
      <a:lvl9pPr marL="1828800" algn="l" rtl="0" eaLnBrk="0" fontAlgn="base" hangingPunct="0">
        <a:lnSpc>
          <a:spcPct val="95000"/>
        </a:lnSpc>
        <a:spcBef>
          <a:spcPct val="0"/>
        </a:spcBef>
        <a:spcAft>
          <a:spcPct val="0"/>
        </a:spcAft>
        <a:defRPr sz="2400">
          <a:solidFill>
            <a:srgbClr val="0000FF"/>
          </a:solidFill>
          <a:latin typeface="Arial Black" pitchFamily="1" charset="0"/>
        </a:defRPr>
      </a:lvl9pPr>
    </p:titleStyle>
    <p:bodyStyle>
      <a:lvl1pPr marL="166688" indent="-166688" algn="l" rtl="0" eaLnBrk="0" fontAlgn="base" hangingPunct="0">
        <a:lnSpc>
          <a:spcPct val="95000"/>
        </a:lnSpc>
        <a:spcBef>
          <a:spcPct val="30000"/>
        </a:spcBef>
        <a:spcAft>
          <a:spcPct val="0"/>
        </a:spcAft>
        <a:buClr>
          <a:schemeClr val="tx1"/>
        </a:buClr>
        <a:buFont typeface="Times"/>
        <a:defRPr sz="2000" b="1">
          <a:solidFill>
            <a:schemeClr val="tx1"/>
          </a:solidFill>
          <a:latin typeface="+mn-lt"/>
          <a:ea typeface="+mn-ea"/>
          <a:cs typeface="+mn-cs"/>
        </a:defRPr>
      </a:lvl1pPr>
      <a:lvl2pPr marL="398463" indent="-111125" algn="l" rtl="0" eaLnBrk="0" fontAlgn="base" hangingPunct="0">
        <a:lnSpc>
          <a:spcPct val="95000"/>
        </a:lnSpc>
        <a:spcBef>
          <a:spcPct val="15000"/>
        </a:spcBef>
        <a:spcAft>
          <a:spcPct val="0"/>
        </a:spcAft>
        <a:buClr>
          <a:schemeClr val="tx1"/>
        </a:buClr>
        <a:buFont typeface="Times"/>
        <a:buChar char="•"/>
        <a:defRPr>
          <a:solidFill>
            <a:schemeClr val="tx1"/>
          </a:solidFill>
          <a:latin typeface="+mn-lt"/>
        </a:defRPr>
      </a:lvl2pPr>
      <a:lvl3pPr marL="623888" indent="-111125" algn="l" rtl="0" eaLnBrk="0" fontAlgn="base" hangingPunct="0">
        <a:lnSpc>
          <a:spcPct val="95000"/>
        </a:lnSpc>
        <a:spcBef>
          <a:spcPct val="15000"/>
        </a:spcBef>
        <a:spcAft>
          <a:spcPct val="0"/>
        </a:spcAft>
        <a:buClr>
          <a:schemeClr val="tx1"/>
        </a:buClr>
        <a:buFont typeface="Times"/>
        <a:buChar char="•"/>
        <a:defRPr sz="1600">
          <a:solidFill>
            <a:schemeClr val="tx1"/>
          </a:solidFill>
          <a:latin typeface="+mn-lt"/>
        </a:defRPr>
      </a:lvl3pPr>
      <a:lvl4pPr marL="855663" indent="-111125" algn="l" rtl="0" eaLnBrk="0" fontAlgn="base" hangingPunct="0">
        <a:lnSpc>
          <a:spcPct val="95000"/>
        </a:lnSpc>
        <a:spcBef>
          <a:spcPct val="15000"/>
        </a:spcBef>
        <a:spcAft>
          <a:spcPct val="0"/>
        </a:spcAft>
        <a:buClr>
          <a:schemeClr val="tx1"/>
        </a:buClr>
        <a:buFont typeface="Times"/>
        <a:buChar char="•"/>
        <a:defRPr sz="1600">
          <a:solidFill>
            <a:schemeClr val="tx1"/>
          </a:solidFill>
          <a:latin typeface="+mn-lt"/>
        </a:defRPr>
      </a:lvl4pPr>
      <a:lvl5pPr marL="1081088" indent="-111125" algn="l" rtl="0" eaLnBrk="0" fontAlgn="base" hangingPunct="0">
        <a:lnSpc>
          <a:spcPct val="95000"/>
        </a:lnSpc>
        <a:spcBef>
          <a:spcPct val="15000"/>
        </a:spcBef>
        <a:spcAft>
          <a:spcPct val="0"/>
        </a:spcAft>
        <a:buClr>
          <a:schemeClr val="tx1"/>
        </a:buClr>
        <a:buFont typeface="Times"/>
        <a:buChar char="•"/>
        <a:defRPr sz="1600">
          <a:solidFill>
            <a:schemeClr val="tx1"/>
          </a:solidFill>
          <a:latin typeface="+mn-lt"/>
        </a:defRPr>
      </a:lvl5pPr>
      <a:lvl6pPr marL="1538288" indent="-111125" algn="l" rtl="0" eaLnBrk="0" fontAlgn="base" hangingPunct="0">
        <a:lnSpc>
          <a:spcPct val="95000"/>
        </a:lnSpc>
        <a:spcBef>
          <a:spcPct val="15000"/>
        </a:spcBef>
        <a:spcAft>
          <a:spcPct val="0"/>
        </a:spcAft>
        <a:buClr>
          <a:schemeClr val="tx1"/>
        </a:buClr>
        <a:buFont typeface="Times" pitchFamily="1" charset="0"/>
        <a:buChar char="•"/>
        <a:defRPr sz="1600">
          <a:solidFill>
            <a:schemeClr val="tx1"/>
          </a:solidFill>
          <a:latin typeface="+mn-lt"/>
        </a:defRPr>
      </a:lvl6pPr>
      <a:lvl7pPr marL="1995488" indent="-111125" algn="l" rtl="0" eaLnBrk="0" fontAlgn="base" hangingPunct="0">
        <a:lnSpc>
          <a:spcPct val="95000"/>
        </a:lnSpc>
        <a:spcBef>
          <a:spcPct val="15000"/>
        </a:spcBef>
        <a:spcAft>
          <a:spcPct val="0"/>
        </a:spcAft>
        <a:buClr>
          <a:schemeClr val="tx1"/>
        </a:buClr>
        <a:buFont typeface="Times" pitchFamily="1" charset="0"/>
        <a:buChar char="•"/>
        <a:defRPr sz="1600">
          <a:solidFill>
            <a:schemeClr val="tx1"/>
          </a:solidFill>
          <a:latin typeface="+mn-lt"/>
        </a:defRPr>
      </a:lvl7pPr>
      <a:lvl8pPr marL="2452688" indent="-111125" algn="l" rtl="0" eaLnBrk="0" fontAlgn="base" hangingPunct="0">
        <a:lnSpc>
          <a:spcPct val="95000"/>
        </a:lnSpc>
        <a:spcBef>
          <a:spcPct val="15000"/>
        </a:spcBef>
        <a:spcAft>
          <a:spcPct val="0"/>
        </a:spcAft>
        <a:buClr>
          <a:schemeClr val="tx1"/>
        </a:buClr>
        <a:buFont typeface="Times" pitchFamily="1" charset="0"/>
        <a:buChar char="•"/>
        <a:defRPr sz="1600">
          <a:solidFill>
            <a:schemeClr val="tx1"/>
          </a:solidFill>
          <a:latin typeface="+mn-lt"/>
        </a:defRPr>
      </a:lvl8pPr>
      <a:lvl9pPr marL="2909888" indent="-111125" algn="l" rtl="0" eaLnBrk="0" fontAlgn="base" hangingPunct="0">
        <a:lnSpc>
          <a:spcPct val="95000"/>
        </a:lnSpc>
        <a:spcBef>
          <a:spcPct val="15000"/>
        </a:spcBef>
        <a:spcAft>
          <a:spcPct val="0"/>
        </a:spcAft>
        <a:buClr>
          <a:schemeClr val="tx1"/>
        </a:buClr>
        <a:buFont typeface="Times" pitchFamily="1"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gif"/><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7" name="Rectangle 4"/>
          <p:cNvSpPr>
            <a:spLocks noChangeArrowheads="1"/>
          </p:cNvSpPr>
          <p:nvPr/>
        </p:nvSpPr>
        <p:spPr bwMode="auto">
          <a:xfrm>
            <a:off x="4599310" y="5295329"/>
            <a:ext cx="2865966" cy="411163"/>
          </a:xfrm>
          <a:prstGeom prst="rect">
            <a:avLst/>
          </a:prstGeom>
          <a:noFill/>
          <a:ln w="12700">
            <a:noFill/>
            <a:miter lim="800000"/>
            <a:headEnd/>
            <a:tailEnd/>
          </a:ln>
        </p:spPr>
        <p:txBody>
          <a:bodyPr tIns="44446" bIns="44446"/>
          <a:lstStyle/>
          <a:p>
            <a:pPr eaLnBrk="0" hangingPunct="0">
              <a:lnSpc>
                <a:spcPct val="95000"/>
              </a:lnSpc>
              <a:spcBef>
                <a:spcPct val="30000"/>
              </a:spcBef>
              <a:buClr>
                <a:schemeClr val="tx1"/>
              </a:buClr>
              <a:buFont typeface="Times"/>
              <a:buNone/>
            </a:pPr>
            <a:r>
              <a:rPr lang="en-US" sz="1600" b="1" dirty="0" smtClean="0">
                <a:solidFill>
                  <a:schemeClr val="tx1"/>
                </a:solidFill>
              </a:rPr>
              <a:t>Customers</a:t>
            </a:r>
            <a:br>
              <a:rPr lang="en-US" sz="1600" b="1" dirty="0" smtClean="0">
                <a:solidFill>
                  <a:schemeClr val="tx1"/>
                </a:solidFill>
              </a:rPr>
            </a:br>
            <a:r>
              <a:rPr lang="en-US" sz="1600" b="1" dirty="0" smtClean="0">
                <a:solidFill>
                  <a:schemeClr val="tx1"/>
                </a:solidFill>
              </a:rPr>
              <a:t>and Partners</a:t>
            </a:r>
            <a:endParaRPr lang="en-US" sz="1600" b="1" dirty="0">
              <a:solidFill>
                <a:schemeClr val="tx1"/>
              </a:solidFill>
            </a:endParaRPr>
          </a:p>
        </p:txBody>
      </p:sp>
      <p:sp>
        <p:nvSpPr>
          <p:cNvPr id="23" name="Title 22"/>
          <p:cNvSpPr>
            <a:spLocks noGrp="1"/>
          </p:cNvSpPr>
          <p:nvPr>
            <p:ph type="title"/>
          </p:nvPr>
        </p:nvSpPr>
        <p:spPr/>
        <p:txBody>
          <a:bodyPr/>
          <a:lstStyle/>
          <a:p>
            <a:pPr marL="179388" indent="-114300"/>
            <a:r>
              <a:rPr lang="en-US" dirty="0"/>
              <a:t>Peptide Mass Spectral Libraries</a:t>
            </a:r>
          </a:p>
        </p:txBody>
      </p:sp>
      <p:sp>
        <p:nvSpPr>
          <p:cNvPr id="24" name="Content Placeholder 23"/>
          <p:cNvSpPr>
            <a:spLocks noGrp="1"/>
          </p:cNvSpPr>
          <p:nvPr>
            <p:ph sz="half" idx="4294967295"/>
          </p:nvPr>
        </p:nvSpPr>
        <p:spPr>
          <a:xfrm>
            <a:off x="90488" y="1004888"/>
            <a:ext cx="4347041" cy="5373687"/>
          </a:xfrm>
        </p:spPr>
        <p:txBody>
          <a:bodyPr/>
          <a:lstStyle/>
          <a:p>
            <a:r>
              <a:rPr lang="en-US" sz="1600" dirty="0" smtClean="0"/>
              <a:t>Need</a:t>
            </a:r>
          </a:p>
          <a:p>
            <a:pPr lvl="1"/>
            <a:r>
              <a:rPr lang="en-US" sz="1400" dirty="0"/>
              <a:t>Proteomics is a major technology for profiling </a:t>
            </a:r>
            <a:br>
              <a:rPr lang="en-US" sz="1400" dirty="0"/>
            </a:br>
            <a:r>
              <a:rPr lang="en-US" sz="1400" dirty="0"/>
              <a:t>proteins in biological samples</a:t>
            </a:r>
          </a:p>
          <a:p>
            <a:pPr lvl="1"/>
            <a:r>
              <a:rPr lang="en-US" sz="1400" dirty="0"/>
              <a:t>Current practice identifies peptide tandem mass </a:t>
            </a:r>
            <a:br>
              <a:rPr lang="en-US" sz="1400" dirty="0"/>
            </a:br>
            <a:r>
              <a:rPr lang="en-US" sz="1400" dirty="0"/>
              <a:t>spectra (tryptic digests of proteins) by matching to theoretical peak </a:t>
            </a:r>
            <a:r>
              <a:rPr lang="en-US" sz="1400" dirty="0" smtClean="0"/>
              <a:t>masses</a:t>
            </a:r>
          </a:p>
          <a:p>
            <a:r>
              <a:rPr lang="en-US" sz="1600" dirty="0" smtClean="0"/>
              <a:t>Objectives</a:t>
            </a:r>
          </a:p>
          <a:p>
            <a:pPr lvl="1">
              <a:buFont typeface="Arial" pitchFamily="34" charset="0"/>
              <a:buChar char="•"/>
            </a:pPr>
            <a:r>
              <a:rPr lang="en-US" sz="1400" dirty="0"/>
              <a:t>Empirical spectra are culled from internal and external sources and used to compile ‘consensus’ and ‘best replicate’ reference spectra enabling more robust identifications</a:t>
            </a:r>
          </a:p>
          <a:p>
            <a:r>
              <a:rPr lang="en-US" sz="1600" dirty="0" smtClean="0"/>
              <a:t>Achievements and Impact</a:t>
            </a:r>
          </a:p>
          <a:p>
            <a:pPr lvl="1"/>
            <a:r>
              <a:rPr lang="en-US" sz="1400" dirty="0"/>
              <a:t>The current human library, used on commercial platforms, contains reference spectra for &gt;180,000 unique peptides, covering </a:t>
            </a:r>
            <a:r>
              <a:rPr lang="en-US" sz="1400" dirty="0" smtClean="0">
                <a:sym typeface="Symbol"/>
              </a:rPr>
              <a:t></a:t>
            </a:r>
            <a:r>
              <a:rPr lang="en-US" sz="1400" dirty="0" smtClean="0"/>
              <a:t> </a:t>
            </a:r>
            <a:r>
              <a:rPr lang="en-US" sz="1400" dirty="0"/>
              <a:t>20 % of the </a:t>
            </a:r>
            <a:r>
              <a:rPr lang="en-US" sz="1400" dirty="0" smtClean="0"/>
              <a:t>proteome</a:t>
            </a:r>
          </a:p>
          <a:p>
            <a:pPr lvl="1"/>
            <a:r>
              <a:rPr lang="en-US" sz="1400" dirty="0"/>
              <a:t>Metrics tools have already been commercialized by proteomics software vendors such as Proteome Software </a:t>
            </a:r>
          </a:p>
          <a:p>
            <a:pPr lvl="1"/>
            <a:r>
              <a:rPr lang="en-US" sz="1400" dirty="0"/>
              <a:t>Libraries under adoption for commercial use by Thermo Scientific’s </a:t>
            </a:r>
            <a:r>
              <a:rPr lang="en-US" sz="1400" dirty="0" err="1"/>
              <a:t>Bioworks</a:t>
            </a:r>
            <a:r>
              <a:rPr lang="en-US" sz="1400" dirty="0"/>
              <a:t>’ software for proteomics analysis </a:t>
            </a:r>
            <a:endParaRPr lang="en-US" sz="1400" dirty="0"/>
          </a:p>
        </p:txBody>
      </p:sp>
      <p:sp>
        <p:nvSpPr>
          <p:cNvPr id="31" name="TextBox 30"/>
          <p:cNvSpPr txBox="1"/>
          <p:nvPr/>
        </p:nvSpPr>
        <p:spPr>
          <a:xfrm>
            <a:off x="4713016" y="1058826"/>
            <a:ext cx="2313903" cy="276999"/>
          </a:xfrm>
          <a:prstGeom prst="rect">
            <a:avLst/>
          </a:prstGeom>
          <a:noFill/>
          <a:effectLst/>
        </p:spPr>
        <p:txBody>
          <a:bodyPr wrap="none" rtlCol="0" anchor="t">
            <a:spAutoFit/>
          </a:bodyPr>
          <a:lstStyle/>
          <a:p>
            <a:pPr algn="ctr"/>
            <a:r>
              <a:rPr lang="en-US" sz="1200" b="1" i="1" dirty="0" smtClean="0">
                <a:solidFill>
                  <a:srgbClr val="0000FF"/>
                </a:solidFill>
                <a:latin typeface="+mn-lt"/>
              </a:rPr>
              <a:t>Peptide MS Library Workflow</a:t>
            </a:r>
            <a:endParaRPr lang="en-US" sz="1200" b="1" i="1" dirty="0">
              <a:solidFill>
                <a:srgbClr val="0000FF"/>
              </a:solidFill>
              <a:latin typeface="+mn-lt"/>
            </a:endParaRPr>
          </a:p>
        </p:txBody>
      </p:sp>
      <p:sp>
        <p:nvSpPr>
          <p:cNvPr id="11" name="TextBox 10"/>
          <p:cNvSpPr txBox="1"/>
          <p:nvPr/>
        </p:nvSpPr>
        <p:spPr>
          <a:xfrm>
            <a:off x="6902283" y="751526"/>
            <a:ext cx="1976823" cy="307777"/>
          </a:xfrm>
          <a:prstGeom prst="rect">
            <a:avLst/>
          </a:prstGeom>
          <a:solidFill>
            <a:schemeClr val="bg1"/>
          </a:solidFill>
        </p:spPr>
        <p:txBody>
          <a:bodyPr wrap="none" rtlCol="0">
            <a:spAutoFit/>
          </a:bodyPr>
          <a:lstStyle/>
          <a:p>
            <a:r>
              <a:rPr lang="en-US" sz="1400" i="1" dirty="0" smtClean="0">
                <a:solidFill>
                  <a:schemeClr val="tx1"/>
                </a:solidFill>
              </a:rPr>
              <a:t>Biomedical and Health</a:t>
            </a:r>
            <a:endParaRPr lang="en-US" sz="1400" i="1" dirty="0">
              <a:solidFill>
                <a:schemeClr val="tx1"/>
              </a:solidFill>
            </a:endParaRPr>
          </a:p>
        </p:txBody>
      </p:sp>
      <p:grpSp>
        <p:nvGrpSpPr>
          <p:cNvPr id="14" name="Group 13"/>
          <p:cNvGrpSpPr/>
          <p:nvPr/>
        </p:nvGrpSpPr>
        <p:grpSpPr>
          <a:xfrm>
            <a:off x="4988246" y="1056386"/>
            <a:ext cx="3573352" cy="2934536"/>
            <a:chOff x="5366097" y="827935"/>
            <a:chExt cx="3724015" cy="3058265"/>
          </a:xfrm>
        </p:grpSpPr>
        <p:grpSp>
          <p:nvGrpSpPr>
            <p:cNvPr id="15" name="Group 14"/>
            <p:cNvGrpSpPr/>
            <p:nvPr/>
          </p:nvGrpSpPr>
          <p:grpSpPr>
            <a:xfrm>
              <a:off x="5366097" y="1457325"/>
              <a:ext cx="736002" cy="600075"/>
              <a:chOff x="457351" y="1514475"/>
              <a:chExt cx="736002" cy="600075"/>
            </a:xfrm>
          </p:grpSpPr>
          <p:sp>
            <p:nvSpPr>
              <p:cNvPr id="82" name="Freeform 81"/>
              <p:cNvSpPr/>
              <p:nvPr/>
            </p:nvSpPr>
            <p:spPr>
              <a:xfrm>
                <a:off x="587227" y="1514475"/>
                <a:ext cx="301326" cy="257175"/>
              </a:xfrm>
              <a:custGeom>
                <a:avLst/>
                <a:gdLst>
                  <a:gd name="connsiteX0" fmla="*/ 89048 w 301326"/>
                  <a:gd name="connsiteY0" fmla="*/ 0 h 257175"/>
                  <a:gd name="connsiteX1" fmla="*/ 60473 w 301326"/>
                  <a:gd name="connsiteY1" fmla="*/ 47625 h 257175"/>
                  <a:gd name="connsiteX2" fmla="*/ 22373 w 301326"/>
                  <a:gd name="connsiteY2" fmla="*/ 104775 h 257175"/>
                  <a:gd name="connsiteX3" fmla="*/ 12848 w 301326"/>
                  <a:gd name="connsiteY3" fmla="*/ 152400 h 257175"/>
                  <a:gd name="connsiteX4" fmla="*/ 12848 w 301326"/>
                  <a:gd name="connsiteY4" fmla="*/ 238125 h 257175"/>
                  <a:gd name="connsiteX5" fmla="*/ 41423 w 301326"/>
                  <a:gd name="connsiteY5" fmla="*/ 257175 h 257175"/>
                  <a:gd name="connsiteX6" fmla="*/ 146198 w 301326"/>
                  <a:gd name="connsiteY6" fmla="*/ 247650 h 257175"/>
                  <a:gd name="connsiteX7" fmla="*/ 203348 w 301326"/>
                  <a:gd name="connsiteY7" fmla="*/ 209550 h 257175"/>
                  <a:gd name="connsiteX8" fmla="*/ 222398 w 301326"/>
                  <a:gd name="connsiteY8" fmla="*/ 161925 h 257175"/>
                  <a:gd name="connsiteX9" fmla="*/ 250973 w 301326"/>
                  <a:gd name="connsiteY9" fmla="*/ 152400 h 257175"/>
                  <a:gd name="connsiteX10" fmla="*/ 279548 w 301326"/>
                  <a:gd name="connsiteY10" fmla="*/ 57150 h 257175"/>
                  <a:gd name="connsiteX11" fmla="*/ 298598 w 301326"/>
                  <a:gd name="connsiteY11" fmla="*/ 28575 h 257175"/>
                  <a:gd name="connsiteX12" fmla="*/ 212873 w 301326"/>
                  <a:gd name="connsiteY12" fmla="*/ 38100 h 257175"/>
                  <a:gd name="connsiteX13" fmla="*/ 174773 w 301326"/>
                  <a:gd name="connsiteY13" fmla="*/ 114300 h 257175"/>
                  <a:gd name="connsiteX14" fmla="*/ 146198 w 301326"/>
                  <a:gd name="connsiteY14" fmla="*/ 152400 h 257175"/>
                  <a:gd name="connsiteX15" fmla="*/ 98573 w 301326"/>
                  <a:gd name="connsiteY15" fmla="*/ 200025 h 257175"/>
                  <a:gd name="connsiteX16" fmla="*/ 69998 w 301326"/>
                  <a:gd name="connsiteY16" fmla="*/ 171450 h 257175"/>
                  <a:gd name="connsiteX17" fmla="*/ 117623 w 301326"/>
                  <a:gd name="connsiteY17" fmla="*/ 161925 h 257175"/>
                  <a:gd name="connsiteX18" fmla="*/ 146198 w 301326"/>
                  <a:gd name="connsiteY18" fmla="*/ 152400 h 257175"/>
                  <a:gd name="connsiteX19" fmla="*/ 184298 w 301326"/>
                  <a:gd name="connsiteY19" fmla="*/ 104775 h 257175"/>
                  <a:gd name="connsiteX20" fmla="*/ 117623 w 301326"/>
                  <a:gd name="connsiteY20" fmla="*/ 66675 h 257175"/>
                  <a:gd name="connsiteX21" fmla="*/ 89048 w 301326"/>
                  <a:gd name="connsiteY21" fmla="*/ 57150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1326" h="257175">
                    <a:moveTo>
                      <a:pt x="89048" y="0"/>
                    </a:moveTo>
                    <a:cubicBezTo>
                      <a:pt x="79523" y="15875"/>
                      <a:pt x="70412" y="32006"/>
                      <a:pt x="60473" y="47625"/>
                    </a:cubicBezTo>
                    <a:cubicBezTo>
                      <a:pt x="48181" y="66941"/>
                      <a:pt x="22373" y="104775"/>
                      <a:pt x="22373" y="104775"/>
                    </a:cubicBezTo>
                    <a:cubicBezTo>
                      <a:pt x="19198" y="120650"/>
                      <a:pt x="16775" y="136694"/>
                      <a:pt x="12848" y="152400"/>
                    </a:cubicBezTo>
                    <a:cubicBezTo>
                      <a:pt x="3694" y="189014"/>
                      <a:pt x="-10790" y="190850"/>
                      <a:pt x="12848" y="238125"/>
                    </a:cubicBezTo>
                    <a:cubicBezTo>
                      <a:pt x="17968" y="248364"/>
                      <a:pt x="31898" y="250825"/>
                      <a:pt x="41423" y="257175"/>
                    </a:cubicBezTo>
                    <a:cubicBezTo>
                      <a:pt x="76348" y="254000"/>
                      <a:pt x="112554" y="257545"/>
                      <a:pt x="146198" y="247650"/>
                    </a:cubicBezTo>
                    <a:cubicBezTo>
                      <a:pt x="168163" y="241190"/>
                      <a:pt x="203348" y="209550"/>
                      <a:pt x="203348" y="209550"/>
                    </a:cubicBezTo>
                    <a:cubicBezTo>
                      <a:pt x="209698" y="193675"/>
                      <a:pt x="211452" y="175060"/>
                      <a:pt x="222398" y="161925"/>
                    </a:cubicBezTo>
                    <a:cubicBezTo>
                      <a:pt x="228826" y="154212"/>
                      <a:pt x="245137" y="160570"/>
                      <a:pt x="250973" y="152400"/>
                    </a:cubicBezTo>
                    <a:cubicBezTo>
                      <a:pt x="273840" y="120387"/>
                      <a:pt x="265363" y="90248"/>
                      <a:pt x="279548" y="57150"/>
                    </a:cubicBezTo>
                    <a:cubicBezTo>
                      <a:pt x="284057" y="46628"/>
                      <a:pt x="309605" y="31720"/>
                      <a:pt x="298598" y="28575"/>
                    </a:cubicBezTo>
                    <a:cubicBezTo>
                      <a:pt x="270953" y="20677"/>
                      <a:pt x="241448" y="34925"/>
                      <a:pt x="212873" y="38100"/>
                    </a:cubicBezTo>
                    <a:cubicBezTo>
                      <a:pt x="150579" y="100394"/>
                      <a:pt x="213707" y="26699"/>
                      <a:pt x="174773" y="114300"/>
                    </a:cubicBezTo>
                    <a:cubicBezTo>
                      <a:pt x="168326" y="128807"/>
                      <a:pt x="155723" y="139700"/>
                      <a:pt x="146198" y="152400"/>
                    </a:cubicBezTo>
                    <a:cubicBezTo>
                      <a:pt x="138992" y="174017"/>
                      <a:pt x="136023" y="205375"/>
                      <a:pt x="98573" y="200025"/>
                    </a:cubicBezTo>
                    <a:cubicBezTo>
                      <a:pt x="85238" y="198120"/>
                      <a:pt x="79523" y="180975"/>
                      <a:pt x="69998" y="171450"/>
                    </a:cubicBezTo>
                    <a:cubicBezTo>
                      <a:pt x="85873" y="168275"/>
                      <a:pt x="101917" y="165852"/>
                      <a:pt x="117623" y="161925"/>
                    </a:cubicBezTo>
                    <a:cubicBezTo>
                      <a:pt x="127363" y="159490"/>
                      <a:pt x="139926" y="160240"/>
                      <a:pt x="146198" y="152400"/>
                    </a:cubicBezTo>
                    <a:cubicBezTo>
                      <a:pt x="194038" y="92599"/>
                      <a:pt x="115785" y="127613"/>
                      <a:pt x="184298" y="104775"/>
                    </a:cubicBezTo>
                    <a:cubicBezTo>
                      <a:pt x="118780" y="82936"/>
                      <a:pt x="198354" y="112807"/>
                      <a:pt x="117623" y="66675"/>
                    </a:cubicBezTo>
                    <a:cubicBezTo>
                      <a:pt x="108906" y="61694"/>
                      <a:pt x="89048" y="57150"/>
                      <a:pt x="89048" y="57150"/>
                    </a:cubicBezTo>
                  </a:path>
                </a:pathLst>
              </a:cu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3" name="Freeform 82"/>
              <p:cNvSpPr/>
              <p:nvPr/>
            </p:nvSpPr>
            <p:spPr>
              <a:xfrm>
                <a:off x="685800" y="1724025"/>
                <a:ext cx="301326" cy="257175"/>
              </a:xfrm>
              <a:custGeom>
                <a:avLst/>
                <a:gdLst>
                  <a:gd name="connsiteX0" fmla="*/ 89048 w 301326"/>
                  <a:gd name="connsiteY0" fmla="*/ 0 h 257175"/>
                  <a:gd name="connsiteX1" fmla="*/ 60473 w 301326"/>
                  <a:gd name="connsiteY1" fmla="*/ 47625 h 257175"/>
                  <a:gd name="connsiteX2" fmla="*/ 22373 w 301326"/>
                  <a:gd name="connsiteY2" fmla="*/ 104775 h 257175"/>
                  <a:gd name="connsiteX3" fmla="*/ 12848 w 301326"/>
                  <a:gd name="connsiteY3" fmla="*/ 152400 h 257175"/>
                  <a:gd name="connsiteX4" fmla="*/ 12848 w 301326"/>
                  <a:gd name="connsiteY4" fmla="*/ 238125 h 257175"/>
                  <a:gd name="connsiteX5" fmla="*/ 41423 w 301326"/>
                  <a:gd name="connsiteY5" fmla="*/ 257175 h 257175"/>
                  <a:gd name="connsiteX6" fmla="*/ 146198 w 301326"/>
                  <a:gd name="connsiteY6" fmla="*/ 247650 h 257175"/>
                  <a:gd name="connsiteX7" fmla="*/ 203348 w 301326"/>
                  <a:gd name="connsiteY7" fmla="*/ 209550 h 257175"/>
                  <a:gd name="connsiteX8" fmla="*/ 222398 w 301326"/>
                  <a:gd name="connsiteY8" fmla="*/ 161925 h 257175"/>
                  <a:gd name="connsiteX9" fmla="*/ 250973 w 301326"/>
                  <a:gd name="connsiteY9" fmla="*/ 152400 h 257175"/>
                  <a:gd name="connsiteX10" fmla="*/ 279548 w 301326"/>
                  <a:gd name="connsiteY10" fmla="*/ 57150 h 257175"/>
                  <a:gd name="connsiteX11" fmla="*/ 298598 w 301326"/>
                  <a:gd name="connsiteY11" fmla="*/ 28575 h 257175"/>
                  <a:gd name="connsiteX12" fmla="*/ 212873 w 301326"/>
                  <a:gd name="connsiteY12" fmla="*/ 38100 h 257175"/>
                  <a:gd name="connsiteX13" fmla="*/ 174773 w 301326"/>
                  <a:gd name="connsiteY13" fmla="*/ 114300 h 257175"/>
                  <a:gd name="connsiteX14" fmla="*/ 146198 w 301326"/>
                  <a:gd name="connsiteY14" fmla="*/ 152400 h 257175"/>
                  <a:gd name="connsiteX15" fmla="*/ 98573 w 301326"/>
                  <a:gd name="connsiteY15" fmla="*/ 200025 h 257175"/>
                  <a:gd name="connsiteX16" fmla="*/ 69998 w 301326"/>
                  <a:gd name="connsiteY16" fmla="*/ 171450 h 257175"/>
                  <a:gd name="connsiteX17" fmla="*/ 117623 w 301326"/>
                  <a:gd name="connsiteY17" fmla="*/ 161925 h 257175"/>
                  <a:gd name="connsiteX18" fmla="*/ 146198 w 301326"/>
                  <a:gd name="connsiteY18" fmla="*/ 152400 h 257175"/>
                  <a:gd name="connsiteX19" fmla="*/ 184298 w 301326"/>
                  <a:gd name="connsiteY19" fmla="*/ 104775 h 257175"/>
                  <a:gd name="connsiteX20" fmla="*/ 117623 w 301326"/>
                  <a:gd name="connsiteY20" fmla="*/ 66675 h 257175"/>
                  <a:gd name="connsiteX21" fmla="*/ 89048 w 301326"/>
                  <a:gd name="connsiteY21" fmla="*/ 57150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1326" h="257175">
                    <a:moveTo>
                      <a:pt x="89048" y="0"/>
                    </a:moveTo>
                    <a:cubicBezTo>
                      <a:pt x="79523" y="15875"/>
                      <a:pt x="70412" y="32006"/>
                      <a:pt x="60473" y="47625"/>
                    </a:cubicBezTo>
                    <a:cubicBezTo>
                      <a:pt x="48181" y="66941"/>
                      <a:pt x="22373" y="104775"/>
                      <a:pt x="22373" y="104775"/>
                    </a:cubicBezTo>
                    <a:cubicBezTo>
                      <a:pt x="19198" y="120650"/>
                      <a:pt x="16775" y="136694"/>
                      <a:pt x="12848" y="152400"/>
                    </a:cubicBezTo>
                    <a:cubicBezTo>
                      <a:pt x="3694" y="189014"/>
                      <a:pt x="-10790" y="190850"/>
                      <a:pt x="12848" y="238125"/>
                    </a:cubicBezTo>
                    <a:cubicBezTo>
                      <a:pt x="17968" y="248364"/>
                      <a:pt x="31898" y="250825"/>
                      <a:pt x="41423" y="257175"/>
                    </a:cubicBezTo>
                    <a:cubicBezTo>
                      <a:pt x="76348" y="254000"/>
                      <a:pt x="112554" y="257545"/>
                      <a:pt x="146198" y="247650"/>
                    </a:cubicBezTo>
                    <a:cubicBezTo>
                      <a:pt x="168163" y="241190"/>
                      <a:pt x="203348" y="209550"/>
                      <a:pt x="203348" y="209550"/>
                    </a:cubicBezTo>
                    <a:cubicBezTo>
                      <a:pt x="209698" y="193675"/>
                      <a:pt x="211452" y="175060"/>
                      <a:pt x="222398" y="161925"/>
                    </a:cubicBezTo>
                    <a:cubicBezTo>
                      <a:pt x="228826" y="154212"/>
                      <a:pt x="245137" y="160570"/>
                      <a:pt x="250973" y="152400"/>
                    </a:cubicBezTo>
                    <a:cubicBezTo>
                      <a:pt x="273840" y="120387"/>
                      <a:pt x="265363" y="90248"/>
                      <a:pt x="279548" y="57150"/>
                    </a:cubicBezTo>
                    <a:cubicBezTo>
                      <a:pt x="284057" y="46628"/>
                      <a:pt x="309605" y="31720"/>
                      <a:pt x="298598" y="28575"/>
                    </a:cubicBezTo>
                    <a:cubicBezTo>
                      <a:pt x="270953" y="20677"/>
                      <a:pt x="241448" y="34925"/>
                      <a:pt x="212873" y="38100"/>
                    </a:cubicBezTo>
                    <a:cubicBezTo>
                      <a:pt x="150579" y="100394"/>
                      <a:pt x="213707" y="26699"/>
                      <a:pt x="174773" y="114300"/>
                    </a:cubicBezTo>
                    <a:cubicBezTo>
                      <a:pt x="168326" y="128807"/>
                      <a:pt x="155723" y="139700"/>
                      <a:pt x="146198" y="152400"/>
                    </a:cubicBezTo>
                    <a:cubicBezTo>
                      <a:pt x="138992" y="174017"/>
                      <a:pt x="136023" y="205375"/>
                      <a:pt x="98573" y="200025"/>
                    </a:cubicBezTo>
                    <a:cubicBezTo>
                      <a:pt x="85238" y="198120"/>
                      <a:pt x="79523" y="180975"/>
                      <a:pt x="69998" y="171450"/>
                    </a:cubicBezTo>
                    <a:cubicBezTo>
                      <a:pt x="85873" y="168275"/>
                      <a:pt x="101917" y="165852"/>
                      <a:pt x="117623" y="161925"/>
                    </a:cubicBezTo>
                    <a:cubicBezTo>
                      <a:pt x="127363" y="159490"/>
                      <a:pt x="139926" y="160240"/>
                      <a:pt x="146198" y="152400"/>
                    </a:cubicBezTo>
                    <a:cubicBezTo>
                      <a:pt x="194038" y="92599"/>
                      <a:pt x="115785" y="127613"/>
                      <a:pt x="184298" y="104775"/>
                    </a:cubicBezTo>
                    <a:cubicBezTo>
                      <a:pt x="118780" y="82936"/>
                      <a:pt x="198354" y="112807"/>
                      <a:pt x="117623" y="66675"/>
                    </a:cubicBezTo>
                    <a:cubicBezTo>
                      <a:pt x="108906" y="61694"/>
                      <a:pt x="89048" y="57150"/>
                      <a:pt x="89048" y="57150"/>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4" name="Freeform 83"/>
              <p:cNvSpPr/>
              <p:nvPr/>
            </p:nvSpPr>
            <p:spPr>
              <a:xfrm>
                <a:off x="892027" y="1562100"/>
                <a:ext cx="301326" cy="257175"/>
              </a:xfrm>
              <a:custGeom>
                <a:avLst/>
                <a:gdLst>
                  <a:gd name="connsiteX0" fmla="*/ 89048 w 301326"/>
                  <a:gd name="connsiteY0" fmla="*/ 0 h 257175"/>
                  <a:gd name="connsiteX1" fmla="*/ 60473 w 301326"/>
                  <a:gd name="connsiteY1" fmla="*/ 47625 h 257175"/>
                  <a:gd name="connsiteX2" fmla="*/ 22373 w 301326"/>
                  <a:gd name="connsiteY2" fmla="*/ 104775 h 257175"/>
                  <a:gd name="connsiteX3" fmla="*/ 12848 w 301326"/>
                  <a:gd name="connsiteY3" fmla="*/ 152400 h 257175"/>
                  <a:gd name="connsiteX4" fmla="*/ 12848 w 301326"/>
                  <a:gd name="connsiteY4" fmla="*/ 238125 h 257175"/>
                  <a:gd name="connsiteX5" fmla="*/ 41423 w 301326"/>
                  <a:gd name="connsiteY5" fmla="*/ 257175 h 257175"/>
                  <a:gd name="connsiteX6" fmla="*/ 146198 w 301326"/>
                  <a:gd name="connsiteY6" fmla="*/ 247650 h 257175"/>
                  <a:gd name="connsiteX7" fmla="*/ 203348 w 301326"/>
                  <a:gd name="connsiteY7" fmla="*/ 209550 h 257175"/>
                  <a:gd name="connsiteX8" fmla="*/ 222398 w 301326"/>
                  <a:gd name="connsiteY8" fmla="*/ 161925 h 257175"/>
                  <a:gd name="connsiteX9" fmla="*/ 250973 w 301326"/>
                  <a:gd name="connsiteY9" fmla="*/ 152400 h 257175"/>
                  <a:gd name="connsiteX10" fmla="*/ 279548 w 301326"/>
                  <a:gd name="connsiteY10" fmla="*/ 57150 h 257175"/>
                  <a:gd name="connsiteX11" fmla="*/ 298598 w 301326"/>
                  <a:gd name="connsiteY11" fmla="*/ 28575 h 257175"/>
                  <a:gd name="connsiteX12" fmla="*/ 212873 w 301326"/>
                  <a:gd name="connsiteY12" fmla="*/ 38100 h 257175"/>
                  <a:gd name="connsiteX13" fmla="*/ 174773 w 301326"/>
                  <a:gd name="connsiteY13" fmla="*/ 114300 h 257175"/>
                  <a:gd name="connsiteX14" fmla="*/ 146198 w 301326"/>
                  <a:gd name="connsiteY14" fmla="*/ 152400 h 257175"/>
                  <a:gd name="connsiteX15" fmla="*/ 98573 w 301326"/>
                  <a:gd name="connsiteY15" fmla="*/ 200025 h 257175"/>
                  <a:gd name="connsiteX16" fmla="*/ 69998 w 301326"/>
                  <a:gd name="connsiteY16" fmla="*/ 171450 h 257175"/>
                  <a:gd name="connsiteX17" fmla="*/ 117623 w 301326"/>
                  <a:gd name="connsiteY17" fmla="*/ 161925 h 257175"/>
                  <a:gd name="connsiteX18" fmla="*/ 146198 w 301326"/>
                  <a:gd name="connsiteY18" fmla="*/ 152400 h 257175"/>
                  <a:gd name="connsiteX19" fmla="*/ 184298 w 301326"/>
                  <a:gd name="connsiteY19" fmla="*/ 104775 h 257175"/>
                  <a:gd name="connsiteX20" fmla="*/ 117623 w 301326"/>
                  <a:gd name="connsiteY20" fmla="*/ 66675 h 257175"/>
                  <a:gd name="connsiteX21" fmla="*/ 89048 w 301326"/>
                  <a:gd name="connsiteY21" fmla="*/ 57150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1326" h="257175">
                    <a:moveTo>
                      <a:pt x="89048" y="0"/>
                    </a:moveTo>
                    <a:cubicBezTo>
                      <a:pt x="79523" y="15875"/>
                      <a:pt x="70412" y="32006"/>
                      <a:pt x="60473" y="47625"/>
                    </a:cubicBezTo>
                    <a:cubicBezTo>
                      <a:pt x="48181" y="66941"/>
                      <a:pt x="22373" y="104775"/>
                      <a:pt x="22373" y="104775"/>
                    </a:cubicBezTo>
                    <a:cubicBezTo>
                      <a:pt x="19198" y="120650"/>
                      <a:pt x="16775" y="136694"/>
                      <a:pt x="12848" y="152400"/>
                    </a:cubicBezTo>
                    <a:cubicBezTo>
                      <a:pt x="3694" y="189014"/>
                      <a:pt x="-10790" y="190850"/>
                      <a:pt x="12848" y="238125"/>
                    </a:cubicBezTo>
                    <a:cubicBezTo>
                      <a:pt x="17968" y="248364"/>
                      <a:pt x="31898" y="250825"/>
                      <a:pt x="41423" y="257175"/>
                    </a:cubicBezTo>
                    <a:cubicBezTo>
                      <a:pt x="76348" y="254000"/>
                      <a:pt x="112554" y="257545"/>
                      <a:pt x="146198" y="247650"/>
                    </a:cubicBezTo>
                    <a:cubicBezTo>
                      <a:pt x="168163" y="241190"/>
                      <a:pt x="203348" y="209550"/>
                      <a:pt x="203348" y="209550"/>
                    </a:cubicBezTo>
                    <a:cubicBezTo>
                      <a:pt x="209698" y="193675"/>
                      <a:pt x="211452" y="175060"/>
                      <a:pt x="222398" y="161925"/>
                    </a:cubicBezTo>
                    <a:cubicBezTo>
                      <a:pt x="228826" y="154212"/>
                      <a:pt x="245137" y="160570"/>
                      <a:pt x="250973" y="152400"/>
                    </a:cubicBezTo>
                    <a:cubicBezTo>
                      <a:pt x="273840" y="120387"/>
                      <a:pt x="265363" y="90248"/>
                      <a:pt x="279548" y="57150"/>
                    </a:cubicBezTo>
                    <a:cubicBezTo>
                      <a:pt x="284057" y="46628"/>
                      <a:pt x="309605" y="31720"/>
                      <a:pt x="298598" y="28575"/>
                    </a:cubicBezTo>
                    <a:cubicBezTo>
                      <a:pt x="270953" y="20677"/>
                      <a:pt x="241448" y="34925"/>
                      <a:pt x="212873" y="38100"/>
                    </a:cubicBezTo>
                    <a:cubicBezTo>
                      <a:pt x="150579" y="100394"/>
                      <a:pt x="213707" y="26699"/>
                      <a:pt x="174773" y="114300"/>
                    </a:cubicBezTo>
                    <a:cubicBezTo>
                      <a:pt x="168326" y="128807"/>
                      <a:pt x="155723" y="139700"/>
                      <a:pt x="146198" y="152400"/>
                    </a:cubicBezTo>
                    <a:cubicBezTo>
                      <a:pt x="138992" y="174017"/>
                      <a:pt x="136023" y="205375"/>
                      <a:pt x="98573" y="200025"/>
                    </a:cubicBezTo>
                    <a:cubicBezTo>
                      <a:pt x="85238" y="198120"/>
                      <a:pt x="79523" y="180975"/>
                      <a:pt x="69998" y="171450"/>
                    </a:cubicBezTo>
                    <a:cubicBezTo>
                      <a:pt x="85873" y="168275"/>
                      <a:pt x="101917" y="165852"/>
                      <a:pt x="117623" y="161925"/>
                    </a:cubicBezTo>
                    <a:cubicBezTo>
                      <a:pt x="127363" y="159490"/>
                      <a:pt x="139926" y="160240"/>
                      <a:pt x="146198" y="152400"/>
                    </a:cubicBezTo>
                    <a:cubicBezTo>
                      <a:pt x="194038" y="92599"/>
                      <a:pt x="115785" y="127613"/>
                      <a:pt x="184298" y="104775"/>
                    </a:cubicBezTo>
                    <a:cubicBezTo>
                      <a:pt x="118780" y="82936"/>
                      <a:pt x="198354" y="112807"/>
                      <a:pt x="117623" y="66675"/>
                    </a:cubicBezTo>
                    <a:cubicBezTo>
                      <a:pt x="108906" y="61694"/>
                      <a:pt x="89048" y="57150"/>
                      <a:pt x="89048" y="57150"/>
                    </a:cubicBezTo>
                  </a:path>
                </a:pathLst>
              </a:cu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5" name="Freeform 84"/>
              <p:cNvSpPr/>
              <p:nvPr/>
            </p:nvSpPr>
            <p:spPr>
              <a:xfrm>
                <a:off x="457351" y="1857375"/>
                <a:ext cx="301326" cy="257175"/>
              </a:xfrm>
              <a:custGeom>
                <a:avLst/>
                <a:gdLst>
                  <a:gd name="connsiteX0" fmla="*/ 89048 w 301326"/>
                  <a:gd name="connsiteY0" fmla="*/ 0 h 257175"/>
                  <a:gd name="connsiteX1" fmla="*/ 60473 w 301326"/>
                  <a:gd name="connsiteY1" fmla="*/ 47625 h 257175"/>
                  <a:gd name="connsiteX2" fmla="*/ 22373 w 301326"/>
                  <a:gd name="connsiteY2" fmla="*/ 104775 h 257175"/>
                  <a:gd name="connsiteX3" fmla="*/ 12848 w 301326"/>
                  <a:gd name="connsiteY3" fmla="*/ 152400 h 257175"/>
                  <a:gd name="connsiteX4" fmla="*/ 12848 w 301326"/>
                  <a:gd name="connsiteY4" fmla="*/ 238125 h 257175"/>
                  <a:gd name="connsiteX5" fmla="*/ 41423 w 301326"/>
                  <a:gd name="connsiteY5" fmla="*/ 257175 h 257175"/>
                  <a:gd name="connsiteX6" fmla="*/ 146198 w 301326"/>
                  <a:gd name="connsiteY6" fmla="*/ 247650 h 257175"/>
                  <a:gd name="connsiteX7" fmla="*/ 203348 w 301326"/>
                  <a:gd name="connsiteY7" fmla="*/ 209550 h 257175"/>
                  <a:gd name="connsiteX8" fmla="*/ 222398 w 301326"/>
                  <a:gd name="connsiteY8" fmla="*/ 161925 h 257175"/>
                  <a:gd name="connsiteX9" fmla="*/ 250973 w 301326"/>
                  <a:gd name="connsiteY9" fmla="*/ 152400 h 257175"/>
                  <a:gd name="connsiteX10" fmla="*/ 279548 w 301326"/>
                  <a:gd name="connsiteY10" fmla="*/ 57150 h 257175"/>
                  <a:gd name="connsiteX11" fmla="*/ 298598 w 301326"/>
                  <a:gd name="connsiteY11" fmla="*/ 28575 h 257175"/>
                  <a:gd name="connsiteX12" fmla="*/ 212873 w 301326"/>
                  <a:gd name="connsiteY12" fmla="*/ 38100 h 257175"/>
                  <a:gd name="connsiteX13" fmla="*/ 174773 w 301326"/>
                  <a:gd name="connsiteY13" fmla="*/ 114300 h 257175"/>
                  <a:gd name="connsiteX14" fmla="*/ 146198 w 301326"/>
                  <a:gd name="connsiteY14" fmla="*/ 152400 h 257175"/>
                  <a:gd name="connsiteX15" fmla="*/ 98573 w 301326"/>
                  <a:gd name="connsiteY15" fmla="*/ 200025 h 257175"/>
                  <a:gd name="connsiteX16" fmla="*/ 69998 w 301326"/>
                  <a:gd name="connsiteY16" fmla="*/ 171450 h 257175"/>
                  <a:gd name="connsiteX17" fmla="*/ 117623 w 301326"/>
                  <a:gd name="connsiteY17" fmla="*/ 161925 h 257175"/>
                  <a:gd name="connsiteX18" fmla="*/ 146198 w 301326"/>
                  <a:gd name="connsiteY18" fmla="*/ 152400 h 257175"/>
                  <a:gd name="connsiteX19" fmla="*/ 184298 w 301326"/>
                  <a:gd name="connsiteY19" fmla="*/ 104775 h 257175"/>
                  <a:gd name="connsiteX20" fmla="*/ 117623 w 301326"/>
                  <a:gd name="connsiteY20" fmla="*/ 66675 h 257175"/>
                  <a:gd name="connsiteX21" fmla="*/ 89048 w 301326"/>
                  <a:gd name="connsiteY21" fmla="*/ 57150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1326" h="257175">
                    <a:moveTo>
                      <a:pt x="89048" y="0"/>
                    </a:moveTo>
                    <a:cubicBezTo>
                      <a:pt x="79523" y="15875"/>
                      <a:pt x="70412" y="32006"/>
                      <a:pt x="60473" y="47625"/>
                    </a:cubicBezTo>
                    <a:cubicBezTo>
                      <a:pt x="48181" y="66941"/>
                      <a:pt x="22373" y="104775"/>
                      <a:pt x="22373" y="104775"/>
                    </a:cubicBezTo>
                    <a:cubicBezTo>
                      <a:pt x="19198" y="120650"/>
                      <a:pt x="16775" y="136694"/>
                      <a:pt x="12848" y="152400"/>
                    </a:cubicBezTo>
                    <a:cubicBezTo>
                      <a:pt x="3694" y="189014"/>
                      <a:pt x="-10790" y="190850"/>
                      <a:pt x="12848" y="238125"/>
                    </a:cubicBezTo>
                    <a:cubicBezTo>
                      <a:pt x="17968" y="248364"/>
                      <a:pt x="31898" y="250825"/>
                      <a:pt x="41423" y="257175"/>
                    </a:cubicBezTo>
                    <a:cubicBezTo>
                      <a:pt x="76348" y="254000"/>
                      <a:pt x="112554" y="257545"/>
                      <a:pt x="146198" y="247650"/>
                    </a:cubicBezTo>
                    <a:cubicBezTo>
                      <a:pt x="168163" y="241190"/>
                      <a:pt x="203348" y="209550"/>
                      <a:pt x="203348" y="209550"/>
                    </a:cubicBezTo>
                    <a:cubicBezTo>
                      <a:pt x="209698" y="193675"/>
                      <a:pt x="211452" y="175060"/>
                      <a:pt x="222398" y="161925"/>
                    </a:cubicBezTo>
                    <a:cubicBezTo>
                      <a:pt x="228826" y="154212"/>
                      <a:pt x="245137" y="160570"/>
                      <a:pt x="250973" y="152400"/>
                    </a:cubicBezTo>
                    <a:cubicBezTo>
                      <a:pt x="273840" y="120387"/>
                      <a:pt x="265363" y="90248"/>
                      <a:pt x="279548" y="57150"/>
                    </a:cubicBezTo>
                    <a:cubicBezTo>
                      <a:pt x="284057" y="46628"/>
                      <a:pt x="309605" y="31720"/>
                      <a:pt x="298598" y="28575"/>
                    </a:cubicBezTo>
                    <a:cubicBezTo>
                      <a:pt x="270953" y="20677"/>
                      <a:pt x="241448" y="34925"/>
                      <a:pt x="212873" y="38100"/>
                    </a:cubicBezTo>
                    <a:cubicBezTo>
                      <a:pt x="150579" y="100394"/>
                      <a:pt x="213707" y="26699"/>
                      <a:pt x="174773" y="114300"/>
                    </a:cubicBezTo>
                    <a:cubicBezTo>
                      <a:pt x="168326" y="128807"/>
                      <a:pt x="155723" y="139700"/>
                      <a:pt x="146198" y="152400"/>
                    </a:cubicBezTo>
                    <a:cubicBezTo>
                      <a:pt x="138992" y="174017"/>
                      <a:pt x="136023" y="205375"/>
                      <a:pt x="98573" y="200025"/>
                    </a:cubicBezTo>
                    <a:cubicBezTo>
                      <a:pt x="85238" y="198120"/>
                      <a:pt x="79523" y="180975"/>
                      <a:pt x="69998" y="171450"/>
                    </a:cubicBezTo>
                    <a:cubicBezTo>
                      <a:pt x="85873" y="168275"/>
                      <a:pt x="101917" y="165852"/>
                      <a:pt x="117623" y="161925"/>
                    </a:cubicBezTo>
                    <a:cubicBezTo>
                      <a:pt x="127363" y="159490"/>
                      <a:pt x="139926" y="160240"/>
                      <a:pt x="146198" y="152400"/>
                    </a:cubicBezTo>
                    <a:cubicBezTo>
                      <a:pt x="194038" y="92599"/>
                      <a:pt x="115785" y="127613"/>
                      <a:pt x="184298" y="104775"/>
                    </a:cubicBezTo>
                    <a:cubicBezTo>
                      <a:pt x="118780" y="82936"/>
                      <a:pt x="198354" y="112807"/>
                      <a:pt x="117623" y="66675"/>
                    </a:cubicBezTo>
                    <a:cubicBezTo>
                      <a:pt x="108906" y="61694"/>
                      <a:pt x="89048" y="57150"/>
                      <a:pt x="89048" y="57150"/>
                    </a:cubicBezTo>
                  </a:path>
                </a:pathLst>
              </a:cu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6" name="Freeform 85"/>
              <p:cNvSpPr/>
              <p:nvPr/>
            </p:nvSpPr>
            <p:spPr>
              <a:xfrm>
                <a:off x="847130" y="1852612"/>
                <a:ext cx="301326" cy="257175"/>
              </a:xfrm>
              <a:custGeom>
                <a:avLst/>
                <a:gdLst>
                  <a:gd name="connsiteX0" fmla="*/ 89048 w 301326"/>
                  <a:gd name="connsiteY0" fmla="*/ 0 h 257175"/>
                  <a:gd name="connsiteX1" fmla="*/ 60473 w 301326"/>
                  <a:gd name="connsiteY1" fmla="*/ 47625 h 257175"/>
                  <a:gd name="connsiteX2" fmla="*/ 22373 w 301326"/>
                  <a:gd name="connsiteY2" fmla="*/ 104775 h 257175"/>
                  <a:gd name="connsiteX3" fmla="*/ 12848 w 301326"/>
                  <a:gd name="connsiteY3" fmla="*/ 152400 h 257175"/>
                  <a:gd name="connsiteX4" fmla="*/ 12848 w 301326"/>
                  <a:gd name="connsiteY4" fmla="*/ 238125 h 257175"/>
                  <a:gd name="connsiteX5" fmla="*/ 41423 w 301326"/>
                  <a:gd name="connsiteY5" fmla="*/ 257175 h 257175"/>
                  <a:gd name="connsiteX6" fmla="*/ 146198 w 301326"/>
                  <a:gd name="connsiteY6" fmla="*/ 247650 h 257175"/>
                  <a:gd name="connsiteX7" fmla="*/ 203348 w 301326"/>
                  <a:gd name="connsiteY7" fmla="*/ 209550 h 257175"/>
                  <a:gd name="connsiteX8" fmla="*/ 222398 w 301326"/>
                  <a:gd name="connsiteY8" fmla="*/ 161925 h 257175"/>
                  <a:gd name="connsiteX9" fmla="*/ 250973 w 301326"/>
                  <a:gd name="connsiteY9" fmla="*/ 152400 h 257175"/>
                  <a:gd name="connsiteX10" fmla="*/ 279548 w 301326"/>
                  <a:gd name="connsiteY10" fmla="*/ 57150 h 257175"/>
                  <a:gd name="connsiteX11" fmla="*/ 298598 w 301326"/>
                  <a:gd name="connsiteY11" fmla="*/ 28575 h 257175"/>
                  <a:gd name="connsiteX12" fmla="*/ 212873 w 301326"/>
                  <a:gd name="connsiteY12" fmla="*/ 38100 h 257175"/>
                  <a:gd name="connsiteX13" fmla="*/ 174773 w 301326"/>
                  <a:gd name="connsiteY13" fmla="*/ 114300 h 257175"/>
                  <a:gd name="connsiteX14" fmla="*/ 146198 w 301326"/>
                  <a:gd name="connsiteY14" fmla="*/ 152400 h 257175"/>
                  <a:gd name="connsiteX15" fmla="*/ 98573 w 301326"/>
                  <a:gd name="connsiteY15" fmla="*/ 200025 h 257175"/>
                  <a:gd name="connsiteX16" fmla="*/ 69998 w 301326"/>
                  <a:gd name="connsiteY16" fmla="*/ 171450 h 257175"/>
                  <a:gd name="connsiteX17" fmla="*/ 117623 w 301326"/>
                  <a:gd name="connsiteY17" fmla="*/ 161925 h 257175"/>
                  <a:gd name="connsiteX18" fmla="*/ 146198 w 301326"/>
                  <a:gd name="connsiteY18" fmla="*/ 152400 h 257175"/>
                  <a:gd name="connsiteX19" fmla="*/ 184298 w 301326"/>
                  <a:gd name="connsiteY19" fmla="*/ 104775 h 257175"/>
                  <a:gd name="connsiteX20" fmla="*/ 117623 w 301326"/>
                  <a:gd name="connsiteY20" fmla="*/ 66675 h 257175"/>
                  <a:gd name="connsiteX21" fmla="*/ 89048 w 301326"/>
                  <a:gd name="connsiteY21" fmla="*/ 57150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1326" h="257175">
                    <a:moveTo>
                      <a:pt x="89048" y="0"/>
                    </a:moveTo>
                    <a:cubicBezTo>
                      <a:pt x="79523" y="15875"/>
                      <a:pt x="70412" y="32006"/>
                      <a:pt x="60473" y="47625"/>
                    </a:cubicBezTo>
                    <a:cubicBezTo>
                      <a:pt x="48181" y="66941"/>
                      <a:pt x="22373" y="104775"/>
                      <a:pt x="22373" y="104775"/>
                    </a:cubicBezTo>
                    <a:cubicBezTo>
                      <a:pt x="19198" y="120650"/>
                      <a:pt x="16775" y="136694"/>
                      <a:pt x="12848" y="152400"/>
                    </a:cubicBezTo>
                    <a:cubicBezTo>
                      <a:pt x="3694" y="189014"/>
                      <a:pt x="-10790" y="190850"/>
                      <a:pt x="12848" y="238125"/>
                    </a:cubicBezTo>
                    <a:cubicBezTo>
                      <a:pt x="17968" y="248364"/>
                      <a:pt x="31898" y="250825"/>
                      <a:pt x="41423" y="257175"/>
                    </a:cubicBezTo>
                    <a:cubicBezTo>
                      <a:pt x="76348" y="254000"/>
                      <a:pt x="112554" y="257545"/>
                      <a:pt x="146198" y="247650"/>
                    </a:cubicBezTo>
                    <a:cubicBezTo>
                      <a:pt x="168163" y="241190"/>
                      <a:pt x="203348" y="209550"/>
                      <a:pt x="203348" y="209550"/>
                    </a:cubicBezTo>
                    <a:cubicBezTo>
                      <a:pt x="209698" y="193675"/>
                      <a:pt x="211452" y="175060"/>
                      <a:pt x="222398" y="161925"/>
                    </a:cubicBezTo>
                    <a:cubicBezTo>
                      <a:pt x="228826" y="154212"/>
                      <a:pt x="245137" y="160570"/>
                      <a:pt x="250973" y="152400"/>
                    </a:cubicBezTo>
                    <a:cubicBezTo>
                      <a:pt x="273840" y="120387"/>
                      <a:pt x="265363" y="90248"/>
                      <a:pt x="279548" y="57150"/>
                    </a:cubicBezTo>
                    <a:cubicBezTo>
                      <a:pt x="284057" y="46628"/>
                      <a:pt x="309605" y="31720"/>
                      <a:pt x="298598" y="28575"/>
                    </a:cubicBezTo>
                    <a:cubicBezTo>
                      <a:pt x="270953" y="20677"/>
                      <a:pt x="241448" y="34925"/>
                      <a:pt x="212873" y="38100"/>
                    </a:cubicBezTo>
                    <a:cubicBezTo>
                      <a:pt x="150579" y="100394"/>
                      <a:pt x="213707" y="26699"/>
                      <a:pt x="174773" y="114300"/>
                    </a:cubicBezTo>
                    <a:cubicBezTo>
                      <a:pt x="168326" y="128807"/>
                      <a:pt x="155723" y="139700"/>
                      <a:pt x="146198" y="152400"/>
                    </a:cubicBezTo>
                    <a:cubicBezTo>
                      <a:pt x="138992" y="174017"/>
                      <a:pt x="136023" y="205375"/>
                      <a:pt x="98573" y="200025"/>
                    </a:cubicBezTo>
                    <a:cubicBezTo>
                      <a:pt x="85238" y="198120"/>
                      <a:pt x="79523" y="180975"/>
                      <a:pt x="69998" y="171450"/>
                    </a:cubicBezTo>
                    <a:cubicBezTo>
                      <a:pt x="85873" y="168275"/>
                      <a:pt x="101917" y="165852"/>
                      <a:pt x="117623" y="161925"/>
                    </a:cubicBezTo>
                    <a:cubicBezTo>
                      <a:pt x="127363" y="159490"/>
                      <a:pt x="139926" y="160240"/>
                      <a:pt x="146198" y="152400"/>
                    </a:cubicBezTo>
                    <a:cubicBezTo>
                      <a:pt x="194038" y="92599"/>
                      <a:pt x="115785" y="127613"/>
                      <a:pt x="184298" y="104775"/>
                    </a:cubicBezTo>
                    <a:cubicBezTo>
                      <a:pt x="118780" y="82936"/>
                      <a:pt x="198354" y="112807"/>
                      <a:pt x="117623" y="66675"/>
                    </a:cubicBezTo>
                    <a:cubicBezTo>
                      <a:pt x="108906" y="61694"/>
                      <a:pt x="89048" y="57150"/>
                      <a:pt x="89048" y="57150"/>
                    </a:cubicBezTo>
                  </a:path>
                </a:pathLst>
              </a:cu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6" name="Group 15"/>
            <p:cNvGrpSpPr/>
            <p:nvPr/>
          </p:nvGrpSpPr>
          <p:grpSpPr>
            <a:xfrm>
              <a:off x="6813897" y="1524000"/>
              <a:ext cx="571500" cy="542925"/>
              <a:chOff x="2247900" y="1600200"/>
              <a:chExt cx="571500" cy="542925"/>
            </a:xfrm>
          </p:grpSpPr>
          <p:sp>
            <p:nvSpPr>
              <p:cNvPr id="68" name="Freeform 67"/>
              <p:cNvSpPr/>
              <p:nvPr/>
            </p:nvSpPr>
            <p:spPr>
              <a:xfrm>
                <a:off x="2286000" y="1647825"/>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9" name="Freeform 68"/>
              <p:cNvSpPr/>
              <p:nvPr/>
            </p:nvSpPr>
            <p:spPr>
              <a:xfrm>
                <a:off x="2286000" y="1800225"/>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0" name="Freeform 69"/>
              <p:cNvSpPr/>
              <p:nvPr/>
            </p:nvSpPr>
            <p:spPr>
              <a:xfrm>
                <a:off x="2438400" y="1952625"/>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1" name="Freeform 70"/>
              <p:cNvSpPr/>
              <p:nvPr/>
            </p:nvSpPr>
            <p:spPr>
              <a:xfrm>
                <a:off x="2590800" y="1676400"/>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2" name="Freeform 71"/>
              <p:cNvSpPr/>
              <p:nvPr/>
            </p:nvSpPr>
            <p:spPr>
              <a:xfrm>
                <a:off x="2400300" y="1724025"/>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3" name="Freeform 72"/>
              <p:cNvSpPr/>
              <p:nvPr/>
            </p:nvSpPr>
            <p:spPr>
              <a:xfrm>
                <a:off x="2552700" y="1876425"/>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4" name="Freeform 73"/>
              <p:cNvSpPr/>
              <p:nvPr/>
            </p:nvSpPr>
            <p:spPr>
              <a:xfrm>
                <a:off x="2247900" y="1895475"/>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5" name="Freeform 74"/>
              <p:cNvSpPr/>
              <p:nvPr/>
            </p:nvSpPr>
            <p:spPr>
              <a:xfrm>
                <a:off x="2438400" y="1600200"/>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6" name="Freeform 75"/>
              <p:cNvSpPr/>
              <p:nvPr/>
            </p:nvSpPr>
            <p:spPr>
              <a:xfrm>
                <a:off x="2362200" y="2057400"/>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Freeform 76"/>
              <p:cNvSpPr/>
              <p:nvPr/>
            </p:nvSpPr>
            <p:spPr>
              <a:xfrm>
                <a:off x="2514600" y="1981200"/>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Freeform 77"/>
              <p:cNvSpPr/>
              <p:nvPr/>
            </p:nvSpPr>
            <p:spPr>
              <a:xfrm>
                <a:off x="2400300" y="1724025"/>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Freeform 78"/>
              <p:cNvSpPr/>
              <p:nvPr/>
            </p:nvSpPr>
            <p:spPr>
              <a:xfrm>
                <a:off x="2552700" y="1876425"/>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Freeform 79"/>
              <p:cNvSpPr/>
              <p:nvPr/>
            </p:nvSpPr>
            <p:spPr>
              <a:xfrm>
                <a:off x="2667000" y="1676400"/>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1" name="Freeform 80"/>
              <p:cNvSpPr/>
              <p:nvPr/>
            </p:nvSpPr>
            <p:spPr>
              <a:xfrm>
                <a:off x="2705100" y="1905000"/>
                <a:ext cx="114300" cy="85725"/>
              </a:xfrm>
              <a:custGeom>
                <a:avLst/>
                <a:gdLst>
                  <a:gd name="connsiteX0" fmla="*/ 0 w 114300"/>
                  <a:gd name="connsiteY0" fmla="*/ 0 h 85725"/>
                  <a:gd name="connsiteX1" fmla="*/ 47625 w 114300"/>
                  <a:gd name="connsiteY1" fmla="*/ 19050 h 85725"/>
                  <a:gd name="connsiteX2" fmla="*/ 57150 w 114300"/>
                  <a:gd name="connsiteY2" fmla="*/ 47625 h 85725"/>
                  <a:gd name="connsiteX3" fmla="*/ 95250 w 114300"/>
                  <a:gd name="connsiteY3" fmla="*/ 66675 h 85725"/>
                  <a:gd name="connsiteX4" fmla="*/ 114300 w 114300"/>
                  <a:gd name="connsiteY4" fmla="*/ 85725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85725">
                    <a:moveTo>
                      <a:pt x="0" y="0"/>
                    </a:moveTo>
                    <a:cubicBezTo>
                      <a:pt x="15875" y="6350"/>
                      <a:pt x="34490" y="8104"/>
                      <a:pt x="47625" y="19050"/>
                    </a:cubicBezTo>
                    <a:cubicBezTo>
                      <a:pt x="55338" y="25478"/>
                      <a:pt x="50050" y="40525"/>
                      <a:pt x="57150" y="47625"/>
                    </a:cubicBezTo>
                    <a:cubicBezTo>
                      <a:pt x="67190" y="57665"/>
                      <a:pt x="83436" y="58799"/>
                      <a:pt x="95250" y="66675"/>
                    </a:cubicBezTo>
                    <a:cubicBezTo>
                      <a:pt x="102722" y="71656"/>
                      <a:pt x="107950" y="79375"/>
                      <a:pt x="114300" y="85725"/>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cxnSp>
          <p:nvCxnSpPr>
            <p:cNvPr id="17" name="Straight Arrow Connector 16"/>
            <p:cNvCxnSpPr/>
            <p:nvPr/>
          </p:nvCxnSpPr>
          <p:spPr>
            <a:xfrm>
              <a:off x="6139274" y="1828800"/>
              <a:ext cx="59842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051897" y="1447800"/>
              <a:ext cx="712054" cy="307777"/>
            </a:xfrm>
            <a:prstGeom prst="rect">
              <a:avLst/>
            </a:prstGeom>
            <a:noFill/>
          </p:spPr>
          <p:txBody>
            <a:bodyPr wrap="none" rtlCol="0">
              <a:spAutoFit/>
            </a:bodyPr>
            <a:lstStyle/>
            <a:p>
              <a:r>
                <a:rPr lang="en-US" sz="1400" dirty="0" smtClean="0">
                  <a:solidFill>
                    <a:schemeClr val="tx1"/>
                  </a:solidFill>
                </a:rPr>
                <a:t>trypsin</a:t>
              </a:r>
              <a:endParaRPr lang="en-US" sz="1400" dirty="0">
                <a:solidFill>
                  <a:schemeClr val="tx1"/>
                </a:solidFill>
              </a:endParaRPr>
            </a:p>
          </p:txBody>
        </p:sp>
        <p:pic>
          <p:nvPicPr>
            <p:cNvPr id="19" name="Picture 2" descr="https://encrypted-tbn2.google.com/images?q=tbn:ANd9GcT8db16EY4LbBj2eZWgVwu70uYT_vN2gBEzJS0bigVDmOeu8tf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6897" y="990600"/>
              <a:ext cx="1133215" cy="148590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a:off x="7423497" y="1475601"/>
              <a:ext cx="663964" cy="307777"/>
            </a:xfrm>
            <a:prstGeom prst="rect">
              <a:avLst/>
            </a:prstGeom>
            <a:noFill/>
          </p:spPr>
          <p:txBody>
            <a:bodyPr wrap="none" rtlCol="0">
              <a:spAutoFit/>
            </a:bodyPr>
            <a:lstStyle/>
            <a:p>
              <a:r>
                <a:rPr lang="en-US" sz="1400" dirty="0" smtClean="0">
                  <a:solidFill>
                    <a:schemeClr val="tx1"/>
                  </a:solidFill>
                </a:rPr>
                <a:t>HPLC</a:t>
              </a:r>
              <a:endParaRPr lang="en-US" sz="1400" dirty="0">
                <a:solidFill>
                  <a:schemeClr val="tx1"/>
                </a:solidFill>
              </a:endParaRPr>
            </a:p>
          </p:txBody>
        </p:sp>
        <p:sp>
          <p:nvSpPr>
            <p:cNvPr id="21" name="TextBox 20"/>
            <p:cNvSpPr txBox="1"/>
            <p:nvPr/>
          </p:nvSpPr>
          <p:spPr>
            <a:xfrm>
              <a:off x="5366097" y="2085201"/>
              <a:ext cx="729687" cy="276999"/>
            </a:xfrm>
            <a:prstGeom prst="rect">
              <a:avLst/>
            </a:prstGeom>
            <a:noFill/>
          </p:spPr>
          <p:txBody>
            <a:bodyPr wrap="none" rtlCol="0">
              <a:spAutoFit/>
            </a:bodyPr>
            <a:lstStyle/>
            <a:p>
              <a:r>
                <a:rPr lang="en-US" sz="1200" dirty="0" smtClean="0">
                  <a:solidFill>
                    <a:schemeClr val="tx1"/>
                  </a:solidFill>
                </a:rPr>
                <a:t>proteins</a:t>
              </a:r>
              <a:endParaRPr lang="en-US" sz="1200" dirty="0">
                <a:solidFill>
                  <a:schemeClr val="tx1"/>
                </a:solidFill>
              </a:endParaRPr>
            </a:p>
          </p:txBody>
        </p:sp>
        <p:cxnSp>
          <p:nvCxnSpPr>
            <p:cNvPr id="22" name="Straight Arrow Connector 21"/>
            <p:cNvCxnSpPr/>
            <p:nvPr/>
          </p:nvCxnSpPr>
          <p:spPr>
            <a:xfrm>
              <a:off x="7434674" y="1828800"/>
              <a:ext cx="59842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787811" y="2085201"/>
              <a:ext cx="763351" cy="276999"/>
            </a:xfrm>
            <a:prstGeom prst="rect">
              <a:avLst/>
            </a:prstGeom>
            <a:noFill/>
          </p:spPr>
          <p:txBody>
            <a:bodyPr wrap="none" rtlCol="0">
              <a:spAutoFit/>
            </a:bodyPr>
            <a:lstStyle/>
            <a:p>
              <a:r>
                <a:rPr lang="en-US" sz="1200" dirty="0" smtClean="0">
                  <a:solidFill>
                    <a:schemeClr val="tx1"/>
                  </a:solidFill>
                </a:rPr>
                <a:t>peptides</a:t>
              </a:r>
              <a:endParaRPr lang="en-US" sz="1200" dirty="0">
                <a:solidFill>
                  <a:schemeClr val="tx1"/>
                </a:solidFill>
              </a:endParaRPr>
            </a:p>
          </p:txBody>
        </p:sp>
        <p:grpSp>
          <p:nvGrpSpPr>
            <p:cNvPr id="28" name="Group 27"/>
            <p:cNvGrpSpPr/>
            <p:nvPr/>
          </p:nvGrpSpPr>
          <p:grpSpPr>
            <a:xfrm>
              <a:off x="5661112" y="2633246"/>
              <a:ext cx="1244276" cy="838200"/>
              <a:chOff x="6400800" y="1524000"/>
              <a:chExt cx="2438400" cy="1981200"/>
            </a:xfrm>
          </p:grpSpPr>
          <p:cxnSp>
            <p:nvCxnSpPr>
              <p:cNvPr id="53" name="Straight Connector 52"/>
              <p:cNvCxnSpPr/>
              <p:nvPr/>
            </p:nvCxnSpPr>
            <p:spPr>
              <a:xfrm>
                <a:off x="6400800" y="2514600"/>
                <a:ext cx="2438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6781800" y="2209800"/>
                <a:ext cx="0" cy="3048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6934200" y="1752600"/>
                <a:ext cx="0" cy="7620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7391400" y="2133600"/>
                <a:ext cx="0" cy="3810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705600" y="1524000"/>
                <a:ext cx="0" cy="9906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7772400" y="1714500"/>
                <a:ext cx="0" cy="8001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8305800" y="2133600"/>
                <a:ext cx="0" cy="3810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6934200" y="2514600"/>
                <a:ext cx="0" cy="9906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6781800" y="2514600"/>
                <a:ext cx="0" cy="9906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7467600" y="2514600"/>
                <a:ext cx="0" cy="9906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7391400" y="2514600"/>
                <a:ext cx="0" cy="9906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7772400" y="2514600"/>
                <a:ext cx="0" cy="9906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8305800" y="2505075"/>
                <a:ext cx="0" cy="9906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6705600" y="2514600"/>
                <a:ext cx="0" cy="9906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239000" y="2362200"/>
                <a:ext cx="0" cy="142875"/>
              </a:xfrm>
              <a:prstGeom prst="line">
                <a:avLst/>
              </a:prstGeom>
              <a:ln w="19050"/>
            </p:spPr>
            <p:style>
              <a:lnRef idx="1">
                <a:schemeClr val="accent1"/>
              </a:lnRef>
              <a:fillRef idx="0">
                <a:schemeClr val="accent1"/>
              </a:fillRef>
              <a:effectRef idx="0">
                <a:schemeClr val="accent1"/>
              </a:effectRef>
              <a:fontRef idx="minor">
                <a:schemeClr val="tx1"/>
              </a:fontRef>
            </p:style>
          </p:cxnSp>
        </p:grpSp>
        <p:grpSp>
          <p:nvGrpSpPr>
            <p:cNvPr id="29" name="Group 28"/>
            <p:cNvGrpSpPr/>
            <p:nvPr/>
          </p:nvGrpSpPr>
          <p:grpSpPr>
            <a:xfrm>
              <a:off x="7465702" y="2624453"/>
              <a:ext cx="1395810" cy="842963"/>
              <a:chOff x="6438900" y="4038600"/>
              <a:chExt cx="2438400" cy="1981200"/>
            </a:xfrm>
          </p:grpSpPr>
          <p:cxnSp>
            <p:nvCxnSpPr>
              <p:cNvPr id="38" name="Straight Connector 37"/>
              <p:cNvCxnSpPr/>
              <p:nvPr/>
            </p:nvCxnSpPr>
            <p:spPr>
              <a:xfrm>
                <a:off x="6438900" y="5029200"/>
                <a:ext cx="2438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6819900" y="4724400"/>
                <a:ext cx="0" cy="3048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6972300" y="4267200"/>
                <a:ext cx="0" cy="7620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429500" y="4648200"/>
                <a:ext cx="0" cy="3810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6743700" y="4038600"/>
                <a:ext cx="0" cy="9906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810500" y="4229100"/>
                <a:ext cx="0" cy="8001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8343900" y="4648200"/>
                <a:ext cx="0" cy="3810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6972300" y="5029200"/>
                <a:ext cx="0" cy="6858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6819900" y="5029200"/>
                <a:ext cx="0" cy="3048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277100" y="5038725"/>
                <a:ext cx="0" cy="142875"/>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7429500" y="5029200"/>
                <a:ext cx="0" cy="3048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7810500" y="5029200"/>
                <a:ext cx="0" cy="9906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8343900" y="5019675"/>
                <a:ext cx="0" cy="314325"/>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6743700" y="5029200"/>
                <a:ext cx="0" cy="9906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7277100" y="4876800"/>
                <a:ext cx="0" cy="142875"/>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30" name="TextBox 29"/>
            <p:cNvSpPr txBox="1"/>
            <p:nvPr/>
          </p:nvSpPr>
          <p:spPr>
            <a:xfrm>
              <a:off x="5584912" y="3547646"/>
              <a:ext cx="1848583" cy="338554"/>
            </a:xfrm>
            <a:prstGeom prst="rect">
              <a:avLst/>
            </a:prstGeom>
            <a:noFill/>
          </p:spPr>
          <p:txBody>
            <a:bodyPr wrap="none" rtlCol="0">
              <a:spAutoFit/>
            </a:bodyPr>
            <a:lstStyle/>
            <a:p>
              <a:r>
                <a:rPr lang="en-US" sz="1600" dirty="0" smtClean="0">
                  <a:solidFill>
                    <a:schemeClr val="tx1"/>
                  </a:solidFill>
                </a:rPr>
                <a:t>Theoretical (good)</a:t>
              </a:r>
              <a:endParaRPr lang="en-US" sz="1600" dirty="0">
                <a:solidFill>
                  <a:schemeClr val="tx1"/>
                </a:solidFill>
              </a:endParaRPr>
            </a:p>
          </p:txBody>
        </p:sp>
        <p:sp>
          <p:nvSpPr>
            <p:cNvPr id="32" name="TextBox 31"/>
            <p:cNvSpPr txBox="1"/>
            <p:nvPr/>
          </p:nvSpPr>
          <p:spPr>
            <a:xfrm>
              <a:off x="7467327" y="3547646"/>
              <a:ext cx="1532792" cy="338554"/>
            </a:xfrm>
            <a:prstGeom prst="rect">
              <a:avLst/>
            </a:prstGeom>
            <a:noFill/>
          </p:spPr>
          <p:txBody>
            <a:bodyPr wrap="none" rtlCol="0">
              <a:spAutoFit/>
            </a:bodyPr>
            <a:lstStyle/>
            <a:p>
              <a:r>
                <a:rPr lang="en-US" sz="1600" dirty="0" smtClean="0">
                  <a:solidFill>
                    <a:schemeClr val="tx1"/>
                  </a:solidFill>
                </a:rPr>
                <a:t>Library (better)</a:t>
              </a:r>
              <a:endParaRPr lang="en-US" sz="1600" dirty="0">
                <a:solidFill>
                  <a:schemeClr val="tx1"/>
                </a:solidFill>
              </a:endParaRPr>
            </a:p>
          </p:txBody>
        </p:sp>
        <p:sp>
          <p:nvSpPr>
            <p:cNvPr id="33" name="TextBox 32"/>
            <p:cNvSpPr txBox="1"/>
            <p:nvPr/>
          </p:nvSpPr>
          <p:spPr>
            <a:xfrm>
              <a:off x="6676598" y="2362200"/>
              <a:ext cx="1016625" cy="338554"/>
            </a:xfrm>
            <a:prstGeom prst="rect">
              <a:avLst/>
            </a:prstGeom>
            <a:noFill/>
          </p:spPr>
          <p:txBody>
            <a:bodyPr wrap="none" rtlCol="0">
              <a:spAutoFit/>
            </a:bodyPr>
            <a:lstStyle/>
            <a:p>
              <a:r>
                <a:rPr lang="en-US" sz="1600" dirty="0" smtClean="0">
                  <a:solidFill>
                    <a:schemeClr val="tx1"/>
                  </a:solidFill>
                </a:rPr>
                <a:t>Matching</a:t>
              </a:r>
              <a:endParaRPr lang="en-US" sz="1600" dirty="0">
                <a:solidFill>
                  <a:schemeClr val="tx1"/>
                </a:solidFill>
              </a:endParaRPr>
            </a:p>
          </p:txBody>
        </p:sp>
        <p:sp>
          <p:nvSpPr>
            <p:cNvPr id="35" name="TextBox 34"/>
            <p:cNvSpPr txBox="1"/>
            <p:nvPr/>
          </p:nvSpPr>
          <p:spPr>
            <a:xfrm>
              <a:off x="6750311" y="2694801"/>
              <a:ext cx="865943" cy="276999"/>
            </a:xfrm>
            <a:prstGeom prst="rect">
              <a:avLst/>
            </a:prstGeom>
            <a:noFill/>
          </p:spPr>
          <p:txBody>
            <a:bodyPr wrap="none" rtlCol="0">
              <a:spAutoFit/>
            </a:bodyPr>
            <a:lstStyle/>
            <a:p>
              <a:r>
                <a:rPr lang="en-US" sz="1200" dirty="0" smtClean="0">
                  <a:solidFill>
                    <a:schemeClr val="tx1"/>
                  </a:solidFill>
                </a:rPr>
                <a:t>Measured</a:t>
              </a:r>
              <a:endParaRPr lang="en-US" sz="1200" dirty="0">
                <a:solidFill>
                  <a:schemeClr val="tx1"/>
                </a:solidFill>
              </a:endParaRPr>
            </a:p>
          </p:txBody>
        </p:sp>
        <p:sp>
          <p:nvSpPr>
            <p:cNvPr id="36" name="TextBox 35"/>
            <p:cNvSpPr txBox="1"/>
            <p:nvPr/>
          </p:nvSpPr>
          <p:spPr>
            <a:xfrm>
              <a:off x="6750311" y="3123396"/>
              <a:ext cx="891591" cy="276999"/>
            </a:xfrm>
            <a:prstGeom prst="rect">
              <a:avLst/>
            </a:prstGeom>
            <a:noFill/>
          </p:spPr>
          <p:txBody>
            <a:bodyPr wrap="none" rtlCol="0">
              <a:spAutoFit/>
            </a:bodyPr>
            <a:lstStyle/>
            <a:p>
              <a:r>
                <a:rPr lang="en-US" sz="1200" dirty="0" smtClean="0">
                  <a:solidFill>
                    <a:schemeClr val="tx1"/>
                  </a:solidFill>
                </a:rPr>
                <a:t>Reference</a:t>
              </a:r>
              <a:endParaRPr lang="en-US" sz="1200" dirty="0">
                <a:solidFill>
                  <a:schemeClr val="tx1"/>
                </a:solidFill>
              </a:endParaRPr>
            </a:p>
          </p:txBody>
        </p:sp>
        <p:sp>
          <p:nvSpPr>
            <p:cNvPr id="37" name="TextBox 36"/>
            <p:cNvSpPr txBox="1"/>
            <p:nvPr/>
          </p:nvSpPr>
          <p:spPr>
            <a:xfrm>
              <a:off x="8175712" y="827935"/>
              <a:ext cx="772969" cy="307777"/>
            </a:xfrm>
            <a:prstGeom prst="rect">
              <a:avLst/>
            </a:prstGeom>
            <a:noFill/>
          </p:spPr>
          <p:txBody>
            <a:bodyPr wrap="none" rtlCol="0">
              <a:spAutoFit/>
            </a:bodyPr>
            <a:lstStyle/>
            <a:p>
              <a:r>
                <a:rPr lang="en-US" sz="1400" dirty="0" smtClean="0">
                  <a:solidFill>
                    <a:schemeClr val="tx1"/>
                  </a:solidFill>
                </a:rPr>
                <a:t>MS/MS</a:t>
              </a:r>
              <a:endParaRPr lang="en-US" sz="1400" dirty="0">
                <a:solidFill>
                  <a:schemeClr val="tx1"/>
                </a:solidFill>
              </a:endParaRPr>
            </a:p>
          </p:txBody>
        </p:sp>
      </p:grpSp>
      <p:pic>
        <p:nvPicPr>
          <p:cNvPr id="8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09421" y="4129435"/>
            <a:ext cx="2178032" cy="1581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8" name="TextBox 87"/>
          <p:cNvSpPr txBox="1"/>
          <p:nvPr/>
        </p:nvSpPr>
        <p:spPr>
          <a:xfrm>
            <a:off x="4814349" y="4129435"/>
            <a:ext cx="1364476" cy="461665"/>
          </a:xfrm>
          <a:prstGeom prst="rect">
            <a:avLst/>
          </a:prstGeom>
          <a:noFill/>
          <a:effectLst/>
        </p:spPr>
        <p:txBody>
          <a:bodyPr wrap="none" rtlCol="0" anchor="t">
            <a:spAutoFit/>
          </a:bodyPr>
          <a:lstStyle/>
          <a:p>
            <a:pPr algn="ctr"/>
            <a:r>
              <a:rPr lang="en-US" sz="1200" b="1" i="1" dirty="0">
                <a:solidFill>
                  <a:srgbClr val="0000FF"/>
                </a:solidFill>
                <a:latin typeface="+mn-lt"/>
              </a:rPr>
              <a:t>NIST MS </a:t>
            </a:r>
            <a:r>
              <a:rPr lang="en-US" sz="1200" b="1" i="1" dirty="0" smtClean="0">
                <a:solidFill>
                  <a:srgbClr val="0000FF"/>
                </a:solidFill>
                <a:latin typeface="+mn-lt"/>
              </a:rPr>
              <a:t>Search</a:t>
            </a:r>
            <a:br>
              <a:rPr lang="en-US" sz="1200" b="1" i="1" dirty="0" smtClean="0">
                <a:solidFill>
                  <a:srgbClr val="0000FF"/>
                </a:solidFill>
                <a:latin typeface="+mn-lt"/>
              </a:rPr>
            </a:br>
            <a:r>
              <a:rPr lang="en-US" sz="1200" b="1" i="1" dirty="0" smtClean="0">
                <a:solidFill>
                  <a:srgbClr val="0000FF"/>
                </a:solidFill>
                <a:latin typeface="+mn-lt"/>
              </a:rPr>
              <a:t>(for </a:t>
            </a:r>
            <a:r>
              <a:rPr lang="en-US" sz="1200" b="1" i="1" dirty="0">
                <a:solidFill>
                  <a:srgbClr val="0000FF"/>
                </a:solidFill>
                <a:latin typeface="+mn-lt"/>
              </a:rPr>
              <a:t>peptides)</a:t>
            </a:r>
          </a:p>
        </p:txBody>
      </p:sp>
      <p:pic>
        <p:nvPicPr>
          <p:cNvPr id="89" name="Picture 2" descr="http://www.uttyler.edu/research/images/nih.gif"/>
          <p:cNvPicPr>
            <a:picLocks noChangeAspect="1" noChangeArrowheads="1"/>
          </p:cNvPicPr>
          <p:nvPr/>
        </p:nvPicPr>
        <p:blipFill>
          <a:blip r:embed="rId5" cstate="print"/>
          <a:srcRect/>
          <a:stretch>
            <a:fillRect/>
          </a:stretch>
        </p:blipFill>
        <p:spPr bwMode="auto">
          <a:xfrm>
            <a:off x="7812392" y="5765943"/>
            <a:ext cx="482925" cy="482925"/>
          </a:xfrm>
          <a:prstGeom prst="rect">
            <a:avLst/>
          </a:prstGeom>
          <a:noFill/>
        </p:spPr>
      </p:pic>
      <p:pic>
        <p:nvPicPr>
          <p:cNvPr id="90" name="Picture 89"/>
          <p:cNvPicPr>
            <a:picLocks noChangeAspect="1"/>
          </p:cNvPicPr>
          <p:nvPr/>
        </p:nvPicPr>
        <p:blipFill>
          <a:blip r:embed="rId6" cstate="print"/>
          <a:stretch>
            <a:fillRect/>
          </a:stretch>
        </p:blipFill>
        <p:spPr>
          <a:xfrm>
            <a:off x="6999590" y="5903270"/>
            <a:ext cx="555426" cy="345598"/>
          </a:xfrm>
          <a:prstGeom prst="rect">
            <a:avLst/>
          </a:prstGeom>
        </p:spPr>
      </p:pic>
      <p:pic>
        <p:nvPicPr>
          <p:cNvPr id="91" name="Picture 90"/>
          <p:cNvPicPr>
            <a:picLocks noChangeAspect="1"/>
          </p:cNvPicPr>
          <p:nvPr/>
        </p:nvPicPr>
        <p:blipFill>
          <a:blip r:embed="rId7" cstate="print"/>
          <a:stretch>
            <a:fillRect/>
          </a:stretch>
        </p:blipFill>
        <p:spPr>
          <a:xfrm>
            <a:off x="5769067" y="5949438"/>
            <a:ext cx="973148" cy="299430"/>
          </a:xfrm>
          <a:prstGeom prst="rect">
            <a:avLst/>
          </a:prstGeom>
        </p:spPr>
      </p:pic>
      <p:pic>
        <p:nvPicPr>
          <p:cNvPr id="92" name="Picture 91"/>
          <p:cNvPicPr>
            <a:picLocks noChangeAspect="1"/>
          </p:cNvPicPr>
          <p:nvPr/>
        </p:nvPicPr>
        <p:blipFill>
          <a:blip r:embed="rId8" cstate="print"/>
          <a:stretch>
            <a:fillRect/>
          </a:stretch>
        </p:blipFill>
        <p:spPr>
          <a:xfrm>
            <a:off x="4762788" y="6008149"/>
            <a:ext cx="748904" cy="240719"/>
          </a:xfrm>
          <a:prstGeom prst="rect">
            <a:avLst/>
          </a:prstGeom>
        </p:spPr>
      </p:pic>
    </p:spTree>
  </p:cSld>
  <p:clrMapOvr>
    <a:masterClrMapping/>
  </p:clrMapOvr>
  <p:transition spd="med">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1104&quot;&gt;&lt;property id=&quot;20148&quot; value=&quot;5&quot;/&gt;&lt;property id=&quot;20300&quot; value=&quot;Slide 1 - &amp;quot;Project Title&amp;quot;&quot;/&gt;&lt;property id=&quot;20307&quot; value=&quot;1627&quot;/&gt;&lt;/object&gt;&lt;object type=&quot;3&quot; unique_id=&quot;11126&quot;&gt;&lt;property id=&quot;20148&quot; value=&quot;5&quot;/&gt;&lt;property id=&quot;20300&quot; value=&quot;Slide 2 - &amp;quot;Highlight:  Title of Project Highlight &amp;quot;&quot;/&gt;&lt;property id=&quot;20307&quot; value=&quot;1628&quot;/&gt;&lt;/object&gt;&lt;/object&gt;&lt;/object&gt;&lt;/database&gt;"/>
  <p:tag name="SECTOMILLISECCONVERTED" val="1"/>
</p:tagLst>
</file>

<file path=ppt/theme/theme1.xml><?xml version="1.0" encoding="utf-8"?>
<a:theme xmlns:a="http://schemas.openxmlformats.org/drawingml/2006/main" name="MSEL 2003 Org Chart">
  <a:themeElements>
    <a:clrScheme name="MSEL 2003 Org Char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MSEL 2003 Org Char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457200" marR="0" indent="0" algn="r" defTabSz="914400" rtl="0" eaLnBrk="0" fontAlgn="base" latinLnBrk="0" hangingPunct="0">
          <a:lnSpc>
            <a:spcPct val="90000"/>
          </a:lnSpc>
          <a:spcBef>
            <a:spcPct val="20000"/>
          </a:spcBef>
          <a:spcAft>
            <a:spcPct val="0"/>
          </a:spcAft>
          <a:buClr>
            <a:srgbClr val="0099CC"/>
          </a:buClr>
          <a:buSzPct val="100000"/>
          <a:buFontTx/>
          <a:buNone/>
          <a:tabLst/>
          <a:defRPr kumimoji="0" lang="en-US" sz="1800" b="0" i="0" u="none" strike="noStrike" cap="none" normalizeH="0" baseline="0" smtClean="0">
            <a:ln>
              <a:noFill/>
            </a:ln>
            <a:solidFill>
              <a:schemeClr val="folHlink"/>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457200" marR="0" indent="0" algn="r" defTabSz="914400" rtl="0" eaLnBrk="0" fontAlgn="base" latinLnBrk="0" hangingPunct="0">
          <a:lnSpc>
            <a:spcPct val="90000"/>
          </a:lnSpc>
          <a:spcBef>
            <a:spcPct val="20000"/>
          </a:spcBef>
          <a:spcAft>
            <a:spcPct val="0"/>
          </a:spcAft>
          <a:buClr>
            <a:srgbClr val="0099CC"/>
          </a:buClr>
          <a:buSzPct val="100000"/>
          <a:buFontTx/>
          <a:buNone/>
          <a:tabLst/>
          <a:defRPr kumimoji="0" lang="en-US" sz="1800" b="0" i="0" u="none" strike="noStrike" cap="none" normalizeH="0" baseline="0" smtClean="0">
            <a:ln>
              <a:noFill/>
            </a:ln>
            <a:solidFill>
              <a:schemeClr val="folHlink"/>
            </a:solidFill>
            <a:effectLst/>
            <a:latin typeface="Arial" charset="0"/>
          </a:defRPr>
        </a:defPPr>
      </a:lstStyle>
    </a:lnDef>
  </a:objectDefaults>
  <a:extraClrSchemeLst>
    <a:extraClrScheme>
      <a:clrScheme name="MSEL 2003 Org Char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SEL 2003 Org Char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SEL 2003 Org Char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SEL 2003 Org Char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SEL 2003 Org Char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SEL 2003 Org Char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SEL 2003 Org Char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5D80A86B9330B458A2751939F8570B1" ma:contentTypeVersion="0" ma:contentTypeDescription="Create a new document." ma:contentTypeScope="" ma:versionID="e20bb684d589c51ecde6217f7159d8f6">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D53AB2-4C3B-4D78-84E7-5342D68734BA}">
  <ds:schemaRefs>
    <ds:schemaRef ds:uri="http://schemas.microsoft.com/sharepoint/v3/contenttype/forms"/>
  </ds:schemaRefs>
</ds:datastoreItem>
</file>

<file path=customXml/itemProps2.xml><?xml version="1.0" encoding="utf-8"?>
<ds:datastoreItem xmlns:ds="http://schemas.openxmlformats.org/officeDocument/2006/customXml" ds:itemID="{035A0405-7631-444C-A842-9382F2E81BE3}">
  <ds:schemaRefs>
    <ds:schemaRef ds:uri="http://purl.org/dc/dcmitype/"/>
    <ds:schemaRef ds:uri="http://schemas.microsoft.com/office/infopath/2007/PartnerControls"/>
    <ds:schemaRef ds:uri="http://www.w3.org/XML/1998/namespace"/>
    <ds:schemaRef ds:uri="http://purl.org/dc/terms/"/>
    <ds:schemaRef ds:uri="http://schemas.microsoft.com/office/2006/documentManagement/types"/>
    <ds:schemaRef ds:uri="http://purl.org/dc/elements/1.1/"/>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CF243C38-AE97-4377-B944-B60EB9DC5B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70016</TotalTime>
  <Pages>1</Pages>
  <Words>509</Words>
  <Application>Microsoft Office PowerPoint</Application>
  <PresentationFormat>Letter Paper (8.5x11 in)</PresentationFormat>
  <Paragraphs>50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MSEL 2003 Org Chart</vt:lpstr>
      <vt:lpstr>Peptide Mass Spectral Libraries</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FY2007 MSEL Biomaterials Project Overviews</dc:title>
  <dc:creator>Fasolka, Michael J.</dc:creator>
  <cp:lastModifiedBy>SStein</cp:lastModifiedBy>
  <cp:revision>1579</cp:revision>
  <cp:lastPrinted>2008-11-04T21:51:43Z</cp:lastPrinted>
  <dcterms:created xsi:type="dcterms:W3CDTF">2008-11-04T21:11:08Z</dcterms:created>
  <dcterms:modified xsi:type="dcterms:W3CDTF">2013-07-25T16:36:09Z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0x010100B5D80A86B9330B458A2751939F8570B1</vt:lpwstr>
  </property>
</Properties>
</file>