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28"/>
  </p:notesMasterIdLst>
  <p:sldIdLst>
    <p:sldId id="256" r:id="rId3"/>
    <p:sldId id="324" r:id="rId4"/>
    <p:sldId id="291" r:id="rId5"/>
    <p:sldId id="292" r:id="rId6"/>
    <p:sldId id="284" r:id="rId7"/>
    <p:sldId id="312" r:id="rId8"/>
    <p:sldId id="285" r:id="rId9"/>
    <p:sldId id="313" r:id="rId10"/>
    <p:sldId id="315" r:id="rId11"/>
    <p:sldId id="272" r:id="rId12"/>
    <p:sldId id="265" r:id="rId13"/>
    <p:sldId id="311" r:id="rId14"/>
    <p:sldId id="308" r:id="rId15"/>
    <p:sldId id="261" r:id="rId16"/>
    <p:sldId id="273" r:id="rId17"/>
    <p:sldId id="329" r:id="rId18"/>
    <p:sldId id="330" r:id="rId19"/>
    <p:sldId id="328" r:id="rId20"/>
    <p:sldId id="276" r:id="rId21"/>
    <p:sldId id="288" r:id="rId22"/>
    <p:sldId id="304" r:id="rId23"/>
    <p:sldId id="334" r:id="rId24"/>
    <p:sldId id="274" r:id="rId25"/>
    <p:sldId id="332" r:id="rId26"/>
    <p:sldId id="33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69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0A769F-ADF5-411C-B6D6-B22FAC932536}" type="datetimeFigureOut">
              <a:rPr lang="en-US" smtClean="0"/>
              <a:t>4/27/2012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CD556B-65C1-4189-8683-506DAEA9C43B}" type="slidenum">
              <a:rPr lang="en-US" smtClean="0"/>
              <a:t>‹#›</a:t>
            </a:fld>
            <a:endParaRPr lang="en-US"/>
          </a:p>
        </p:txBody>
      </p:sp>
    </p:spTree>
    <p:extLst>
      <p:ext uri="{BB962C8B-B14F-4D97-AF65-F5344CB8AC3E}">
        <p14:creationId xmlns:p14="http://schemas.microsoft.com/office/powerpoint/2010/main" val="2163501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Amounts – determined as an ‘afterthought’</a:t>
            </a:r>
          </a:p>
          <a:p>
            <a:r>
              <a:rPr lang="en-US" dirty="0" smtClean="0"/>
              <a:t>Cover</a:t>
            </a:r>
            <a:r>
              <a:rPr lang="en-US" baseline="0" dirty="0" smtClean="0"/>
              <a:t> significant basics and selected illustrations</a:t>
            </a:r>
            <a:endParaRPr lang="en-US" dirty="0"/>
          </a:p>
        </p:txBody>
      </p:sp>
      <p:sp>
        <p:nvSpPr>
          <p:cNvPr id="4" name="Slide Number Placeholder 3"/>
          <p:cNvSpPr>
            <a:spLocks noGrp="1"/>
          </p:cNvSpPr>
          <p:nvPr>
            <p:ph type="sldNum" sz="quarter" idx="10"/>
          </p:nvPr>
        </p:nvSpPr>
        <p:spPr/>
        <p:txBody>
          <a:bodyPr/>
          <a:lstStyle/>
          <a:p>
            <a:fld id="{1ECD556B-65C1-4189-8683-506DAEA9C43B}" type="slidenum">
              <a:rPr lang="en-US" smtClean="0"/>
              <a:t>2</a:t>
            </a:fld>
            <a:endParaRPr lang="en-US"/>
          </a:p>
        </p:txBody>
      </p:sp>
    </p:spTree>
    <p:extLst>
      <p:ext uri="{BB962C8B-B14F-4D97-AF65-F5344CB8AC3E}">
        <p14:creationId xmlns:p14="http://schemas.microsoft.com/office/powerpoint/2010/main" val="1616862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5E21E62-3AD5-4A14-AB6A-06C804391DA6}" type="slidenum">
              <a:rPr lang="en-US" smtClean="0"/>
              <a:pPr eaLnBrk="1" hangingPunct="1"/>
              <a:t>18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C642AB-0FDD-4BF4-AB8A-B12EFC01B358}" type="slidenum">
              <a:rPr lang="en-US"/>
              <a:pPr/>
              <a:t>21</a:t>
            </a:fld>
            <a:endParaRPr lang="en-US"/>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F2C91-B520-4FCC-B3D2-59E6D3BE3172}" type="slidenum">
              <a:rPr lang="en-US"/>
              <a:pPr/>
              <a:t>22</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ED6C8-9EFC-4BE7-B0D1-665714061967}" type="slidenum">
              <a:rPr lang="en-US"/>
              <a:pPr/>
              <a:t>23</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34993-FC39-4258-9BA3-8DF27594D0C1}" type="slidenum">
              <a:rPr lang="en-US"/>
              <a:pPr/>
              <a:t>4</a:t>
            </a:fld>
            <a:endParaRPr lang="en-US"/>
          </a:p>
        </p:txBody>
      </p:sp>
      <p:sp>
        <p:nvSpPr>
          <p:cNvPr id="11264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All event-counting detectors such as electron multipliers or photomultipliers produce signals that fluctuate, on average, proportional to the square root of the signal.  This value is extracted from each chromatogram by using regions with relatively constant signal intensity.  Nontrivial GC/MS data files always contain such regions, and fail-safe values are created for cases where it is not possible to find regions to establish noise.  These regions are examined to find signals with multiple crossings of the local mean.  A number of these regions are analyzed to determine the noise factor. </a:t>
            </a:r>
          </a:p>
          <a:p>
            <a:endParaRPr lang="en-US"/>
          </a:p>
          <a:p>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Why do I say that &lt;next slide&gt;</a:t>
            </a:r>
            <a:endParaRPr lang="en-US" dirty="0"/>
          </a:p>
        </p:txBody>
      </p:sp>
      <p:sp>
        <p:nvSpPr>
          <p:cNvPr id="4" name="Slide Number Placeholder 3"/>
          <p:cNvSpPr>
            <a:spLocks noGrp="1"/>
          </p:cNvSpPr>
          <p:nvPr>
            <p:ph type="sldNum" sz="quarter" idx="10"/>
          </p:nvPr>
        </p:nvSpPr>
        <p:spPr/>
        <p:txBody>
          <a:bodyPr/>
          <a:lstStyle/>
          <a:p>
            <a:fld id="{74117E88-164B-4574-A645-2158462FAD7C}" type="slidenum">
              <a:rPr lang="en-US" smtClean="0"/>
              <a:t>10</a:t>
            </a:fld>
            <a:endParaRPr lang="en-US"/>
          </a:p>
        </p:txBody>
      </p:sp>
    </p:spTree>
    <p:extLst>
      <p:ext uri="{BB962C8B-B14F-4D97-AF65-F5344CB8AC3E}">
        <p14:creationId xmlns:p14="http://schemas.microsoft.com/office/powerpoint/2010/main" val="252261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DC7999-8CB7-414C-9D1F-82D0EA4C2FF0}" type="slidenum">
              <a:rPr lang="en-US"/>
              <a:pPr/>
              <a:t>12</a:t>
            </a:fld>
            <a:endParaRPr lang="en-US"/>
          </a:p>
        </p:txBody>
      </p:sp>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E54B1-FCDA-434D-A958-5F2864DA67E9}" type="slidenum">
              <a:rPr lang="en-US"/>
              <a:pPr/>
              <a:t>13</a:t>
            </a:fld>
            <a:endParaRPr lang="en-US"/>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B807B-F123-4F52-BB56-765044E094E3}" type="slidenum">
              <a:rPr lang="en-US"/>
              <a:pPr/>
              <a:t>14</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914D3-37A5-4025-B38D-6FF0AF3A196E}" type="slidenum">
              <a:rPr lang="en-US"/>
              <a:pPr/>
              <a:t>15</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5CD7BB-DB47-455C-9536-5DB3520F75AC}" type="slidenum">
              <a:rPr lang="en-US" smtClean="0"/>
              <a:pPr eaLnBrk="1" hangingPunct="1"/>
              <a:t>16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F1E2BBB-0847-4C35-BCB3-7A974E5753CD}" type="slidenum">
              <a:rPr lang="en-US" smtClean="0"/>
              <a:pPr eaLnBrk="1" hangingPunct="1"/>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30588C-5DEB-44F8-97DC-84D858B03247}" type="datetimeFigureOut">
              <a:rPr lang="en-US" smtClean="0"/>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5F972-DE54-48EB-8080-7C1F317E057D}" type="slidenum">
              <a:rPr lang="en-US" smtClean="0"/>
              <a:t>‹#›</a:t>
            </a:fld>
            <a:endParaRPr lang="en-US"/>
          </a:p>
        </p:txBody>
      </p:sp>
    </p:spTree>
    <p:extLst>
      <p:ext uri="{BB962C8B-B14F-4D97-AF65-F5344CB8AC3E}">
        <p14:creationId xmlns:p14="http://schemas.microsoft.com/office/powerpoint/2010/main" val="32593871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0588C-5DEB-44F8-97DC-84D858B03247}" type="datetimeFigureOut">
              <a:rPr lang="en-US" smtClean="0"/>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5F972-DE54-48EB-8080-7C1F317E057D}" type="slidenum">
              <a:rPr lang="en-US" smtClean="0"/>
              <a:t>‹#›</a:t>
            </a:fld>
            <a:endParaRPr lang="en-US"/>
          </a:p>
        </p:txBody>
      </p:sp>
    </p:spTree>
    <p:extLst>
      <p:ext uri="{BB962C8B-B14F-4D97-AF65-F5344CB8AC3E}">
        <p14:creationId xmlns:p14="http://schemas.microsoft.com/office/powerpoint/2010/main" val="22751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0588C-5DEB-44F8-97DC-84D858B03247}" type="datetimeFigureOut">
              <a:rPr lang="en-US" smtClean="0"/>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5F972-DE54-48EB-8080-7C1F317E057D}" type="slidenum">
              <a:rPr lang="en-US" smtClean="0"/>
              <a:t>‹#›</a:t>
            </a:fld>
            <a:endParaRPr lang="en-US"/>
          </a:p>
        </p:txBody>
      </p:sp>
    </p:spTree>
    <p:extLst>
      <p:ext uri="{BB962C8B-B14F-4D97-AF65-F5344CB8AC3E}">
        <p14:creationId xmlns:p14="http://schemas.microsoft.com/office/powerpoint/2010/main" val="1133233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02">
    <p:spTree>
      <p:nvGrpSpPr>
        <p:cNvPr id="1" name=""/>
        <p:cNvGrpSpPr/>
        <p:nvPr/>
      </p:nvGrpSpPr>
      <p:grpSpPr>
        <a:xfrm>
          <a:off x="0" y="0"/>
          <a:ext cx="0" cy="0"/>
          <a:chOff x="0" y="0"/>
          <a:chExt cx="0" cy="0"/>
        </a:xfrm>
      </p:grpSpPr>
      <p:pic>
        <p:nvPicPr>
          <p:cNvPr id="5" name="Picture 10" descr="final introductor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nistident_fleft_vec [Converted].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5743575"/>
            <a:ext cx="1143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NISTlogo_stacked_PMS655.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05600" y="5562600"/>
            <a:ext cx="15732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516463" y="4495800"/>
            <a:ext cx="7669213" cy="838200"/>
          </a:xfrm>
        </p:spPr>
        <p:txBody>
          <a:bodyPr>
            <a:normAutofit/>
          </a:bodyPr>
          <a:lstStyle>
            <a:lvl1pPr>
              <a:defRPr sz="1600" baseline="0">
                <a:solidFill>
                  <a:schemeClr val="accent1">
                    <a:lumMod val="50000"/>
                  </a:schemeClr>
                </a:solidFill>
                <a:latin typeface="+mj-lt"/>
              </a:defRPr>
            </a:lvl1pPr>
          </a:lstStyle>
          <a:p>
            <a:pPr lvl="0"/>
            <a:r>
              <a:rPr lang="en-US" dirty="0" smtClean="0"/>
              <a:t>Click to edit Master text styles</a:t>
            </a:r>
          </a:p>
        </p:txBody>
      </p:sp>
      <p:sp>
        <p:nvSpPr>
          <p:cNvPr id="12" name="Text Placeholder 11"/>
          <p:cNvSpPr>
            <a:spLocks noGrp="1"/>
          </p:cNvSpPr>
          <p:nvPr>
            <p:ph type="body" sz="quarter" idx="11"/>
          </p:nvPr>
        </p:nvSpPr>
        <p:spPr>
          <a:xfrm>
            <a:off x="516462" y="3268136"/>
            <a:ext cx="8017937" cy="1151464"/>
          </a:xfrm>
        </p:spPr>
        <p:txBody>
          <a:bodyPr>
            <a:normAutofit/>
          </a:bodyPr>
          <a:lstStyle>
            <a:lvl1pPr>
              <a:spcBef>
                <a:spcPts val="0"/>
              </a:spcBef>
              <a:buFontTx/>
              <a:buNone/>
              <a:defRPr sz="3500" baseline="0">
                <a:solidFill>
                  <a:schemeClr val="bg1">
                    <a:lumMod val="50000"/>
                  </a:schemeClr>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595191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10" descr="whitenis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518275"/>
            <a:ext cx="7064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0" y="530225"/>
            <a:ext cx="5715000" cy="1588"/>
          </a:xfrm>
          <a:prstGeom prst="line">
            <a:avLst/>
          </a:prstGeom>
          <a:ln>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8458200" y="536575"/>
            <a:ext cx="685800" cy="1588"/>
          </a:xfrm>
          <a:prstGeom prst="line">
            <a:avLst/>
          </a:prstGeom>
          <a:ln>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sp>
        <p:nvSpPr>
          <p:cNvPr id="7" name="Text Placeholder 6"/>
          <p:cNvSpPr>
            <a:spLocks noGrp="1"/>
          </p:cNvSpPr>
          <p:nvPr>
            <p:ph type="body" sz="quarter" idx="13"/>
          </p:nvPr>
        </p:nvSpPr>
        <p:spPr>
          <a:xfrm>
            <a:off x="5715000" y="364066"/>
            <a:ext cx="2743200" cy="533400"/>
          </a:xfrm>
        </p:spPr>
        <p:txBody>
          <a:bodyPr/>
          <a:lstStyle>
            <a:lvl1pPr marL="0" indent="0" algn="ctr">
              <a:buNone/>
              <a:defRPr cap="all" baseline="0">
                <a:solidFill>
                  <a:schemeClr val="accent1">
                    <a:lumMod val="50000"/>
                  </a:schemeClr>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79396" y="668863"/>
            <a:ext cx="6400800" cy="381000"/>
          </a:xfrm>
        </p:spPr>
        <p:txBody>
          <a:bodyPr>
            <a:noAutofit/>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3" name="Text Placeholder 2"/>
          <p:cNvSpPr>
            <a:spLocks noGrp="1"/>
          </p:cNvSpPr>
          <p:nvPr>
            <p:ph type="body" sz="quarter" idx="15"/>
          </p:nvPr>
        </p:nvSpPr>
        <p:spPr>
          <a:xfrm>
            <a:off x="457200" y="1219200"/>
            <a:ext cx="41148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11"/>
          <p:cNvSpPr>
            <a:spLocks noGrp="1"/>
          </p:cNvSpPr>
          <p:nvPr>
            <p:ph type="sldNum" sz="quarter" idx="16"/>
          </p:nvPr>
        </p:nvSpPr>
        <p:spPr>
          <a:xfrm>
            <a:off x="8229600" y="6429375"/>
            <a:ext cx="914400" cy="365125"/>
          </a:xfrm>
        </p:spPr>
        <p:txBody>
          <a:bodyPr/>
          <a:lstStyle>
            <a:lvl1pPr>
              <a:defRPr>
                <a:solidFill>
                  <a:schemeClr val="bg1"/>
                </a:solidFill>
                <a:latin typeface="Helvetica" pitchFamily="34" charset="0"/>
                <a:cs typeface="Helvetica" pitchFamily="34" charset="0"/>
              </a:defRPr>
            </a:lvl1pPr>
          </a:lstStyle>
          <a:p>
            <a:pPr>
              <a:defRPr/>
            </a:pPr>
            <a:fld id="{DE151CC1-F77A-4B3D-A391-7DAB94911D0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633608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81000" y="609600"/>
            <a:ext cx="7848600" cy="5562600"/>
          </a:xfrm>
        </p:spPr>
        <p:txBody>
          <a:bodyPr/>
          <a:lstStyle>
            <a:lvl2pPr marL="742950" indent="-285750">
              <a:buFont typeface="Arial" pitchFamily="34" charset="0"/>
              <a:buChar char="•"/>
              <a:defRPr/>
            </a:lvl2pPr>
            <a:lvl3pPr marL="1200150" indent="-285750">
              <a:buFont typeface="Courier New" pitchFamily="49" charset="0"/>
              <a:buChar char="o"/>
              <a:defRPr sz="1500"/>
            </a:lvl3pPr>
            <a:lvl5pPr marL="2057400" indent="-228600">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11"/>
          <p:cNvSpPr>
            <a:spLocks noGrp="1"/>
          </p:cNvSpPr>
          <p:nvPr>
            <p:ph type="sldNum" sz="quarter" idx="14"/>
          </p:nvPr>
        </p:nvSpPr>
        <p:spPr>
          <a:xfrm>
            <a:off x="8229600" y="6429375"/>
            <a:ext cx="914400" cy="365125"/>
          </a:xfrm>
        </p:spPr>
        <p:txBody>
          <a:bodyPr/>
          <a:lstStyle>
            <a:lvl1pPr>
              <a:defRPr>
                <a:solidFill>
                  <a:schemeClr val="bg1"/>
                </a:solidFill>
                <a:latin typeface="Helvetica" pitchFamily="34" charset="0"/>
                <a:cs typeface="Helvetica" pitchFamily="34" charset="0"/>
              </a:defRPr>
            </a:lvl1pPr>
          </a:lstStyle>
          <a:p>
            <a:pPr>
              <a:defRPr/>
            </a:pPr>
            <a:fld id="{5BA2AE8F-0372-4837-95E7-CB9E2E25A46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68218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eft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714304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83CBCB57-5C74-4B18-98A9-BDE02568A8FB}" type="datetime1">
              <a:rPr lang="en-US">
                <a:solidFill>
                  <a:prstClr val="black"/>
                </a:solidFill>
                <a:cs typeface="Arial" pitchFamily="34" charset="0"/>
              </a:rPr>
              <a:pPr fontAlgn="base">
                <a:spcBef>
                  <a:spcPct val="0"/>
                </a:spcBef>
                <a:spcAft>
                  <a:spcPct val="0"/>
                </a:spcAft>
                <a:defRPr/>
              </a:pPr>
              <a:t>5/4/2012</a:t>
            </a:fld>
            <a:endParaRPr lang="en-US">
              <a:solidFill>
                <a:prstClr val="black"/>
              </a:solidFill>
              <a:cs typeface="Arial" pitchFamily="34" charset="0"/>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pitchFamily="34" charset="0"/>
            </a:endParaRPr>
          </a:p>
        </p:txBody>
      </p:sp>
      <p:sp>
        <p:nvSpPr>
          <p:cNvPr id="4" name="Slide Number Placeholder 5"/>
          <p:cNvSpPr>
            <a:spLocks noGrp="1"/>
          </p:cNvSpPr>
          <p:nvPr>
            <p:ph type="sldNum" sz="quarter" idx="12"/>
          </p:nvPr>
        </p:nvSpPr>
        <p:spPr/>
        <p:txBody>
          <a:bodyPr/>
          <a:lstStyle>
            <a:lvl1pPr>
              <a:defRPr/>
            </a:lvl1pPr>
          </a:lstStyle>
          <a:p>
            <a:pPr>
              <a:defRPr/>
            </a:pPr>
            <a:fld id="{3AA8D7A6-0BEB-427E-9C90-A43549F1A7B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88862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376C26-8FD7-4CC3-972B-6922E8995548}" type="datetimeFigureOut">
              <a:rPr lang="en-US" smtClean="0"/>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58761-0EFF-4CA3-ADBE-6730E7C7754B}" type="slidenum">
              <a:rPr lang="en-US" smtClean="0"/>
              <a:t>‹#›</a:t>
            </a:fld>
            <a:endParaRPr lang="en-US"/>
          </a:p>
        </p:txBody>
      </p:sp>
    </p:spTree>
    <p:extLst>
      <p:ext uri="{BB962C8B-B14F-4D97-AF65-F5344CB8AC3E}">
        <p14:creationId xmlns:p14="http://schemas.microsoft.com/office/powerpoint/2010/main" val="1647140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76C26-8FD7-4CC3-972B-6922E8995548}" type="datetimeFigureOut">
              <a:rPr lang="en-US" smtClean="0"/>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58761-0EFF-4CA3-ADBE-6730E7C7754B}" type="slidenum">
              <a:rPr lang="en-US" smtClean="0"/>
              <a:t>‹#›</a:t>
            </a:fld>
            <a:endParaRPr lang="en-US"/>
          </a:p>
        </p:txBody>
      </p:sp>
    </p:spTree>
    <p:extLst>
      <p:ext uri="{BB962C8B-B14F-4D97-AF65-F5344CB8AC3E}">
        <p14:creationId xmlns:p14="http://schemas.microsoft.com/office/powerpoint/2010/main" val="1622889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76C26-8FD7-4CC3-972B-6922E8995548}" type="datetimeFigureOut">
              <a:rPr lang="en-US" smtClean="0"/>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58761-0EFF-4CA3-ADBE-6730E7C7754B}" type="slidenum">
              <a:rPr lang="en-US" smtClean="0"/>
              <a:t>‹#›</a:t>
            </a:fld>
            <a:endParaRPr lang="en-US"/>
          </a:p>
        </p:txBody>
      </p:sp>
    </p:spTree>
    <p:extLst>
      <p:ext uri="{BB962C8B-B14F-4D97-AF65-F5344CB8AC3E}">
        <p14:creationId xmlns:p14="http://schemas.microsoft.com/office/powerpoint/2010/main" val="114497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0588C-5DEB-44F8-97DC-84D858B03247}" type="datetimeFigureOut">
              <a:rPr lang="en-US" smtClean="0"/>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5F972-DE54-48EB-8080-7C1F317E057D}" type="slidenum">
              <a:rPr lang="en-US" smtClean="0"/>
              <a:t>‹#›</a:t>
            </a:fld>
            <a:endParaRPr lang="en-US"/>
          </a:p>
        </p:txBody>
      </p:sp>
    </p:spTree>
    <p:extLst>
      <p:ext uri="{BB962C8B-B14F-4D97-AF65-F5344CB8AC3E}">
        <p14:creationId xmlns:p14="http://schemas.microsoft.com/office/powerpoint/2010/main" val="40515276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376C26-8FD7-4CC3-972B-6922E8995548}" type="datetimeFigureOut">
              <a:rPr lang="en-US" smtClean="0"/>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58761-0EFF-4CA3-ADBE-6730E7C7754B}" type="slidenum">
              <a:rPr lang="en-US" smtClean="0"/>
              <a:t>‹#›</a:t>
            </a:fld>
            <a:endParaRPr lang="en-US"/>
          </a:p>
        </p:txBody>
      </p:sp>
    </p:spTree>
    <p:extLst>
      <p:ext uri="{BB962C8B-B14F-4D97-AF65-F5344CB8AC3E}">
        <p14:creationId xmlns:p14="http://schemas.microsoft.com/office/powerpoint/2010/main" val="2701616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376C26-8FD7-4CC3-972B-6922E8995548}" type="datetimeFigureOut">
              <a:rPr lang="en-US" smtClean="0"/>
              <a:t>5/4/2012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58761-0EFF-4CA3-ADBE-6730E7C7754B}" type="slidenum">
              <a:rPr lang="en-US" smtClean="0"/>
              <a:t>‹#›</a:t>
            </a:fld>
            <a:endParaRPr lang="en-US"/>
          </a:p>
        </p:txBody>
      </p:sp>
    </p:spTree>
    <p:extLst>
      <p:ext uri="{BB962C8B-B14F-4D97-AF65-F5344CB8AC3E}">
        <p14:creationId xmlns:p14="http://schemas.microsoft.com/office/powerpoint/2010/main" val="3266947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376C26-8FD7-4CC3-972B-6922E8995548}" type="datetimeFigureOut">
              <a:rPr lang="en-US" smtClean="0"/>
              <a:t>5/4/2012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58761-0EFF-4CA3-ADBE-6730E7C7754B}" type="slidenum">
              <a:rPr lang="en-US" smtClean="0"/>
              <a:t>‹#›</a:t>
            </a:fld>
            <a:endParaRPr lang="en-US"/>
          </a:p>
        </p:txBody>
      </p:sp>
    </p:spTree>
    <p:extLst>
      <p:ext uri="{BB962C8B-B14F-4D97-AF65-F5344CB8AC3E}">
        <p14:creationId xmlns:p14="http://schemas.microsoft.com/office/powerpoint/2010/main" val="54683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76C26-8FD7-4CC3-972B-6922E8995548}" type="datetimeFigureOut">
              <a:rPr lang="en-US" smtClean="0"/>
              <a:t>5/4/2012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58761-0EFF-4CA3-ADBE-6730E7C7754B}" type="slidenum">
              <a:rPr lang="en-US" smtClean="0"/>
              <a:t>‹#›</a:t>
            </a:fld>
            <a:endParaRPr lang="en-US"/>
          </a:p>
        </p:txBody>
      </p:sp>
    </p:spTree>
    <p:extLst>
      <p:ext uri="{BB962C8B-B14F-4D97-AF65-F5344CB8AC3E}">
        <p14:creationId xmlns:p14="http://schemas.microsoft.com/office/powerpoint/2010/main" val="3342522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76C26-8FD7-4CC3-972B-6922E8995548}" type="datetimeFigureOut">
              <a:rPr lang="en-US" smtClean="0"/>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58761-0EFF-4CA3-ADBE-6730E7C7754B}" type="slidenum">
              <a:rPr lang="en-US" smtClean="0"/>
              <a:t>‹#›</a:t>
            </a:fld>
            <a:endParaRPr lang="en-US"/>
          </a:p>
        </p:txBody>
      </p:sp>
    </p:spTree>
    <p:extLst>
      <p:ext uri="{BB962C8B-B14F-4D97-AF65-F5344CB8AC3E}">
        <p14:creationId xmlns:p14="http://schemas.microsoft.com/office/powerpoint/2010/main" val="1136694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76C26-8FD7-4CC3-972B-6922E8995548}" type="datetimeFigureOut">
              <a:rPr lang="en-US" smtClean="0"/>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58761-0EFF-4CA3-ADBE-6730E7C7754B}" type="slidenum">
              <a:rPr lang="en-US" smtClean="0"/>
              <a:t>‹#›</a:t>
            </a:fld>
            <a:endParaRPr lang="en-US"/>
          </a:p>
        </p:txBody>
      </p:sp>
    </p:spTree>
    <p:extLst>
      <p:ext uri="{BB962C8B-B14F-4D97-AF65-F5344CB8AC3E}">
        <p14:creationId xmlns:p14="http://schemas.microsoft.com/office/powerpoint/2010/main" val="2172561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76C26-8FD7-4CC3-972B-6922E8995548}" type="datetimeFigureOut">
              <a:rPr lang="en-US" smtClean="0"/>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58761-0EFF-4CA3-ADBE-6730E7C7754B}" type="slidenum">
              <a:rPr lang="en-US" smtClean="0"/>
              <a:t>‹#›</a:t>
            </a:fld>
            <a:endParaRPr lang="en-US"/>
          </a:p>
        </p:txBody>
      </p:sp>
    </p:spTree>
    <p:extLst>
      <p:ext uri="{BB962C8B-B14F-4D97-AF65-F5344CB8AC3E}">
        <p14:creationId xmlns:p14="http://schemas.microsoft.com/office/powerpoint/2010/main" val="2866851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76C26-8FD7-4CC3-972B-6922E8995548}" type="datetimeFigureOut">
              <a:rPr lang="en-US" smtClean="0"/>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58761-0EFF-4CA3-ADBE-6730E7C7754B}" type="slidenum">
              <a:rPr lang="en-US" smtClean="0"/>
              <a:t>‹#›</a:t>
            </a:fld>
            <a:endParaRPr lang="en-US"/>
          </a:p>
        </p:txBody>
      </p:sp>
    </p:spTree>
    <p:extLst>
      <p:ext uri="{BB962C8B-B14F-4D97-AF65-F5344CB8AC3E}">
        <p14:creationId xmlns:p14="http://schemas.microsoft.com/office/powerpoint/2010/main" val="177652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30588C-5DEB-44F8-97DC-84D858B03247}" type="datetimeFigureOut">
              <a:rPr lang="en-US" smtClean="0"/>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5F972-DE54-48EB-8080-7C1F317E057D}" type="slidenum">
              <a:rPr lang="en-US" smtClean="0"/>
              <a:t>‹#›</a:t>
            </a:fld>
            <a:endParaRPr lang="en-US"/>
          </a:p>
        </p:txBody>
      </p:sp>
    </p:spTree>
    <p:extLst>
      <p:ext uri="{BB962C8B-B14F-4D97-AF65-F5344CB8AC3E}">
        <p14:creationId xmlns:p14="http://schemas.microsoft.com/office/powerpoint/2010/main" val="429526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30588C-5DEB-44F8-97DC-84D858B03247}" type="datetimeFigureOut">
              <a:rPr lang="en-US" smtClean="0"/>
              <a:t>4/27/2012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5F972-DE54-48EB-8080-7C1F317E057D}" type="slidenum">
              <a:rPr lang="en-US" smtClean="0"/>
              <a:t>‹#›</a:t>
            </a:fld>
            <a:endParaRPr lang="en-US"/>
          </a:p>
        </p:txBody>
      </p:sp>
    </p:spTree>
    <p:extLst>
      <p:ext uri="{BB962C8B-B14F-4D97-AF65-F5344CB8AC3E}">
        <p14:creationId xmlns:p14="http://schemas.microsoft.com/office/powerpoint/2010/main" val="185753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30588C-5DEB-44F8-97DC-84D858B03247}" type="datetimeFigureOut">
              <a:rPr lang="en-US" smtClean="0"/>
              <a:t>4/27/2012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5F972-DE54-48EB-8080-7C1F317E057D}" type="slidenum">
              <a:rPr lang="en-US" smtClean="0"/>
              <a:t>‹#›</a:t>
            </a:fld>
            <a:endParaRPr lang="en-US"/>
          </a:p>
        </p:txBody>
      </p:sp>
    </p:spTree>
    <p:extLst>
      <p:ext uri="{BB962C8B-B14F-4D97-AF65-F5344CB8AC3E}">
        <p14:creationId xmlns:p14="http://schemas.microsoft.com/office/powerpoint/2010/main" val="56461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30588C-5DEB-44F8-97DC-84D858B03247}" type="datetimeFigureOut">
              <a:rPr lang="en-US" smtClean="0"/>
              <a:t>4/27/2012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5F972-DE54-48EB-8080-7C1F317E057D}" type="slidenum">
              <a:rPr lang="en-US" smtClean="0"/>
              <a:t>‹#›</a:t>
            </a:fld>
            <a:endParaRPr lang="en-US"/>
          </a:p>
        </p:txBody>
      </p:sp>
    </p:spTree>
    <p:extLst>
      <p:ext uri="{BB962C8B-B14F-4D97-AF65-F5344CB8AC3E}">
        <p14:creationId xmlns:p14="http://schemas.microsoft.com/office/powerpoint/2010/main" val="120108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0588C-5DEB-44F8-97DC-84D858B03247}" type="datetimeFigureOut">
              <a:rPr lang="en-US" smtClean="0"/>
              <a:t>4/27/2012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5F972-DE54-48EB-8080-7C1F317E057D}" type="slidenum">
              <a:rPr lang="en-US" smtClean="0"/>
              <a:t>‹#›</a:t>
            </a:fld>
            <a:endParaRPr lang="en-US"/>
          </a:p>
        </p:txBody>
      </p:sp>
    </p:spTree>
    <p:extLst>
      <p:ext uri="{BB962C8B-B14F-4D97-AF65-F5344CB8AC3E}">
        <p14:creationId xmlns:p14="http://schemas.microsoft.com/office/powerpoint/2010/main" val="1508330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0588C-5DEB-44F8-97DC-84D858B03247}" type="datetimeFigureOut">
              <a:rPr lang="en-US" smtClean="0"/>
              <a:t>4/27/2012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5F972-DE54-48EB-8080-7C1F317E057D}" type="slidenum">
              <a:rPr lang="en-US" smtClean="0"/>
              <a:t>‹#›</a:t>
            </a:fld>
            <a:endParaRPr lang="en-US"/>
          </a:p>
        </p:txBody>
      </p:sp>
    </p:spTree>
    <p:extLst>
      <p:ext uri="{BB962C8B-B14F-4D97-AF65-F5344CB8AC3E}">
        <p14:creationId xmlns:p14="http://schemas.microsoft.com/office/powerpoint/2010/main" val="46358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0588C-5DEB-44F8-97DC-84D858B03247}" type="datetimeFigureOut">
              <a:rPr lang="en-US" smtClean="0"/>
              <a:t>4/27/2012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5F972-DE54-48EB-8080-7C1F317E057D}" type="slidenum">
              <a:rPr lang="en-US" smtClean="0"/>
              <a:t>‹#›</a:t>
            </a:fld>
            <a:endParaRPr lang="en-US"/>
          </a:p>
        </p:txBody>
      </p:sp>
    </p:spTree>
    <p:extLst>
      <p:ext uri="{BB962C8B-B14F-4D97-AF65-F5344CB8AC3E}">
        <p14:creationId xmlns:p14="http://schemas.microsoft.com/office/powerpoint/2010/main" val="265695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0588C-5DEB-44F8-97DC-84D858B03247}" type="datetimeFigureOut">
              <a:rPr lang="en-US" smtClean="0"/>
              <a:t>5/7/2012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F972-DE54-48EB-8080-7C1F317E057D}" type="slidenum">
              <a:rPr lang="en-US" smtClean="0"/>
              <a:t>‹#›</a:t>
            </a:fld>
            <a:endParaRPr lang="en-US"/>
          </a:p>
        </p:txBody>
      </p:sp>
      <p:sp>
        <p:nvSpPr>
          <p:cNvPr id="7" name="Rectangle 6"/>
          <p:cNvSpPr/>
          <p:nvPr userDrawn="1"/>
        </p:nvSpPr>
        <p:spPr>
          <a:xfrm>
            <a:off x="0" y="0"/>
            <a:ext cx="91440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477000"/>
            <a:ext cx="9144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Material</a:t>
            </a:r>
            <a:r>
              <a:rPr lang="en-US" baseline="0" dirty="0" smtClean="0"/>
              <a:t> Measurement Lab	</a:t>
            </a:r>
            <a:endParaRPr lang="en-US" dirty="0"/>
          </a:p>
        </p:txBody>
      </p:sp>
      <p:pic>
        <p:nvPicPr>
          <p:cNvPr id="10" name="Picture 9" descr="whitenist.png"/>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57200" y="6593820"/>
            <a:ext cx="587826" cy="15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235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7" r:id="rId15"/>
    <p:sldLayoutId id="2147483673"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76C26-8FD7-4CC3-972B-6922E8995548}" type="datetimeFigureOut">
              <a:rPr lang="en-US" smtClean="0"/>
              <a:t>5/4/2012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58761-0EFF-4CA3-ADBE-6730E7C7754B}" type="slidenum">
              <a:rPr lang="en-US" smtClean="0"/>
              <a:t>‹#›</a:t>
            </a:fld>
            <a:endParaRPr lang="en-US"/>
          </a:p>
        </p:txBody>
      </p:sp>
    </p:spTree>
    <p:extLst>
      <p:ext uri="{BB962C8B-B14F-4D97-AF65-F5344CB8AC3E}">
        <p14:creationId xmlns:p14="http://schemas.microsoft.com/office/powerpoint/2010/main" val="11776947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6.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9.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0.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2.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21.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1470025"/>
          </a:xfrm>
        </p:spPr>
        <p:txBody>
          <a:bodyPr>
            <a:noAutofit/>
          </a:bodyPr>
          <a:lstStyle/>
          <a:p>
            <a:r>
              <a:rPr lang="en-US" altLang="ja-JP" sz="4800" b="1" dirty="0" smtClean="0"/>
              <a:t>Essential </a:t>
            </a:r>
            <a:r>
              <a:rPr lang="en-US" altLang="ja-JP" sz="4800" b="1" dirty="0"/>
              <a:t>Elements of </a:t>
            </a:r>
            <a:r>
              <a:rPr lang="en-US" altLang="ja-JP" sz="4800" b="1" dirty="0" smtClean="0"/>
              <a:t>MS …</a:t>
            </a:r>
            <a:endParaRPr lang="en-US" sz="3600" b="1" dirty="0"/>
          </a:p>
        </p:txBody>
      </p:sp>
      <p:sp>
        <p:nvSpPr>
          <p:cNvPr id="3" name="Subtitle 2"/>
          <p:cNvSpPr>
            <a:spLocks noGrp="1"/>
          </p:cNvSpPr>
          <p:nvPr>
            <p:ph type="subTitle" idx="1"/>
          </p:nvPr>
        </p:nvSpPr>
        <p:spPr>
          <a:xfrm>
            <a:off x="1066800" y="3962400"/>
            <a:ext cx="7391400" cy="2057400"/>
          </a:xfrm>
        </p:spPr>
        <p:txBody>
          <a:bodyPr>
            <a:normAutofit fontScale="70000" lnSpcReduction="20000"/>
          </a:bodyPr>
          <a:lstStyle/>
          <a:p>
            <a:pPr>
              <a:lnSpc>
                <a:spcPct val="120000"/>
              </a:lnSpc>
            </a:pPr>
            <a:r>
              <a:rPr lang="en-US" sz="3600" dirty="0" smtClean="0">
                <a:solidFill>
                  <a:schemeClr val="tx1"/>
                </a:solidFill>
              </a:rPr>
              <a:t>Steve Stein</a:t>
            </a:r>
            <a:br>
              <a:rPr lang="en-US" sz="3600" dirty="0" smtClean="0">
                <a:solidFill>
                  <a:schemeClr val="tx1"/>
                </a:solidFill>
              </a:rPr>
            </a:br>
            <a:r>
              <a:rPr lang="en-US" sz="3600" dirty="0" smtClean="0">
                <a:solidFill>
                  <a:schemeClr val="tx1"/>
                </a:solidFill>
              </a:rPr>
              <a:t>MS Data Center</a:t>
            </a:r>
            <a:br>
              <a:rPr lang="en-US" sz="3600" dirty="0" smtClean="0">
                <a:solidFill>
                  <a:schemeClr val="tx1"/>
                </a:solidFill>
              </a:rPr>
            </a:br>
            <a:r>
              <a:rPr lang="en-US" sz="3600" dirty="0" smtClean="0">
                <a:solidFill>
                  <a:schemeClr val="tx1"/>
                </a:solidFill>
              </a:rPr>
              <a:t>Chemical and Biochemical Reference Data Division</a:t>
            </a:r>
            <a:br>
              <a:rPr lang="en-US" sz="3600" dirty="0" smtClean="0">
                <a:solidFill>
                  <a:schemeClr val="tx1"/>
                </a:solidFill>
              </a:rPr>
            </a:br>
            <a:r>
              <a:rPr lang="en-US" sz="3600" dirty="0" smtClean="0">
                <a:solidFill>
                  <a:schemeClr val="tx1"/>
                </a:solidFill>
              </a:rPr>
              <a:t>Materials Measurement Lab</a:t>
            </a:r>
            <a:br>
              <a:rPr lang="en-US" sz="3600" dirty="0" smtClean="0">
                <a:solidFill>
                  <a:schemeClr val="tx1"/>
                </a:solidFill>
              </a:rPr>
            </a:br>
            <a:r>
              <a:rPr lang="en-US" sz="3600" dirty="0" smtClean="0">
                <a:solidFill>
                  <a:schemeClr val="tx1"/>
                </a:solidFill>
              </a:rPr>
              <a:t>NIST</a:t>
            </a:r>
            <a:endParaRPr lang="en-US" sz="3600" dirty="0">
              <a:solidFill>
                <a:schemeClr val="tx1"/>
              </a:solidFill>
            </a:endParaRPr>
          </a:p>
        </p:txBody>
      </p:sp>
      <p:sp>
        <p:nvSpPr>
          <p:cNvPr id="4" name="TextBox 3"/>
          <p:cNvSpPr txBox="1"/>
          <p:nvPr/>
        </p:nvSpPr>
        <p:spPr>
          <a:xfrm>
            <a:off x="3505200" y="2605730"/>
            <a:ext cx="3276600" cy="646331"/>
          </a:xfrm>
          <a:prstGeom prst="rect">
            <a:avLst/>
          </a:prstGeom>
          <a:noFill/>
        </p:spPr>
        <p:txBody>
          <a:bodyPr wrap="square" rtlCol="0">
            <a:spAutoFit/>
          </a:bodyPr>
          <a:lstStyle/>
          <a:p>
            <a:r>
              <a:rPr lang="en-US" sz="3600" b="1" dirty="0" smtClean="0"/>
              <a:t>Data Analysis</a:t>
            </a:r>
            <a:endParaRPr lang="en-US" sz="3600" b="1" dirty="0"/>
          </a:p>
        </p:txBody>
      </p:sp>
    </p:spTree>
    <p:extLst>
      <p:ext uri="{BB962C8B-B14F-4D97-AF65-F5344CB8AC3E}">
        <p14:creationId xmlns:p14="http://schemas.microsoft.com/office/powerpoint/2010/main" val="26730213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440" t="10059" r="4456" b="6580"/>
          <a:stretch/>
        </p:blipFill>
        <p:spPr bwMode="auto">
          <a:xfrm>
            <a:off x="892444" y="1524000"/>
            <a:ext cx="7260956" cy="401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Mass Spectra are Reproducible</a:t>
            </a:r>
            <a:endParaRPr lang="en-US" dirty="0"/>
          </a:p>
        </p:txBody>
      </p:sp>
      <p:sp>
        <p:nvSpPr>
          <p:cNvPr id="4" name="TextBox 3"/>
          <p:cNvSpPr txBox="1"/>
          <p:nvPr/>
        </p:nvSpPr>
        <p:spPr>
          <a:xfrm>
            <a:off x="5334000" y="1954078"/>
            <a:ext cx="2209800" cy="923330"/>
          </a:xfrm>
          <a:prstGeom prst="rect">
            <a:avLst/>
          </a:prstGeom>
          <a:noFill/>
        </p:spPr>
        <p:txBody>
          <a:bodyPr wrap="square" rtlCol="0">
            <a:spAutoFit/>
          </a:bodyPr>
          <a:lstStyle/>
          <a:p>
            <a:pPr algn="ctr"/>
            <a:r>
              <a:rPr lang="en-US" dirty="0" smtClean="0"/>
              <a:t>O’Neal et al.</a:t>
            </a:r>
            <a:br>
              <a:rPr lang="en-US" dirty="0" smtClean="0"/>
            </a:br>
            <a:r>
              <a:rPr lang="en-US" dirty="0" smtClean="0"/>
              <a:t>Anal. Chem.</a:t>
            </a:r>
            <a:br>
              <a:rPr lang="en-US" dirty="0" smtClean="0"/>
            </a:br>
            <a:r>
              <a:rPr lang="en-US" b="1" dirty="0" smtClean="0"/>
              <a:t>1951</a:t>
            </a:r>
            <a:endParaRPr lang="en-US" b="1" dirty="0"/>
          </a:p>
        </p:txBody>
      </p:sp>
      <p:sp>
        <p:nvSpPr>
          <p:cNvPr id="5" name="TextBox 4"/>
          <p:cNvSpPr txBox="1"/>
          <p:nvPr/>
        </p:nvSpPr>
        <p:spPr>
          <a:xfrm>
            <a:off x="5828655" y="4011478"/>
            <a:ext cx="1295400" cy="646331"/>
          </a:xfrm>
          <a:prstGeom prst="rect">
            <a:avLst/>
          </a:prstGeom>
          <a:noFill/>
        </p:spPr>
        <p:txBody>
          <a:bodyPr wrap="square" rtlCol="0">
            <a:spAutoFit/>
          </a:bodyPr>
          <a:lstStyle/>
          <a:p>
            <a:pPr algn="ctr"/>
            <a:r>
              <a:rPr lang="en-US" dirty="0" smtClean="0"/>
              <a:t>NIST</a:t>
            </a:r>
            <a:br>
              <a:rPr lang="en-US" dirty="0" smtClean="0"/>
            </a:br>
            <a:r>
              <a:rPr lang="en-US" b="1" dirty="0" smtClean="0"/>
              <a:t>2012</a:t>
            </a:r>
            <a:endParaRPr lang="en-US" b="1" dirty="0"/>
          </a:p>
        </p:txBody>
      </p:sp>
      <p:sp>
        <p:nvSpPr>
          <p:cNvPr id="3" name="TextBox 2"/>
          <p:cNvSpPr txBox="1"/>
          <p:nvPr/>
        </p:nvSpPr>
        <p:spPr>
          <a:xfrm>
            <a:off x="1905000" y="5730498"/>
            <a:ext cx="6477000" cy="461665"/>
          </a:xfrm>
          <a:prstGeom prst="rect">
            <a:avLst/>
          </a:prstGeom>
          <a:noFill/>
        </p:spPr>
        <p:txBody>
          <a:bodyPr wrap="square" rtlCol="0">
            <a:spAutoFit/>
          </a:bodyPr>
          <a:lstStyle/>
          <a:p>
            <a:r>
              <a:rPr lang="en-US" sz="2400" b="1" dirty="0" smtClean="0"/>
              <a:t>A mass spectrum is a property of an ion</a:t>
            </a:r>
            <a:endParaRPr lang="en-US" sz="2400" b="1" dirty="0"/>
          </a:p>
        </p:txBody>
      </p:sp>
    </p:spTree>
    <p:extLst>
      <p:ext uri="{BB962C8B-B14F-4D97-AF65-F5344CB8AC3E}">
        <p14:creationId xmlns:p14="http://schemas.microsoft.com/office/powerpoint/2010/main" val="138460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cstate="print"/>
          <a:srcRect l="-123" t="10947" r="123" b="5902"/>
          <a:stretch/>
        </p:blipFill>
        <p:spPr bwMode="auto">
          <a:xfrm>
            <a:off x="87043" y="1047427"/>
            <a:ext cx="9002713" cy="1795220"/>
          </a:xfrm>
          <a:prstGeom prst="rect">
            <a:avLst/>
          </a:prstGeom>
          <a:noFill/>
          <a:ln w="9525">
            <a:noFill/>
            <a:miter lim="800000"/>
            <a:headEnd/>
            <a:tailEnd/>
          </a:ln>
          <a:effectLst/>
        </p:spPr>
      </p:pic>
      <p:sp>
        <p:nvSpPr>
          <p:cNvPr id="5" name="Title 4"/>
          <p:cNvSpPr>
            <a:spLocks noGrp="1"/>
          </p:cNvSpPr>
          <p:nvPr>
            <p:ph type="title"/>
          </p:nvPr>
        </p:nvSpPr>
        <p:spPr>
          <a:xfrm>
            <a:off x="457200" y="0"/>
            <a:ext cx="8229600" cy="1143000"/>
          </a:xfrm>
        </p:spPr>
        <p:txBody>
          <a:bodyPr/>
          <a:lstStyle/>
          <a:p>
            <a:r>
              <a:rPr lang="en-US" dirty="0" smtClean="0"/>
              <a:t>Energy Dependence</a:t>
            </a:r>
            <a:endParaRPr lang="en-US" dirty="0"/>
          </a:p>
        </p:txBody>
      </p:sp>
      <p:pic>
        <p:nvPicPr>
          <p:cNvPr id="8" name="Picture 7"/>
          <p:cNvPicPr/>
          <p:nvPr/>
        </p:nvPicPr>
        <p:blipFill>
          <a:blip r:embed="rId3" cstate="print"/>
          <a:srcRect/>
          <a:stretch>
            <a:fillRect/>
          </a:stretch>
        </p:blipFill>
        <p:spPr bwMode="auto">
          <a:xfrm>
            <a:off x="4394958" y="838200"/>
            <a:ext cx="1091442" cy="1729628"/>
          </a:xfrm>
          <a:prstGeom prst="rect">
            <a:avLst/>
          </a:prstGeom>
          <a:noFill/>
          <a:ln w="9525">
            <a:noFill/>
            <a:miter lim="800000"/>
            <a:headEnd/>
            <a:tailEnd/>
          </a:ln>
        </p:spPr>
      </p:pic>
      <p:pic>
        <p:nvPicPr>
          <p:cNvPr id="11" name="Picture 4"/>
          <p:cNvPicPr>
            <a:picLocks noChangeAspect="1" noChangeArrowheads="1"/>
          </p:cNvPicPr>
          <p:nvPr/>
        </p:nvPicPr>
        <p:blipFill rotWithShape="1">
          <a:blip r:embed="rId4" cstate="print"/>
          <a:srcRect t="10987"/>
          <a:stretch/>
        </p:blipFill>
        <p:spPr bwMode="auto">
          <a:xfrm>
            <a:off x="109001" y="4562959"/>
            <a:ext cx="9002713" cy="1921790"/>
          </a:xfrm>
          <a:prstGeom prst="rect">
            <a:avLst/>
          </a:prstGeom>
          <a:noFill/>
          <a:ln w="9525">
            <a:noFill/>
            <a:miter lim="800000"/>
            <a:headEnd/>
            <a:tailEnd/>
          </a:ln>
          <a:effectLst/>
        </p:spPr>
      </p:pic>
      <p:pic>
        <p:nvPicPr>
          <p:cNvPr id="15" name="Picture 3"/>
          <p:cNvPicPr>
            <a:picLocks noChangeAspect="1" noChangeArrowheads="1"/>
          </p:cNvPicPr>
          <p:nvPr/>
        </p:nvPicPr>
        <p:blipFill rotWithShape="1">
          <a:blip r:embed="rId5" cstate="print"/>
          <a:srcRect t="11286"/>
          <a:stretch/>
        </p:blipFill>
        <p:spPr bwMode="auto">
          <a:xfrm>
            <a:off x="105906" y="2819400"/>
            <a:ext cx="9002713" cy="1915332"/>
          </a:xfrm>
          <a:prstGeom prst="rect">
            <a:avLst/>
          </a:prstGeom>
          <a:noFill/>
          <a:ln w="9525">
            <a:noFill/>
            <a:miter lim="800000"/>
            <a:headEnd/>
            <a:tailEnd/>
          </a:ln>
          <a:effectLst/>
        </p:spPr>
      </p:pic>
      <p:sp>
        <p:nvSpPr>
          <p:cNvPr id="16" name="TextBox 15"/>
          <p:cNvSpPr txBox="1"/>
          <p:nvPr/>
        </p:nvSpPr>
        <p:spPr>
          <a:xfrm>
            <a:off x="3200400" y="1282415"/>
            <a:ext cx="1194558" cy="369332"/>
          </a:xfrm>
          <a:prstGeom prst="rect">
            <a:avLst/>
          </a:prstGeom>
          <a:noFill/>
        </p:spPr>
        <p:txBody>
          <a:bodyPr wrap="none" rtlCol="0">
            <a:spAutoFit/>
          </a:bodyPr>
          <a:lstStyle/>
          <a:p>
            <a:r>
              <a:rPr lang="en-US" sz="1400" b="1" dirty="0" smtClean="0">
                <a:solidFill>
                  <a:schemeClr val="tx2"/>
                </a:solidFill>
              </a:rPr>
              <a:t>[</a:t>
            </a:r>
            <a:r>
              <a:rPr lang="en-US" b="1" dirty="0" smtClean="0">
                <a:solidFill>
                  <a:schemeClr val="tx2"/>
                </a:solidFill>
              </a:rPr>
              <a:t>M+H+K]</a:t>
            </a:r>
            <a:r>
              <a:rPr lang="en-US" sz="2400" b="1" baseline="30000" dirty="0" smtClean="0">
                <a:solidFill>
                  <a:schemeClr val="tx2"/>
                </a:solidFill>
              </a:rPr>
              <a:t>2</a:t>
            </a:r>
            <a:r>
              <a:rPr lang="en-US" b="1" baseline="30000" dirty="0" smtClean="0">
                <a:solidFill>
                  <a:schemeClr val="tx2"/>
                </a:solidFill>
              </a:rPr>
              <a:t>+</a:t>
            </a:r>
            <a:endParaRPr lang="en-US" sz="1400" b="1" baseline="30000" dirty="0">
              <a:solidFill>
                <a:schemeClr val="tx2"/>
              </a:solidFill>
            </a:endParaRPr>
          </a:p>
        </p:txBody>
      </p:sp>
      <p:sp>
        <p:nvSpPr>
          <p:cNvPr id="17" name="TextBox 16"/>
          <p:cNvSpPr txBox="1"/>
          <p:nvPr/>
        </p:nvSpPr>
        <p:spPr>
          <a:xfrm>
            <a:off x="7772400" y="1251637"/>
            <a:ext cx="609600" cy="369332"/>
          </a:xfrm>
          <a:prstGeom prst="rect">
            <a:avLst/>
          </a:prstGeom>
          <a:noFill/>
        </p:spPr>
        <p:txBody>
          <a:bodyPr wrap="square" rtlCol="0">
            <a:spAutoFit/>
          </a:bodyPr>
          <a:lstStyle/>
          <a:p>
            <a:r>
              <a:rPr lang="en-US" b="1" dirty="0" smtClean="0"/>
              <a:t>30</a:t>
            </a:r>
            <a:endParaRPr lang="en-US" b="1" dirty="0"/>
          </a:p>
        </p:txBody>
      </p:sp>
      <p:sp>
        <p:nvSpPr>
          <p:cNvPr id="18" name="TextBox 17"/>
          <p:cNvSpPr txBox="1"/>
          <p:nvPr/>
        </p:nvSpPr>
        <p:spPr>
          <a:xfrm>
            <a:off x="7772400" y="3276600"/>
            <a:ext cx="609600" cy="369332"/>
          </a:xfrm>
          <a:prstGeom prst="rect">
            <a:avLst/>
          </a:prstGeom>
          <a:noFill/>
        </p:spPr>
        <p:txBody>
          <a:bodyPr wrap="square" rtlCol="0">
            <a:spAutoFit/>
          </a:bodyPr>
          <a:lstStyle/>
          <a:p>
            <a:r>
              <a:rPr lang="en-US" b="1" dirty="0" smtClean="0"/>
              <a:t>35</a:t>
            </a:r>
            <a:endParaRPr lang="en-US" b="1" dirty="0"/>
          </a:p>
        </p:txBody>
      </p:sp>
      <p:sp>
        <p:nvSpPr>
          <p:cNvPr id="19" name="TextBox 18"/>
          <p:cNvSpPr txBox="1"/>
          <p:nvPr/>
        </p:nvSpPr>
        <p:spPr>
          <a:xfrm>
            <a:off x="7820186" y="5061466"/>
            <a:ext cx="609600" cy="369332"/>
          </a:xfrm>
          <a:prstGeom prst="rect">
            <a:avLst/>
          </a:prstGeom>
          <a:noFill/>
        </p:spPr>
        <p:txBody>
          <a:bodyPr wrap="square" rtlCol="0">
            <a:spAutoFit/>
          </a:bodyPr>
          <a:lstStyle/>
          <a:p>
            <a:r>
              <a:rPr lang="en-US" b="1" dirty="0" smtClean="0"/>
              <a:t>40</a:t>
            </a:r>
            <a:endParaRPr lang="en-US" b="1" dirty="0"/>
          </a:p>
        </p:txBody>
      </p:sp>
      <p:sp>
        <p:nvSpPr>
          <p:cNvPr id="20" name="TextBox 19"/>
          <p:cNvSpPr txBox="1"/>
          <p:nvPr/>
        </p:nvSpPr>
        <p:spPr>
          <a:xfrm>
            <a:off x="7467600" y="228600"/>
            <a:ext cx="1066800" cy="923330"/>
          </a:xfrm>
          <a:prstGeom prst="rect">
            <a:avLst/>
          </a:prstGeom>
          <a:noFill/>
        </p:spPr>
        <p:txBody>
          <a:bodyPr wrap="square" rtlCol="0">
            <a:spAutoFit/>
          </a:bodyPr>
          <a:lstStyle/>
          <a:p>
            <a:pPr algn="ctr"/>
            <a:r>
              <a:rPr lang="en-US" b="1" dirty="0" err="1" smtClean="0"/>
              <a:t>CollisionEnergy</a:t>
            </a:r>
            <a:r>
              <a:rPr lang="en-US" b="1" dirty="0" smtClean="0"/>
              <a:t/>
            </a:r>
            <a:br>
              <a:rPr lang="en-US" b="1" dirty="0" smtClean="0"/>
            </a:br>
            <a:r>
              <a:rPr lang="en-US" b="1" dirty="0" smtClean="0"/>
              <a:t>Setting</a:t>
            </a:r>
            <a:endParaRPr lang="en-US" b="1" dirty="0"/>
          </a:p>
        </p:txBody>
      </p:sp>
    </p:spTree>
    <p:extLst>
      <p:ext uri="{BB962C8B-B14F-4D97-AF65-F5344CB8AC3E}">
        <p14:creationId xmlns:p14="http://schemas.microsoft.com/office/powerpoint/2010/main" val="2409194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05353"/>
            <a:ext cx="563403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414" name="Text Box 6"/>
          <p:cNvSpPr txBox="1">
            <a:spLocks noChangeArrowheads="1"/>
          </p:cNvSpPr>
          <p:nvPr/>
        </p:nvSpPr>
        <p:spPr bwMode="auto">
          <a:xfrm>
            <a:off x="152400" y="2743200"/>
            <a:ext cx="2514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t>V</a:t>
            </a:r>
            <a:r>
              <a:rPr lang="en-US" sz="2000" baseline="-25000" dirty="0"/>
              <a:t>1/2</a:t>
            </a:r>
            <a:r>
              <a:rPr lang="en-US" dirty="0"/>
              <a:t/>
            </a:r>
            <a:br>
              <a:rPr lang="en-US" dirty="0"/>
            </a:br>
            <a:r>
              <a:rPr lang="en-US" dirty="0" smtClean="0"/>
              <a:t>product = </a:t>
            </a:r>
            <a:r>
              <a:rPr lang="en-US" dirty="0"/>
              <a:t>precursor abundance</a:t>
            </a:r>
          </a:p>
        </p:txBody>
      </p:sp>
      <p:sp>
        <p:nvSpPr>
          <p:cNvPr id="145415" name="Text Box 7"/>
          <p:cNvSpPr txBox="1">
            <a:spLocks noChangeArrowheads="1"/>
          </p:cNvSpPr>
          <p:nvPr/>
        </p:nvSpPr>
        <p:spPr bwMode="auto">
          <a:xfrm>
            <a:off x="228600" y="381000"/>
            <a:ext cx="2438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Resistance to fragmentation for 2500 tryptic peptide ions</a:t>
            </a:r>
          </a:p>
        </p:txBody>
      </p:sp>
      <p:sp>
        <p:nvSpPr>
          <p:cNvPr id="145416" name="Text Box 8"/>
          <p:cNvSpPr txBox="1">
            <a:spLocks noChangeArrowheads="1"/>
          </p:cNvSpPr>
          <p:nvPr/>
        </p:nvSpPr>
        <p:spPr bwMode="auto">
          <a:xfrm>
            <a:off x="286718" y="5048071"/>
            <a:ext cx="22459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dirty="0"/>
              <a:t>QQQ Results for 25 Protein </a:t>
            </a:r>
            <a:r>
              <a:rPr lang="en-US" dirty="0" smtClean="0"/>
              <a:t>Digests</a:t>
            </a:r>
            <a:br>
              <a:rPr lang="en-US" dirty="0" smtClean="0"/>
            </a:br>
            <a:r>
              <a:rPr lang="en-US" dirty="0" smtClean="0"/>
              <a:t/>
            </a:r>
            <a:br>
              <a:rPr lang="en-US" dirty="0" smtClean="0"/>
            </a:br>
            <a:r>
              <a:rPr lang="en-US" i="1" dirty="0" smtClean="0"/>
              <a:t>JASMS</a:t>
            </a:r>
            <a:r>
              <a:rPr lang="en-US" dirty="0" smtClean="0"/>
              <a:t> </a:t>
            </a:r>
            <a:r>
              <a:rPr lang="en-US" b="1" dirty="0" smtClean="0"/>
              <a:t>2009</a:t>
            </a:r>
            <a:r>
              <a:rPr lang="en-US" dirty="0" smtClean="0"/>
              <a:t> </a:t>
            </a:r>
            <a:r>
              <a:rPr lang="en-US" i="1" dirty="0" smtClean="0"/>
              <a:t>20, </a:t>
            </a:r>
            <a:r>
              <a:rPr lang="en-US" dirty="0" smtClean="0"/>
              <a:t>p.469</a:t>
            </a:r>
            <a:endParaRPr lang="en-US" dirty="0"/>
          </a:p>
        </p:txBody>
      </p:sp>
    </p:spTree>
    <p:extLst>
      <p:ext uri="{BB962C8B-B14F-4D97-AF65-F5344CB8AC3E}">
        <p14:creationId xmlns:p14="http://schemas.microsoft.com/office/powerpoint/2010/main" val="682245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title"/>
          </p:nvPr>
        </p:nvSpPr>
        <p:spPr>
          <a:xfrm>
            <a:off x="533400" y="152400"/>
            <a:ext cx="8229600" cy="1143000"/>
          </a:xfrm>
        </p:spPr>
        <p:txBody>
          <a:bodyPr/>
          <a:lstStyle/>
          <a:p>
            <a:r>
              <a:rPr lang="en-US" sz="4000" dirty="0" smtClean="0"/>
              <a:t>Diving into </a:t>
            </a:r>
            <a:r>
              <a:rPr lang="en-US" sz="4000" dirty="0"/>
              <a:t>the Data</a:t>
            </a:r>
          </a:p>
        </p:txBody>
      </p:sp>
      <p:graphicFrame>
        <p:nvGraphicFramePr>
          <p:cNvPr id="99333" name="Object 5"/>
          <p:cNvGraphicFramePr>
            <a:graphicFrameLocks noChangeAspect="1"/>
          </p:cNvGraphicFramePr>
          <p:nvPr/>
        </p:nvGraphicFramePr>
        <p:xfrm>
          <a:off x="5638800" y="3200400"/>
          <a:ext cx="3657600" cy="2832100"/>
        </p:xfrm>
        <a:graphic>
          <a:graphicData uri="http://schemas.openxmlformats.org/presentationml/2006/ole">
            <mc:AlternateContent xmlns:mc="http://schemas.openxmlformats.org/markup-compatibility/2006">
              <mc:Choice xmlns:v="urn:schemas-microsoft-com:vml" Requires="v">
                <p:oleObj spid="_x0000_s16478" name="Graph" r:id="rId4" imgW="3712320" imgH="2871360" progId="Origin50.Graph">
                  <p:embed/>
                </p:oleObj>
              </mc:Choice>
              <mc:Fallback>
                <p:oleObj name="Graph" r:id="rId4" imgW="3712320" imgH="287136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200400"/>
                        <a:ext cx="36576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933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600" y="2438400"/>
            <a:ext cx="2971800" cy="255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1600200"/>
            <a:ext cx="2971800"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6" name="Text Box 8"/>
          <p:cNvSpPr txBox="1">
            <a:spLocks noChangeArrowheads="1"/>
          </p:cNvSpPr>
          <p:nvPr/>
        </p:nvSpPr>
        <p:spPr bwMode="auto">
          <a:xfrm>
            <a:off x="609600" y="42672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t>Chromatogram</a:t>
            </a:r>
          </a:p>
        </p:txBody>
      </p:sp>
      <p:sp>
        <p:nvSpPr>
          <p:cNvPr id="99337" name="Text Box 9"/>
          <p:cNvSpPr txBox="1">
            <a:spLocks noChangeArrowheads="1"/>
          </p:cNvSpPr>
          <p:nvPr/>
        </p:nvSpPr>
        <p:spPr bwMode="auto">
          <a:xfrm>
            <a:off x="3657600" y="51816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t>“Ion Map”</a:t>
            </a:r>
          </a:p>
        </p:txBody>
      </p:sp>
      <p:sp>
        <p:nvSpPr>
          <p:cNvPr id="99338" name="Text Box 10"/>
          <p:cNvSpPr txBox="1">
            <a:spLocks noChangeArrowheads="1"/>
          </p:cNvSpPr>
          <p:nvPr/>
        </p:nvSpPr>
        <p:spPr bwMode="auto">
          <a:xfrm>
            <a:off x="6781800" y="5957887"/>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t>Ion Clusters</a:t>
            </a:r>
          </a:p>
        </p:txBody>
      </p:sp>
      <p:sp>
        <p:nvSpPr>
          <p:cNvPr id="99339" name="Text Box 11"/>
          <p:cNvSpPr txBox="1">
            <a:spLocks noChangeArrowheads="1"/>
          </p:cNvSpPr>
          <p:nvPr/>
        </p:nvSpPr>
        <p:spPr bwMode="auto">
          <a:xfrm>
            <a:off x="2514600" y="13716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99340" name="Rectangle 12"/>
          <p:cNvSpPr>
            <a:spLocks noChangeArrowheads="1"/>
          </p:cNvSpPr>
          <p:nvPr/>
        </p:nvSpPr>
        <p:spPr bwMode="auto">
          <a:xfrm>
            <a:off x="2209800" y="12954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1" name="Rectangle 13"/>
          <p:cNvSpPr>
            <a:spLocks noChangeArrowheads="1"/>
          </p:cNvSpPr>
          <p:nvPr/>
        </p:nvSpPr>
        <p:spPr bwMode="auto">
          <a:xfrm>
            <a:off x="2362200" y="1295400"/>
            <a:ext cx="990600" cy="838200"/>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57676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93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3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93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p:bldP spid="99337" grpId="0"/>
      <p:bldP spid="993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2213" name="Object 5"/>
          <p:cNvGraphicFramePr>
            <a:graphicFrameLocks noChangeAspect="1"/>
          </p:cNvGraphicFramePr>
          <p:nvPr>
            <p:extLst>
              <p:ext uri="{D42A27DB-BD31-4B8C-83A1-F6EECF244321}">
                <p14:modId xmlns:p14="http://schemas.microsoft.com/office/powerpoint/2010/main" val="2997705110"/>
              </p:ext>
            </p:extLst>
          </p:nvPr>
        </p:nvGraphicFramePr>
        <p:xfrm>
          <a:off x="0" y="765175"/>
          <a:ext cx="10741025" cy="5483225"/>
        </p:xfrm>
        <a:graphic>
          <a:graphicData uri="http://schemas.openxmlformats.org/presentationml/2006/ole">
            <mc:AlternateContent xmlns:mc="http://schemas.openxmlformats.org/markup-compatibility/2006">
              <mc:Choice xmlns:v="urn:schemas-microsoft-com:vml" Requires="v">
                <p:oleObj spid="_x0000_s1166" name="Graph" r:id="rId4" imgW="5852160" imgH="2986920" progId="Origin50.Graph">
                  <p:embed/>
                </p:oleObj>
              </mc:Choice>
              <mc:Fallback>
                <p:oleObj name="Graph" r:id="rId4" imgW="5852160" imgH="298692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65175"/>
                        <a:ext cx="10741025" cy="54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2216" name="Text Box 8"/>
          <p:cNvSpPr txBox="1">
            <a:spLocks noChangeArrowheads="1"/>
          </p:cNvSpPr>
          <p:nvPr/>
        </p:nvSpPr>
        <p:spPr bwMode="auto">
          <a:xfrm>
            <a:off x="2514600" y="304799"/>
            <a:ext cx="47244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t>Signals From Various Sources</a:t>
            </a:r>
            <a:endParaRPr lang="en-US" sz="2800" b="1" dirty="0"/>
          </a:p>
        </p:txBody>
      </p:sp>
      <p:sp>
        <p:nvSpPr>
          <p:cNvPr id="2" name="TextBox 1"/>
          <p:cNvSpPr txBox="1"/>
          <p:nvPr/>
        </p:nvSpPr>
        <p:spPr>
          <a:xfrm>
            <a:off x="5791200" y="6260068"/>
            <a:ext cx="2743200" cy="338554"/>
          </a:xfrm>
          <a:prstGeom prst="rect">
            <a:avLst/>
          </a:prstGeom>
          <a:noFill/>
        </p:spPr>
        <p:txBody>
          <a:bodyPr wrap="square" rtlCol="0">
            <a:spAutoFit/>
          </a:bodyPr>
          <a:lstStyle/>
          <a:p>
            <a:r>
              <a:rPr lang="en-US" sz="1600" dirty="0" smtClean="0"/>
              <a:t>Tryptic digest of egg white</a:t>
            </a:r>
            <a:endParaRPr lang="en-US" sz="1600" dirty="0"/>
          </a:p>
        </p:txBody>
      </p:sp>
    </p:spTree>
    <p:extLst>
      <p:ext uri="{BB962C8B-B14F-4D97-AF65-F5344CB8AC3E}">
        <p14:creationId xmlns:p14="http://schemas.microsoft.com/office/powerpoint/2010/main" val="276746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7" name="Picture 3" descr="Graph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029345"/>
            <a:ext cx="7086600" cy="5426075"/>
          </a:xfrm>
          <a:prstGeom prst="rect">
            <a:avLst/>
          </a:prstGeom>
          <a:noFill/>
          <a:extLst>
            <a:ext uri="{909E8E84-426E-40DD-AFC4-6F175D3DCCD1}">
              <a14:hiddenFill xmlns:a14="http://schemas.microsoft.com/office/drawing/2010/main">
                <a:solidFill>
                  <a:srgbClr val="FFFFFF"/>
                </a:solidFill>
              </a14:hiddenFill>
            </a:ext>
          </a:extLst>
        </p:spPr>
      </p:pic>
      <p:sp>
        <p:nvSpPr>
          <p:cNvPr id="349186" name="Rectangle 2"/>
          <p:cNvSpPr>
            <a:spLocks noGrp="1" noChangeArrowheads="1"/>
          </p:cNvSpPr>
          <p:nvPr>
            <p:ph type="title"/>
          </p:nvPr>
        </p:nvSpPr>
        <p:spPr/>
        <p:txBody>
          <a:bodyPr>
            <a:normAutofit/>
          </a:bodyPr>
          <a:lstStyle/>
          <a:p>
            <a:r>
              <a:rPr lang="en-US" sz="3600" dirty="0" smtClean="0"/>
              <a:t>Ion Components in a </a:t>
            </a:r>
            <a:r>
              <a:rPr lang="en-US" sz="3600" dirty="0" smtClean="0"/>
              <a:t>Protein Digest</a:t>
            </a:r>
            <a:endParaRPr lang="en-US" sz="3600" dirty="0"/>
          </a:p>
        </p:txBody>
      </p:sp>
      <p:sp>
        <p:nvSpPr>
          <p:cNvPr id="349188" name="Oval 4"/>
          <p:cNvSpPr>
            <a:spLocks noChangeArrowheads="1"/>
          </p:cNvSpPr>
          <p:nvPr/>
        </p:nvSpPr>
        <p:spPr bwMode="auto">
          <a:xfrm>
            <a:off x="6172200" y="1883420"/>
            <a:ext cx="76200" cy="76200"/>
          </a:xfrm>
          <a:prstGeom prst="ellipse">
            <a:avLst/>
          </a:prstGeom>
          <a:solidFill>
            <a:srgbClr val="00FF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89" name="Oval 5"/>
          <p:cNvSpPr>
            <a:spLocks noChangeArrowheads="1"/>
          </p:cNvSpPr>
          <p:nvPr/>
        </p:nvSpPr>
        <p:spPr bwMode="auto">
          <a:xfrm>
            <a:off x="6172200" y="2340620"/>
            <a:ext cx="76200" cy="76200"/>
          </a:xfrm>
          <a:prstGeom prst="ellipse">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90" name="Oval 6"/>
          <p:cNvSpPr>
            <a:spLocks noChangeArrowheads="1"/>
          </p:cNvSpPr>
          <p:nvPr/>
        </p:nvSpPr>
        <p:spPr bwMode="auto">
          <a:xfrm>
            <a:off x="6172200" y="2112020"/>
            <a:ext cx="76200" cy="76200"/>
          </a:xfrm>
          <a:prstGeom prst="ellipse">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87692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1"/>
          <p:cNvGraphicFramePr>
            <a:graphicFrameLocks noChangeAspect="1"/>
          </p:cNvGraphicFramePr>
          <p:nvPr>
            <p:extLst>
              <p:ext uri="{D42A27DB-BD31-4B8C-83A1-F6EECF244321}">
                <p14:modId xmlns:p14="http://schemas.microsoft.com/office/powerpoint/2010/main" val="2515775891"/>
              </p:ext>
            </p:extLst>
          </p:nvPr>
        </p:nvGraphicFramePr>
        <p:xfrm>
          <a:off x="762000" y="773678"/>
          <a:ext cx="7019925" cy="5375275"/>
        </p:xfrm>
        <a:graphic>
          <a:graphicData uri="http://schemas.openxmlformats.org/presentationml/2006/ole">
            <mc:AlternateContent xmlns:mc="http://schemas.openxmlformats.org/markup-compatibility/2006">
              <mc:Choice xmlns:v="urn:schemas-microsoft-com:vml" Requires="v">
                <p:oleObj spid="_x0000_s20549" name="Graph" r:id="rId4" imgW="3901320" imgH="2986920" progId="Origin50.Graph">
                  <p:embed/>
                </p:oleObj>
              </mc:Choice>
              <mc:Fallback>
                <p:oleObj name="Graph" r:id="rId4" imgW="3901320" imgH="2986920" progId="Origin50.Graph">
                  <p:embed/>
                  <p:pic>
                    <p:nvPicPr>
                      <p:cNvPr id="0" name=""/>
                      <p:cNvPicPr>
                        <a:picLocks noChangeAspect="1" noChangeArrowheads="1"/>
                      </p:cNvPicPr>
                      <p:nvPr/>
                    </p:nvPicPr>
                    <p:blipFill>
                      <a:blip r:embed="rId5"/>
                      <a:srcRect/>
                      <a:stretch>
                        <a:fillRect/>
                      </a:stretch>
                    </p:blipFill>
                    <p:spPr bwMode="auto">
                      <a:xfrm>
                        <a:off x="762000" y="773678"/>
                        <a:ext cx="7019925" cy="537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990600" y="304800"/>
            <a:ext cx="8077200" cy="1015663"/>
          </a:xfrm>
          <a:prstGeom prst="rect">
            <a:avLst/>
          </a:prstGeom>
          <a:noFill/>
        </p:spPr>
        <p:txBody>
          <a:bodyPr wrap="square" rtlCol="0">
            <a:spAutoFit/>
          </a:bodyPr>
          <a:lstStyle/>
          <a:p>
            <a:pPr algn="ctr"/>
            <a:r>
              <a:rPr lang="en-US" sz="3200" b="1" dirty="0" smtClean="0"/>
              <a:t>Signal Variability</a:t>
            </a:r>
          </a:p>
          <a:p>
            <a:pPr algn="ctr"/>
            <a:r>
              <a:rPr lang="en-US" sz="2800" dirty="0" smtClean="0"/>
              <a:t>Relative Peptide Ion Intensities In Successive Runs</a:t>
            </a:r>
            <a:endParaRPr lang="en-US" sz="2800" dirty="0"/>
          </a:p>
        </p:txBody>
      </p:sp>
      <p:sp>
        <p:nvSpPr>
          <p:cNvPr id="3" name="TextBox 2"/>
          <p:cNvSpPr txBox="1"/>
          <p:nvPr/>
        </p:nvSpPr>
        <p:spPr>
          <a:xfrm>
            <a:off x="2362200" y="5867400"/>
            <a:ext cx="4191000" cy="523220"/>
          </a:xfrm>
          <a:prstGeom prst="rect">
            <a:avLst/>
          </a:prstGeom>
          <a:noFill/>
        </p:spPr>
        <p:txBody>
          <a:bodyPr wrap="square" rtlCol="0">
            <a:spAutoFit/>
          </a:bodyPr>
          <a:lstStyle/>
          <a:p>
            <a:pPr algn="ctr"/>
            <a:r>
              <a:rPr lang="en-US" sz="1400" dirty="0" smtClean="0"/>
              <a:t>Yeast Tryptic Digest </a:t>
            </a:r>
          </a:p>
          <a:p>
            <a:pPr algn="ctr"/>
            <a:r>
              <a:rPr lang="en-US" sz="1400" dirty="0" smtClean="0"/>
              <a:t> </a:t>
            </a:r>
            <a:r>
              <a:rPr lang="en-US" sz="1400" dirty="0" err="1" smtClean="0"/>
              <a:t>Piening</a:t>
            </a:r>
            <a:r>
              <a:rPr lang="en-US" sz="1400" dirty="0" smtClean="0"/>
              <a:t> B.D. et al </a:t>
            </a:r>
            <a:r>
              <a:rPr lang="en-US" sz="1400" i="1" dirty="0" smtClean="0"/>
              <a:t>J. Proteomics Res. </a:t>
            </a:r>
            <a:r>
              <a:rPr lang="en-US" sz="1400" b="1" dirty="0"/>
              <a:t>2006</a:t>
            </a:r>
            <a:r>
              <a:rPr lang="en-US" sz="1400" dirty="0"/>
              <a:t>, </a:t>
            </a:r>
            <a:r>
              <a:rPr lang="en-US" sz="1400" i="1" dirty="0"/>
              <a:t>5</a:t>
            </a:r>
            <a:r>
              <a:rPr lang="en-US" sz="1400" dirty="0"/>
              <a:t>, </a:t>
            </a:r>
            <a:r>
              <a:rPr lang="en-US" sz="1400" dirty="0" smtClean="0"/>
              <a:t>1527</a:t>
            </a:r>
            <a:endParaRPr lang="en-US" sz="1400" dirty="0"/>
          </a:p>
        </p:txBody>
      </p:sp>
    </p:spTree>
    <p:extLst>
      <p:ext uri="{BB962C8B-B14F-4D97-AF65-F5344CB8AC3E}">
        <p14:creationId xmlns:p14="http://schemas.microsoft.com/office/powerpoint/2010/main" val="2319742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5"/>
          <p:cNvGraphicFramePr>
            <a:graphicFrameLocks noChangeAspect="1"/>
          </p:cNvGraphicFramePr>
          <p:nvPr>
            <p:extLst>
              <p:ext uri="{D42A27DB-BD31-4B8C-83A1-F6EECF244321}">
                <p14:modId xmlns:p14="http://schemas.microsoft.com/office/powerpoint/2010/main" val="1731507415"/>
              </p:ext>
            </p:extLst>
          </p:nvPr>
        </p:nvGraphicFramePr>
        <p:xfrm>
          <a:off x="838200" y="685800"/>
          <a:ext cx="6935788" cy="5372100"/>
        </p:xfrm>
        <a:graphic>
          <a:graphicData uri="http://schemas.openxmlformats.org/presentationml/2006/ole">
            <mc:AlternateContent xmlns:mc="http://schemas.openxmlformats.org/markup-compatibility/2006">
              <mc:Choice xmlns:v="urn:schemas-microsoft-com:vml" Requires="v">
                <p:oleObj spid="_x0000_s21574" name="Graph" r:id="rId4" imgW="3901320" imgH="2986920" progId="Origin50.Graph">
                  <p:embed/>
                </p:oleObj>
              </mc:Choice>
              <mc:Fallback>
                <p:oleObj name="Graph" r:id="rId4" imgW="3901320" imgH="2986920" progId="Origin50.Graph">
                  <p:embed/>
                  <p:pic>
                    <p:nvPicPr>
                      <p:cNvPr id="0" name=""/>
                      <p:cNvPicPr>
                        <a:picLocks noChangeAspect="1" noChangeArrowheads="1"/>
                      </p:cNvPicPr>
                      <p:nvPr/>
                    </p:nvPicPr>
                    <p:blipFill>
                      <a:blip r:embed="rId5"/>
                      <a:srcRect/>
                      <a:stretch>
                        <a:fillRect/>
                      </a:stretch>
                    </p:blipFill>
                    <p:spPr bwMode="auto">
                      <a:xfrm>
                        <a:off x="838200" y="685800"/>
                        <a:ext cx="6935788"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2514600" y="5867400"/>
            <a:ext cx="4191000" cy="523220"/>
          </a:xfrm>
          <a:prstGeom prst="rect">
            <a:avLst/>
          </a:prstGeom>
          <a:noFill/>
        </p:spPr>
        <p:txBody>
          <a:bodyPr wrap="square" rtlCol="0">
            <a:spAutoFit/>
          </a:bodyPr>
          <a:lstStyle/>
          <a:p>
            <a:pPr algn="ctr"/>
            <a:r>
              <a:rPr lang="en-US" sz="1400" dirty="0" smtClean="0"/>
              <a:t>Yeast Tryptic Digest </a:t>
            </a:r>
          </a:p>
          <a:p>
            <a:pPr algn="ctr"/>
            <a:r>
              <a:rPr lang="en-US" sz="1400" dirty="0" smtClean="0"/>
              <a:t> </a:t>
            </a:r>
            <a:r>
              <a:rPr lang="en-US" sz="1400" dirty="0" err="1" smtClean="0"/>
              <a:t>Piening</a:t>
            </a:r>
            <a:r>
              <a:rPr lang="en-US" sz="1400" dirty="0" smtClean="0"/>
              <a:t> B.D. et al </a:t>
            </a:r>
            <a:r>
              <a:rPr lang="en-US" sz="1400" i="1" dirty="0" smtClean="0"/>
              <a:t>J. Proteomics Res. </a:t>
            </a:r>
            <a:r>
              <a:rPr lang="en-US" sz="1400" b="1" dirty="0"/>
              <a:t>2006</a:t>
            </a:r>
            <a:r>
              <a:rPr lang="en-US" sz="1400" dirty="0"/>
              <a:t>, </a:t>
            </a:r>
            <a:r>
              <a:rPr lang="en-US" sz="1400" i="1" dirty="0"/>
              <a:t>5</a:t>
            </a:r>
            <a:r>
              <a:rPr lang="en-US" sz="1400" dirty="0"/>
              <a:t>, </a:t>
            </a:r>
            <a:r>
              <a:rPr lang="en-US" sz="1400" dirty="0" smtClean="0"/>
              <a:t>1527</a:t>
            </a:r>
            <a:endParaRPr lang="en-US" sz="1400" dirty="0"/>
          </a:p>
        </p:txBody>
      </p:sp>
      <p:sp>
        <p:nvSpPr>
          <p:cNvPr id="2" name="TextBox 1"/>
          <p:cNvSpPr txBox="1"/>
          <p:nvPr/>
        </p:nvSpPr>
        <p:spPr>
          <a:xfrm>
            <a:off x="2057400" y="482025"/>
            <a:ext cx="5715000" cy="584775"/>
          </a:xfrm>
          <a:prstGeom prst="rect">
            <a:avLst/>
          </a:prstGeom>
          <a:noFill/>
        </p:spPr>
        <p:txBody>
          <a:bodyPr wrap="square" rtlCol="0">
            <a:spAutoFit/>
          </a:bodyPr>
          <a:lstStyle/>
          <a:p>
            <a:r>
              <a:rPr lang="en-US" sz="3200" dirty="0"/>
              <a:t>Successive Runs &amp; First/Last Pair</a:t>
            </a:r>
          </a:p>
        </p:txBody>
      </p:sp>
    </p:spTree>
    <p:extLst>
      <p:ext uri="{BB962C8B-B14F-4D97-AF65-F5344CB8AC3E}">
        <p14:creationId xmlns:p14="http://schemas.microsoft.com/office/powerpoint/2010/main" val="4138901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p:cNvGraphicFramePr>
            <a:graphicFrameLocks noChangeAspect="1"/>
          </p:cNvGraphicFramePr>
          <p:nvPr/>
        </p:nvGraphicFramePr>
        <p:xfrm>
          <a:off x="4191000" y="1676400"/>
          <a:ext cx="4772025" cy="3654425"/>
        </p:xfrm>
        <a:graphic>
          <a:graphicData uri="http://schemas.openxmlformats.org/presentationml/2006/ole">
            <mc:AlternateContent xmlns:mc="http://schemas.openxmlformats.org/markup-compatibility/2006">
              <mc:Choice xmlns:v="urn:schemas-microsoft-com:vml" Requires="v">
                <p:oleObj spid="_x0000_s19592" name="Graph" r:id="rId4" imgW="3901320" imgH="2986920" progId="Origin50.Graph">
                  <p:embed/>
                </p:oleObj>
              </mc:Choice>
              <mc:Fallback>
                <p:oleObj name="Graph" r:id="rId4" imgW="3901320" imgH="298692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676400"/>
                        <a:ext cx="4772025"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5"/>
          <p:cNvGraphicFramePr>
            <a:graphicFrameLocks noChangeAspect="1"/>
          </p:cNvGraphicFramePr>
          <p:nvPr/>
        </p:nvGraphicFramePr>
        <p:xfrm>
          <a:off x="152400" y="1676400"/>
          <a:ext cx="4776788" cy="3657600"/>
        </p:xfrm>
        <a:graphic>
          <a:graphicData uri="http://schemas.openxmlformats.org/presentationml/2006/ole">
            <mc:AlternateContent xmlns:mc="http://schemas.openxmlformats.org/markup-compatibility/2006">
              <mc:Choice xmlns:v="urn:schemas-microsoft-com:vml" Requires="v">
                <p:oleObj spid="_x0000_s19593" name="Graph" r:id="rId6" imgW="3901320" imgH="2986920" progId="Origin50.Graph">
                  <p:embed/>
                </p:oleObj>
              </mc:Choice>
              <mc:Fallback>
                <p:oleObj name="Graph" r:id="rId6" imgW="3901320" imgH="2986920" progId="Origin50.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676400"/>
                        <a:ext cx="477678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Title 5"/>
          <p:cNvSpPr>
            <a:spLocks noGrp="1"/>
          </p:cNvSpPr>
          <p:nvPr>
            <p:ph type="title"/>
          </p:nvPr>
        </p:nvSpPr>
        <p:spPr/>
        <p:txBody>
          <a:bodyPr>
            <a:normAutofit/>
          </a:bodyPr>
          <a:lstStyle/>
          <a:p>
            <a:pPr eaLnBrk="1" hangingPunct="1"/>
            <a:r>
              <a:rPr lang="en-US" sz="4000" dirty="0" smtClean="0"/>
              <a:t>Huge Differences Between Labs</a:t>
            </a:r>
            <a:endParaRPr lang="en-US" sz="4000" dirty="0" smtClean="0"/>
          </a:p>
        </p:txBody>
      </p:sp>
      <p:sp>
        <p:nvSpPr>
          <p:cNvPr id="22533" name="TextBox 6"/>
          <p:cNvSpPr txBox="1">
            <a:spLocks noChangeArrowheads="1"/>
          </p:cNvSpPr>
          <p:nvPr/>
        </p:nvSpPr>
        <p:spPr bwMode="auto">
          <a:xfrm>
            <a:off x="2895600" y="556260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a:t>Black: Successive Runs</a:t>
            </a:r>
          </a:p>
          <a:p>
            <a:pPr algn="ctr" eaLnBrk="1" hangingPunct="1"/>
            <a:r>
              <a:rPr lang="en-US" sz="1600" b="1" dirty="0">
                <a:solidFill>
                  <a:srgbClr val="0000FF"/>
                </a:solidFill>
              </a:rPr>
              <a:t>Blue: Other Lab</a:t>
            </a:r>
            <a:endParaRPr lang="en-US" b="1" dirty="0">
              <a:solidFill>
                <a:srgbClr val="0000FF"/>
              </a:solidFill>
            </a:endParaRPr>
          </a:p>
        </p:txBody>
      </p:sp>
      <p:sp>
        <p:nvSpPr>
          <p:cNvPr id="2" name="TextBox 1"/>
          <p:cNvSpPr txBox="1"/>
          <p:nvPr/>
        </p:nvSpPr>
        <p:spPr>
          <a:xfrm>
            <a:off x="6400800" y="5562600"/>
            <a:ext cx="2362200" cy="646331"/>
          </a:xfrm>
          <a:prstGeom prst="rect">
            <a:avLst/>
          </a:prstGeom>
          <a:noFill/>
        </p:spPr>
        <p:txBody>
          <a:bodyPr wrap="square" rtlCol="0">
            <a:spAutoFit/>
          </a:bodyPr>
          <a:lstStyle/>
          <a:p>
            <a:r>
              <a:rPr lang="en-US" dirty="0" smtClean="0"/>
              <a:t>NIH/NCI/CPTAC </a:t>
            </a:r>
            <a:r>
              <a:rPr lang="en-US" dirty="0" err="1" smtClean="0"/>
              <a:t>Interlab</a:t>
            </a:r>
            <a:r>
              <a:rPr lang="en-US" dirty="0" smtClean="0"/>
              <a:t> Studies, 2010</a:t>
            </a:r>
            <a:endParaRPr lang="en-US" dirty="0"/>
          </a:p>
        </p:txBody>
      </p:sp>
      <p:sp>
        <p:nvSpPr>
          <p:cNvPr id="3" name="TextBox 2"/>
          <p:cNvSpPr txBox="1"/>
          <p:nvPr/>
        </p:nvSpPr>
        <p:spPr>
          <a:xfrm>
            <a:off x="381000" y="5562600"/>
            <a:ext cx="2514600" cy="646331"/>
          </a:xfrm>
          <a:prstGeom prst="rect">
            <a:avLst/>
          </a:prstGeom>
          <a:noFill/>
        </p:spPr>
        <p:txBody>
          <a:bodyPr wrap="square" rtlCol="0">
            <a:spAutoFit/>
          </a:bodyPr>
          <a:lstStyle/>
          <a:p>
            <a:r>
              <a:rPr lang="en-US" dirty="0" smtClean="0"/>
              <a:t>Same Sample, Instrument, Method</a:t>
            </a:r>
            <a:endParaRPr lang="en-US" dirty="0"/>
          </a:p>
        </p:txBody>
      </p:sp>
    </p:spTree>
    <p:extLst>
      <p:ext uri="{BB962C8B-B14F-4D97-AF65-F5344CB8AC3E}">
        <p14:creationId xmlns:p14="http://schemas.microsoft.com/office/powerpoint/2010/main" val="620884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Data</a:t>
            </a:r>
            <a:endParaRPr lang="en-US" dirty="0"/>
          </a:p>
        </p:txBody>
      </p:sp>
      <p:sp>
        <p:nvSpPr>
          <p:cNvPr id="3" name="Content Placeholder 2"/>
          <p:cNvSpPr>
            <a:spLocks noGrp="1"/>
          </p:cNvSpPr>
          <p:nvPr>
            <p:ph idx="1"/>
          </p:nvPr>
        </p:nvSpPr>
        <p:spPr>
          <a:xfrm>
            <a:off x="457200" y="1371600"/>
            <a:ext cx="8229600" cy="5181600"/>
          </a:xfrm>
        </p:spPr>
        <p:txBody>
          <a:bodyPr>
            <a:noAutofit/>
          </a:bodyPr>
          <a:lstStyle/>
          <a:p>
            <a:r>
              <a:rPr lang="en-US" sz="2000" dirty="0" smtClean="0"/>
              <a:t>Data stored permanently on disk</a:t>
            </a:r>
          </a:p>
          <a:p>
            <a:pPr lvl="1"/>
            <a:r>
              <a:rPr lang="en-US" sz="1600" dirty="0" smtClean="0"/>
              <a:t>Is filtered from original signal – intensity </a:t>
            </a:r>
            <a:r>
              <a:rPr lang="en-US" sz="1600" i="1" dirty="0" smtClean="0"/>
              <a:t>vs. </a:t>
            </a:r>
            <a:r>
              <a:rPr lang="en-US" sz="1600" dirty="0" smtClean="0"/>
              <a:t>time</a:t>
            </a:r>
            <a:endParaRPr lang="en-US" sz="1600" dirty="0" smtClean="0"/>
          </a:p>
          <a:p>
            <a:pPr lvl="2"/>
            <a:r>
              <a:rPr lang="en-US" sz="1400" dirty="0" smtClean="0"/>
              <a:t>Converted </a:t>
            </a:r>
            <a:r>
              <a:rPr lang="en-US" sz="1400" dirty="0" smtClean="0"/>
              <a:t>and stored as intensity </a:t>
            </a:r>
            <a:r>
              <a:rPr lang="en-US" sz="1400" dirty="0" err="1" smtClean="0"/>
              <a:t>vs</a:t>
            </a:r>
            <a:r>
              <a:rPr lang="en-US" sz="1400" dirty="0" smtClean="0"/>
              <a:t> m/z</a:t>
            </a:r>
          </a:p>
          <a:p>
            <a:pPr lvl="2"/>
            <a:r>
              <a:rPr lang="en-US" sz="1400" dirty="0" smtClean="0"/>
              <a:t>Classes of output</a:t>
            </a:r>
            <a:endParaRPr lang="en-US" sz="1400" dirty="0" smtClean="0"/>
          </a:p>
          <a:p>
            <a:pPr lvl="3"/>
            <a:r>
              <a:rPr lang="en-US" sz="1200" dirty="0" smtClean="0"/>
              <a:t>Profile data – time to m/z only</a:t>
            </a:r>
          </a:p>
          <a:p>
            <a:pPr lvl="3"/>
            <a:r>
              <a:rPr lang="en-US" sz="1200" dirty="0" smtClean="0"/>
              <a:t>‘</a:t>
            </a:r>
            <a:r>
              <a:rPr lang="en-US" sz="1200" dirty="0" err="1" smtClean="0"/>
              <a:t>Centroiding</a:t>
            </a:r>
            <a:r>
              <a:rPr lang="en-US" sz="1200" dirty="0" smtClean="0"/>
              <a:t>’ – </a:t>
            </a:r>
            <a:r>
              <a:rPr lang="en-US" sz="1200" dirty="0" smtClean="0"/>
              <a:t>identifies and adds signals for individual </a:t>
            </a:r>
            <a:r>
              <a:rPr lang="en-US" sz="1200" dirty="0" smtClean="0"/>
              <a:t>m/z </a:t>
            </a:r>
            <a:r>
              <a:rPr lang="en-US" sz="1200" dirty="0" smtClean="0"/>
              <a:t>peaks</a:t>
            </a:r>
            <a:endParaRPr lang="en-US" sz="1200" dirty="0" smtClean="0"/>
          </a:p>
          <a:p>
            <a:pPr lvl="1"/>
            <a:r>
              <a:rPr lang="en-US" sz="1600" dirty="0" smtClean="0"/>
              <a:t>Files </a:t>
            </a:r>
            <a:r>
              <a:rPr lang="en-US" sz="1600" dirty="0" smtClean="0"/>
              <a:t>are big and growing in size: </a:t>
            </a:r>
            <a:r>
              <a:rPr lang="en-US" sz="1600" dirty="0" smtClean="0"/>
              <a:t>500 </a:t>
            </a:r>
            <a:r>
              <a:rPr lang="en-US" sz="1600" dirty="0" smtClean="0"/>
              <a:t>MB / </a:t>
            </a:r>
            <a:r>
              <a:rPr lang="en-US" sz="1600" dirty="0" smtClean="0"/>
              <a:t>run not uncommon</a:t>
            </a:r>
            <a:endParaRPr lang="en-US" sz="1600" dirty="0" smtClean="0"/>
          </a:p>
          <a:p>
            <a:pPr lvl="2"/>
            <a:r>
              <a:rPr lang="en-US" sz="1400" dirty="0" smtClean="0"/>
              <a:t>Inconvenient for Internet</a:t>
            </a:r>
          </a:p>
          <a:p>
            <a:pPr lvl="2"/>
            <a:r>
              <a:rPr lang="en-US" sz="1400" dirty="0" smtClean="0"/>
              <a:t>Title 21 CFR part 11 – </a:t>
            </a:r>
            <a:r>
              <a:rPr lang="en-US" sz="1400" dirty="0" smtClean="0"/>
              <a:t> keep for inspection with software?</a:t>
            </a:r>
          </a:p>
          <a:p>
            <a:pPr lvl="1"/>
            <a:r>
              <a:rPr lang="en-US" sz="1600" dirty="0" smtClean="0"/>
              <a:t>Web-based, raw data repositories struggling</a:t>
            </a:r>
          </a:p>
          <a:p>
            <a:pPr lvl="2"/>
            <a:r>
              <a:rPr lang="en-US" sz="1400" dirty="0" smtClean="0"/>
              <a:t>Size and annotation are major problem </a:t>
            </a:r>
            <a:r>
              <a:rPr lang="en-US" sz="1400" dirty="0" smtClean="0"/>
              <a:t/>
            </a:r>
            <a:br>
              <a:rPr lang="en-US" sz="1400" dirty="0" smtClean="0"/>
            </a:br>
            <a:endParaRPr lang="en-US" sz="1400" dirty="0"/>
          </a:p>
          <a:p>
            <a:r>
              <a:rPr lang="en-US" sz="2000" dirty="0" smtClean="0"/>
              <a:t>Each vendor has its own format(s)</a:t>
            </a:r>
          </a:p>
          <a:p>
            <a:pPr lvl="1"/>
            <a:r>
              <a:rPr lang="en-US" sz="1600" dirty="0" smtClean="0"/>
              <a:t>Access </a:t>
            </a:r>
            <a:r>
              <a:rPr lang="en-US" sz="1600" dirty="0" smtClean="0"/>
              <a:t>requires vendor involvement</a:t>
            </a:r>
            <a:endParaRPr lang="en-US" sz="1600" dirty="0" smtClean="0"/>
          </a:p>
          <a:p>
            <a:pPr lvl="2"/>
            <a:r>
              <a:rPr lang="en-US" sz="1400" dirty="0" smtClean="0"/>
              <a:t>Application Programming </a:t>
            </a:r>
            <a:r>
              <a:rPr lang="en-US" sz="1400" dirty="0" smtClean="0"/>
              <a:t>Interface</a:t>
            </a:r>
          </a:p>
          <a:p>
            <a:pPr lvl="2"/>
            <a:r>
              <a:rPr lang="en-US" sz="1400" dirty="0" smtClean="0"/>
              <a:t>Translator to Standard Format (</a:t>
            </a:r>
            <a:r>
              <a:rPr lang="en-US" sz="1400" dirty="0" err="1" smtClean="0"/>
              <a:t>mzML</a:t>
            </a:r>
            <a:r>
              <a:rPr lang="en-US" sz="1400" dirty="0" smtClean="0"/>
              <a:t> – proteomics driven)</a:t>
            </a:r>
            <a:endParaRPr lang="en-US" sz="1400" dirty="0" smtClean="0"/>
          </a:p>
          <a:p>
            <a:pPr lvl="1"/>
            <a:r>
              <a:rPr lang="en-US" sz="1600" dirty="0" smtClean="0"/>
              <a:t>Third </a:t>
            </a:r>
            <a:r>
              <a:rPr lang="en-US" sz="1600" dirty="0" smtClean="0"/>
              <a:t>party software </a:t>
            </a:r>
            <a:r>
              <a:rPr lang="en-US" sz="1600" dirty="0" smtClean="0"/>
              <a:t>is </a:t>
            </a:r>
            <a:r>
              <a:rPr lang="en-US" sz="1600" dirty="0" smtClean="0"/>
              <a:t>limited – for experts </a:t>
            </a:r>
            <a:r>
              <a:rPr lang="en-US" sz="1600" dirty="0" smtClean="0"/>
              <a:t>only </a:t>
            </a:r>
          </a:p>
          <a:p>
            <a:pPr lvl="2"/>
            <a:r>
              <a:rPr lang="en-US" sz="1400" dirty="0" smtClean="0"/>
              <a:t>Proprietary algorithms</a:t>
            </a:r>
            <a:endParaRPr lang="en-US" sz="1400" dirty="0" smtClean="0"/>
          </a:p>
        </p:txBody>
      </p:sp>
    </p:spTree>
    <p:extLst>
      <p:ext uri="{BB962C8B-B14F-4D97-AF65-F5344CB8AC3E}">
        <p14:creationId xmlns:p14="http://schemas.microsoft.com/office/powerpoint/2010/main" val="262329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500"/>
                                        <p:tgtEl>
                                          <p:spTgt spid="3">
                                            <p:txEl>
                                              <p:pRg st="13" end="13"/>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fade">
                                      <p:cBhvr>
                                        <p:cTn id="59" dur="500"/>
                                        <p:tgtEl>
                                          <p:spTgt spid="3">
                                            <p:txEl>
                                              <p:pRg st="14" end="1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15" end="15"/>
                                            </p:txEl>
                                          </p:spTgt>
                                        </p:tgtEl>
                                        <p:attrNameLst>
                                          <p:attrName>style.visibility</p:attrName>
                                        </p:attrNameLst>
                                      </p:cBhvr>
                                      <p:to>
                                        <p:strVal val="visible"/>
                                      </p:to>
                                    </p:set>
                                    <p:animEffect transition="in" filter="fade">
                                      <p:cBhvr>
                                        <p:cTn id="64" dur="500"/>
                                        <p:tgtEl>
                                          <p:spTgt spid="3">
                                            <p:txEl>
                                              <p:pRg st="15" end="15"/>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Effect transition="in" filter="fade">
                                      <p:cBhvr>
                                        <p:cTn id="6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Data Analysis</a:t>
            </a:r>
            <a:endParaRPr lang="en-US" dirty="0"/>
          </a:p>
        </p:txBody>
      </p:sp>
      <p:sp>
        <p:nvSpPr>
          <p:cNvPr id="3" name="Content Placeholder 2"/>
          <p:cNvSpPr>
            <a:spLocks noGrp="1"/>
          </p:cNvSpPr>
          <p:nvPr>
            <p:ph idx="1"/>
          </p:nvPr>
        </p:nvSpPr>
        <p:spPr/>
        <p:txBody>
          <a:bodyPr/>
          <a:lstStyle/>
          <a:p>
            <a:r>
              <a:rPr lang="en-US" dirty="0" smtClean="0"/>
              <a:t>Data</a:t>
            </a:r>
          </a:p>
          <a:p>
            <a:pPr lvl="1"/>
            <a:r>
              <a:rPr lang="en-US" dirty="0" smtClean="0"/>
              <a:t>MS: Qualities, behavior, formats</a:t>
            </a:r>
          </a:p>
          <a:p>
            <a:pPr lvl="1"/>
            <a:r>
              <a:rPr lang="en-US" dirty="0" smtClean="0"/>
              <a:t>LC/MS: Complexity and dimensions</a:t>
            </a:r>
          </a:p>
          <a:p>
            <a:pPr lvl="1"/>
            <a:endParaRPr lang="en-US" dirty="0"/>
          </a:p>
          <a:p>
            <a:r>
              <a:rPr lang="en-US" dirty="0" smtClean="0"/>
              <a:t>Analysis</a:t>
            </a:r>
          </a:p>
          <a:p>
            <a:pPr lvl="1"/>
            <a:r>
              <a:rPr lang="en-US" dirty="0" smtClean="0"/>
              <a:t>Algorithms: Mostly Proprietary</a:t>
            </a:r>
          </a:p>
          <a:p>
            <a:pPr lvl="1"/>
            <a:r>
              <a:rPr lang="en-US" dirty="0" smtClean="0"/>
              <a:t>Identity: How to Express Confidence</a:t>
            </a:r>
            <a:endParaRPr lang="en-US" dirty="0"/>
          </a:p>
        </p:txBody>
      </p:sp>
    </p:spTree>
    <p:extLst>
      <p:ext uri="{BB962C8B-B14F-4D97-AF65-F5344CB8AC3E}">
        <p14:creationId xmlns:p14="http://schemas.microsoft.com/office/powerpoint/2010/main" val="33672682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Software</a:t>
            </a:r>
            <a:endParaRPr lang="en-US" dirty="0"/>
          </a:p>
        </p:txBody>
      </p:sp>
      <p:sp>
        <p:nvSpPr>
          <p:cNvPr id="3" name="Content Placeholder 2"/>
          <p:cNvSpPr>
            <a:spLocks noGrp="1"/>
          </p:cNvSpPr>
          <p:nvPr>
            <p:ph idx="1"/>
          </p:nvPr>
        </p:nvSpPr>
        <p:spPr>
          <a:xfrm>
            <a:off x="1143000" y="1600200"/>
            <a:ext cx="6934200" cy="4525963"/>
          </a:xfrm>
        </p:spPr>
        <p:txBody>
          <a:bodyPr>
            <a:normAutofit fontScale="62500" lnSpcReduction="20000"/>
          </a:bodyPr>
          <a:lstStyle/>
          <a:p>
            <a:pPr>
              <a:lnSpc>
                <a:spcPct val="110000"/>
              </a:lnSpc>
            </a:pPr>
            <a:r>
              <a:rPr lang="en-US" dirty="0" smtClean="0"/>
              <a:t>Proteomics Based</a:t>
            </a:r>
          </a:p>
          <a:p>
            <a:pPr lvl="1">
              <a:lnSpc>
                <a:spcPct val="110000"/>
              </a:lnSpc>
            </a:pPr>
            <a:r>
              <a:rPr lang="en-US" dirty="0" smtClean="0"/>
              <a:t>Bottom Up (Infer Protein Structure</a:t>
            </a:r>
            <a:r>
              <a:rPr lang="en-US" dirty="0" smtClean="0"/>
              <a:t> from Fragments)</a:t>
            </a:r>
            <a:endParaRPr lang="en-US" dirty="0" smtClean="0"/>
          </a:p>
          <a:p>
            <a:pPr lvl="2">
              <a:lnSpc>
                <a:spcPct val="110000"/>
              </a:lnSpc>
            </a:pPr>
            <a:r>
              <a:rPr lang="en-US" dirty="0" err="1"/>
              <a:t>X!Tandem</a:t>
            </a:r>
            <a:r>
              <a:rPr lang="en-US" dirty="0"/>
              <a:t>, </a:t>
            </a:r>
            <a:r>
              <a:rPr lang="en-US" dirty="0" smtClean="0"/>
              <a:t>OMSSA, … (Public) MASCOT, </a:t>
            </a:r>
            <a:r>
              <a:rPr lang="en-US" dirty="0" err="1" smtClean="0"/>
              <a:t>Sequest</a:t>
            </a:r>
            <a:r>
              <a:rPr lang="en-US" dirty="0" smtClean="0"/>
              <a:t> (Proprietary)…</a:t>
            </a:r>
          </a:p>
          <a:p>
            <a:pPr lvl="3">
              <a:lnSpc>
                <a:spcPct val="110000"/>
              </a:lnSpc>
            </a:pPr>
            <a:r>
              <a:rPr lang="en-US" dirty="0" smtClean="0"/>
              <a:t>Complex software packages – ‘validation’</a:t>
            </a:r>
          </a:p>
          <a:p>
            <a:pPr lvl="3">
              <a:lnSpc>
                <a:spcPct val="110000"/>
              </a:lnSpc>
            </a:pPr>
            <a:r>
              <a:rPr lang="en-US" dirty="0" smtClean="0"/>
              <a:t>Protein ‘assembly’, finds only what you are looking for</a:t>
            </a:r>
          </a:p>
          <a:p>
            <a:pPr lvl="2">
              <a:lnSpc>
                <a:spcPct val="110000"/>
              </a:lnSpc>
            </a:pPr>
            <a:r>
              <a:rPr lang="en-US" dirty="0"/>
              <a:t>Specialized </a:t>
            </a:r>
            <a:r>
              <a:rPr lang="en-US" dirty="0" err="1"/>
              <a:t>Biotherapeutics</a:t>
            </a:r>
            <a:r>
              <a:rPr lang="en-US" dirty="0"/>
              <a:t> </a:t>
            </a:r>
            <a:r>
              <a:rPr lang="en-US" dirty="0" smtClean="0"/>
              <a:t>software (how it works)</a:t>
            </a:r>
            <a:endParaRPr lang="en-US" dirty="0"/>
          </a:p>
          <a:p>
            <a:pPr lvl="3">
              <a:lnSpc>
                <a:spcPct val="110000"/>
              </a:lnSpc>
            </a:pPr>
            <a:r>
              <a:rPr lang="en-US" dirty="0"/>
              <a:t>Other peptides – disulfides</a:t>
            </a:r>
          </a:p>
          <a:p>
            <a:pPr lvl="3">
              <a:lnSpc>
                <a:spcPct val="110000"/>
              </a:lnSpc>
            </a:pPr>
            <a:r>
              <a:rPr lang="en-US" dirty="0"/>
              <a:t>Epitope mapping – H/D exchange</a:t>
            </a:r>
            <a:endParaRPr lang="en-US" dirty="0" smtClean="0"/>
          </a:p>
          <a:p>
            <a:pPr lvl="1">
              <a:lnSpc>
                <a:spcPct val="110000"/>
              </a:lnSpc>
            </a:pPr>
            <a:r>
              <a:rPr lang="en-US" dirty="0" smtClean="0"/>
              <a:t>MW </a:t>
            </a:r>
            <a:r>
              <a:rPr lang="en-US" dirty="0" smtClean="0"/>
              <a:t>from charge state </a:t>
            </a:r>
            <a:r>
              <a:rPr lang="en-US" dirty="0" smtClean="0"/>
              <a:t>envelopes (‘</a:t>
            </a:r>
            <a:r>
              <a:rPr lang="en-US" dirty="0" err="1" smtClean="0"/>
              <a:t>deconvolution</a:t>
            </a:r>
            <a:r>
              <a:rPr lang="en-US" dirty="0" smtClean="0"/>
              <a:t>’)</a:t>
            </a:r>
          </a:p>
          <a:p>
            <a:pPr lvl="2">
              <a:lnSpc>
                <a:spcPct val="110000"/>
              </a:lnSpc>
            </a:pPr>
            <a:r>
              <a:rPr lang="en-US" dirty="0" smtClean="0"/>
              <a:t>Black box: Heterogeneity &amp; signal strength effects</a:t>
            </a:r>
          </a:p>
          <a:p>
            <a:pPr lvl="1">
              <a:lnSpc>
                <a:spcPct val="110000"/>
              </a:lnSpc>
            </a:pPr>
            <a:r>
              <a:rPr lang="en-US" dirty="0" smtClean="0"/>
              <a:t>Top Down</a:t>
            </a:r>
          </a:p>
          <a:p>
            <a:pPr lvl="2">
              <a:lnSpc>
                <a:spcPct val="110000"/>
              </a:lnSpc>
            </a:pPr>
            <a:r>
              <a:rPr lang="en-US" i="1" dirty="0" err="1" smtClean="0"/>
              <a:t>Prosite</a:t>
            </a:r>
            <a:r>
              <a:rPr lang="en-US" dirty="0" smtClean="0"/>
              <a:t> by Kelleher’s group</a:t>
            </a:r>
          </a:p>
          <a:p>
            <a:pPr lvl="1">
              <a:lnSpc>
                <a:spcPct val="110000"/>
              </a:lnSpc>
            </a:pPr>
            <a:endParaRPr lang="en-US" dirty="0"/>
          </a:p>
          <a:p>
            <a:pPr>
              <a:lnSpc>
                <a:spcPct val="110000"/>
              </a:lnSpc>
            </a:pPr>
            <a:r>
              <a:rPr lang="en-US" dirty="0" smtClean="0"/>
              <a:t>Compare Data Files</a:t>
            </a:r>
          </a:p>
          <a:p>
            <a:pPr lvl="1">
              <a:lnSpc>
                <a:spcPct val="110000"/>
              </a:lnSpc>
            </a:pPr>
            <a:r>
              <a:rPr lang="en-US" dirty="0" smtClean="0"/>
              <a:t>“Biomarker Discovery” – case/control</a:t>
            </a:r>
            <a:endParaRPr lang="en-US" dirty="0" smtClean="0"/>
          </a:p>
          <a:p>
            <a:pPr lvl="1">
              <a:lnSpc>
                <a:spcPct val="110000"/>
              </a:lnSpc>
            </a:pPr>
            <a:r>
              <a:rPr lang="en-US" dirty="0" smtClean="0"/>
              <a:t>Sample tagging (mass label on each sample)</a:t>
            </a:r>
          </a:p>
          <a:p>
            <a:pPr lvl="1">
              <a:lnSpc>
                <a:spcPct val="110000"/>
              </a:lnSpc>
            </a:pPr>
            <a:endParaRPr lang="en-US" dirty="0"/>
          </a:p>
        </p:txBody>
      </p:sp>
    </p:spTree>
    <p:extLst>
      <p:ext uri="{BB962C8B-B14F-4D97-AF65-F5344CB8AC3E}">
        <p14:creationId xmlns:p14="http://schemas.microsoft.com/office/powerpoint/2010/main" val="237057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mascot_xtandem_scatt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52400"/>
            <a:ext cx="8077200" cy="6184900"/>
          </a:xfrm>
          <a:prstGeom prst="rect">
            <a:avLst/>
          </a:prstGeom>
          <a:noFill/>
          <a:extLst>
            <a:ext uri="{909E8E84-426E-40DD-AFC4-6F175D3DCCD1}">
              <a14:hiddenFill xmlns:a14="http://schemas.microsoft.com/office/drawing/2010/main">
                <a:solidFill>
                  <a:srgbClr val="FFFFFF"/>
                </a:solidFill>
              </a14:hiddenFill>
            </a:ext>
          </a:extLst>
        </p:spPr>
      </p:pic>
      <p:sp>
        <p:nvSpPr>
          <p:cNvPr id="134147" name="Line 3"/>
          <p:cNvSpPr>
            <a:spLocks noChangeShapeType="1"/>
          </p:cNvSpPr>
          <p:nvPr/>
        </p:nvSpPr>
        <p:spPr bwMode="auto">
          <a:xfrm>
            <a:off x="1885950" y="4813300"/>
            <a:ext cx="54864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34148" name="Line 4"/>
          <p:cNvSpPr>
            <a:spLocks noChangeShapeType="1"/>
          </p:cNvSpPr>
          <p:nvPr/>
        </p:nvSpPr>
        <p:spPr bwMode="auto">
          <a:xfrm flipV="1">
            <a:off x="2876550" y="1746250"/>
            <a:ext cx="0" cy="38100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34149" name="Text Box 5"/>
          <p:cNvSpPr txBox="1">
            <a:spLocks noChangeArrowheads="1"/>
          </p:cNvSpPr>
          <p:nvPr/>
        </p:nvSpPr>
        <p:spPr bwMode="auto">
          <a:xfrm>
            <a:off x="1981200" y="11557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charset="0"/>
                <a:cs typeface="Arial" charset="0"/>
              </a:defRPr>
            </a:lvl1pPr>
            <a:lvl2pPr algn="l">
              <a:defRPr>
                <a:solidFill>
                  <a:schemeClr val="tx1"/>
                </a:solidFill>
                <a:latin typeface="Arial" charset="0"/>
                <a:cs typeface="Arial" charset="0"/>
              </a:defRPr>
            </a:lvl2pPr>
            <a:lvl3pPr algn="l">
              <a:defRPr>
                <a:solidFill>
                  <a:schemeClr val="tx1"/>
                </a:solidFill>
                <a:latin typeface="Arial" charset="0"/>
                <a:cs typeface="Arial" charset="0"/>
              </a:defRPr>
            </a:lvl3pPr>
            <a:lvl4pPr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spcBef>
                <a:spcPct val="50000"/>
              </a:spcBef>
              <a:buClr>
                <a:schemeClr val="hlink"/>
              </a:buClr>
              <a:buSzPct val="110000"/>
              <a:buFont typeface="Wingdings" pitchFamily="2" charset="2"/>
              <a:buNone/>
            </a:pPr>
            <a:r>
              <a:rPr lang="en-US" sz="2000">
                <a:solidFill>
                  <a:srgbClr val="FF3300"/>
                </a:solidFill>
                <a:latin typeface="Tahoma" pitchFamily="34" charset="0"/>
              </a:rPr>
              <a:t>thresholds</a:t>
            </a:r>
          </a:p>
        </p:txBody>
      </p:sp>
      <p:sp>
        <p:nvSpPr>
          <p:cNvPr id="134150" name="Text Box 6"/>
          <p:cNvSpPr txBox="1">
            <a:spLocks noChangeArrowheads="1"/>
          </p:cNvSpPr>
          <p:nvPr/>
        </p:nvSpPr>
        <p:spPr bwMode="auto">
          <a:xfrm>
            <a:off x="914400" y="5041900"/>
            <a:ext cx="1905000" cy="3667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charset="0"/>
                <a:cs typeface="Arial" charset="0"/>
              </a:defRPr>
            </a:lvl1pPr>
            <a:lvl2pPr algn="l">
              <a:defRPr>
                <a:solidFill>
                  <a:schemeClr val="tx1"/>
                </a:solidFill>
                <a:latin typeface="Arial" charset="0"/>
                <a:cs typeface="Arial" charset="0"/>
              </a:defRPr>
            </a:lvl2pPr>
            <a:lvl3pPr algn="l">
              <a:defRPr>
                <a:solidFill>
                  <a:schemeClr val="tx1"/>
                </a:solidFill>
                <a:latin typeface="Arial" charset="0"/>
                <a:cs typeface="Arial" charset="0"/>
              </a:defRPr>
            </a:lvl3pPr>
            <a:lvl4pPr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spcBef>
                <a:spcPct val="50000"/>
              </a:spcBef>
              <a:buClr>
                <a:schemeClr val="hlink"/>
              </a:buClr>
              <a:buSzPct val="110000"/>
              <a:buFont typeface="Wingdings" pitchFamily="2" charset="2"/>
              <a:buNone/>
            </a:pPr>
            <a:r>
              <a:rPr lang="en-US">
                <a:latin typeface="Tahoma" pitchFamily="34" charset="0"/>
              </a:rPr>
              <a:t>Probably wrong</a:t>
            </a:r>
          </a:p>
        </p:txBody>
      </p:sp>
      <p:sp>
        <p:nvSpPr>
          <p:cNvPr id="134151" name="Text Box 7"/>
          <p:cNvSpPr txBox="1">
            <a:spLocks noChangeArrowheads="1"/>
          </p:cNvSpPr>
          <p:nvPr/>
        </p:nvSpPr>
        <p:spPr bwMode="auto">
          <a:xfrm>
            <a:off x="1447800" y="3746500"/>
            <a:ext cx="1143000" cy="6413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charset="0"/>
                <a:cs typeface="Arial" charset="0"/>
              </a:defRPr>
            </a:lvl1pPr>
            <a:lvl2pPr algn="l">
              <a:defRPr>
                <a:solidFill>
                  <a:schemeClr val="tx1"/>
                </a:solidFill>
                <a:latin typeface="Arial" charset="0"/>
                <a:cs typeface="Arial" charset="0"/>
              </a:defRPr>
            </a:lvl2pPr>
            <a:lvl3pPr algn="l">
              <a:defRPr>
                <a:solidFill>
                  <a:schemeClr val="tx1"/>
                </a:solidFill>
                <a:latin typeface="Arial" charset="0"/>
                <a:cs typeface="Arial" charset="0"/>
              </a:defRPr>
            </a:lvl3pPr>
            <a:lvl4pPr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a:buClr>
                <a:schemeClr val="hlink"/>
              </a:buClr>
              <a:buSzPct val="110000"/>
              <a:buFont typeface="Wingdings" pitchFamily="2" charset="2"/>
              <a:buNone/>
            </a:pPr>
            <a:r>
              <a:rPr lang="en-US">
                <a:latin typeface="Tahoma" pitchFamily="34" charset="0"/>
              </a:rPr>
              <a:t>Probably</a:t>
            </a:r>
          </a:p>
          <a:p>
            <a:pPr algn="ctr">
              <a:buClr>
                <a:schemeClr val="hlink"/>
              </a:buClr>
              <a:buSzPct val="110000"/>
              <a:buFont typeface="Wingdings" pitchFamily="2" charset="2"/>
              <a:buNone/>
            </a:pPr>
            <a:r>
              <a:rPr lang="en-US">
                <a:latin typeface="Tahoma" pitchFamily="34" charset="0"/>
              </a:rPr>
              <a:t>right</a:t>
            </a:r>
          </a:p>
        </p:txBody>
      </p:sp>
      <p:sp>
        <p:nvSpPr>
          <p:cNvPr id="134152" name="Text Box 8"/>
          <p:cNvSpPr txBox="1">
            <a:spLocks noChangeArrowheads="1"/>
          </p:cNvSpPr>
          <p:nvPr/>
        </p:nvSpPr>
        <p:spPr bwMode="auto">
          <a:xfrm>
            <a:off x="3733800" y="5118100"/>
            <a:ext cx="1931988" cy="3667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charset="0"/>
                <a:cs typeface="Arial" charset="0"/>
              </a:defRPr>
            </a:lvl1pPr>
            <a:lvl2pPr algn="l">
              <a:defRPr>
                <a:solidFill>
                  <a:schemeClr val="tx1"/>
                </a:solidFill>
                <a:latin typeface="Arial" charset="0"/>
                <a:cs typeface="Arial" charset="0"/>
              </a:defRPr>
            </a:lvl2pPr>
            <a:lvl3pPr algn="l">
              <a:defRPr>
                <a:solidFill>
                  <a:schemeClr val="tx1"/>
                </a:solidFill>
                <a:latin typeface="Arial" charset="0"/>
                <a:cs typeface="Arial" charset="0"/>
              </a:defRPr>
            </a:lvl3pPr>
            <a:lvl4pPr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spcBef>
                <a:spcPct val="50000"/>
              </a:spcBef>
              <a:buClr>
                <a:schemeClr val="hlink"/>
              </a:buClr>
              <a:buSzPct val="110000"/>
              <a:buFont typeface="Wingdings" pitchFamily="2" charset="2"/>
              <a:buNone/>
            </a:pPr>
            <a:r>
              <a:rPr lang="en-US" dirty="0">
                <a:latin typeface="Tahoma" pitchFamily="34" charset="0"/>
              </a:rPr>
              <a:t>Probably right</a:t>
            </a:r>
          </a:p>
        </p:txBody>
      </p:sp>
      <p:sp>
        <p:nvSpPr>
          <p:cNvPr id="134153" name="Text Box 9"/>
          <p:cNvSpPr txBox="1">
            <a:spLocks noChangeArrowheads="1"/>
          </p:cNvSpPr>
          <p:nvPr/>
        </p:nvSpPr>
        <p:spPr bwMode="auto">
          <a:xfrm>
            <a:off x="5257800" y="1765300"/>
            <a:ext cx="1931988" cy="3667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charset="0"/>
                <a:cs typeface="Arial" charset="0"/>
              </a:defRPr>
            </a:lvl1pPr>
            <a:lvl2pPr algn="l">
              <a:defRPr>
                <a:solidFill>
                  <a:schemeClr val="tx1"/>
                </a:solidFill>
                <a:latin typeface="Arial" charset="0"/>
                <a:cs typeface="Arial" charset="0"/>
              </a:defRPr>
            </a:lvl2pPr>
            <a:lvl3pPr algn="l">
              <a:defRPr>
                <a:solidFill>
                  <a:schemeClr val="tx1"/>
                </a:solidFill>
                <a:latin typeface="Arial" charset="0"/>
                <a:cs typeface="Arial" charset="0"/>
              </a:defRPr>
            </a:lvl3pPr>
            <a:lvl4pPr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spcBef>
                <a:spcPct val="50000"/>
              </a:spcBef>
              <a:buClr>
                <a:schemeClr val="hlink"/>
              </a:buClr>
              <a:buSzPct val="110000"/>
              <a:buFont typeface="Wingdings" pitchFamily="2" charset="2"/>
              <a:buNone/>
            </a:pPr>
            <a:r>
              <a:rPr lang="en-US">
                <a:latin typeface="Tahoma" pitchFamily="34" charset="0"/>
              </a:rPr>
              <a:t>Confirmed</a:t>
            </a:r>
          </a:p>
        </p:txBody>
      </p:sp>
    </p:spTree>
    <p:extLst>
      <p:ext uri="{BB962C8B-B14F-4D97-AF65-F5344CB8AC3E}">
        <p14:creationId xmlns:p14="http://schemas.microsoft.com/office/powerpoint/2010/main" val="1206771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41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41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1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1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41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4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animBg="1"/>
      <p:bldP spid="134148" grpId="0" animBg="1"/>
      <p:bldP spid="134149" grpId="0"/>
      <p:bldP spid="134150" grpId="0" animBg="1"/>
      <p:bldP spid="134151" grpId="0" animBg="1"/>
      <p:bldP spid="134152" grpId="0" animBg="1"/>
      <p:bldP spid="1341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p:cNvPicPr>
            <a:picLocks noChangeAspect="1" noChangeArrowheads="1"/>
          </p:cNvPicPr>
          <p:nvPr/>
        </p:nvPicPr>
        <p:blipFill>
          <a:blip r:embed="rId3">
            <a:extLst>
              <a:ext uri="{28A0092B-C50C-407E-A947-70E740481C1C}">
                <a14:useLocalDpi xmlns:a14="http://schemas.microsoft.com/office/drawing/2010/main" val="0"/>
              </a:ext>
            </a:extLst>
          </a:blip>
          <a:srcRect l="2396" t="42125" r="34509" b="15355"/>
          <a:stretch>
            <a:fillRect/>
          </a:stretch>
        </p:blipFill>
        <p:spPr bwMode="auto">
          <a:xfrm>
            <a:off x="1828800" y="1447800"/>
            <a:ext cx="5181600" cy="177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0883" name="Text Box 3"/>
          <p:cNvSpPr txBox="1">
            <a:spLocks noChangeArrowheads="1"/>
          </p:cNvSpPr>
          <p:nvPr/>
        </p:nvSpPr>
        <p:spPr bwMode="auto">
          <a:xfrm>
            <a:off x="3429000" y="914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a:t>peptide.nist.gov</a:t>
            </a:r>
          </a:p>
        </p:txBody>
      </p:sp>
      <p:pic>
        <p:nvPicPr>
          <p:cNvPr id="250884" name="Picture 4"/>
          <p:cNvPicPr>
            <a:picLocks noChangeAspect="1" noChangeArrowheads="1"/>
          </p:cNvPicPr>
          <p:nvPr/>
        </p:nvPicPr>
        <p:blipFill>
          <a:blip r:embed="rId4">
            <a:extLst>
              <a:ext uri="{28A0092B-C50C-407E-A947-70E740481C1C}">
                <a14:useLocalDpi xmlns:a14="http://schemas.microsoft.com/office/drawing/2010/main" val="0"/>
              </a:ext>
            </a:extLst>
          </a:blip>
          <a:srcRect l="2325" t="13274" r="9302" b="79019"/>
          <a:stretch>
            <a:fillRect/>
          </a:stretch>
        </p:blipFill>
        <p:spPr bwMode="auto">
          <a:xfrm>
            <a:off x="2209800" y="381000"/>
            <a:ext cx="5791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088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123" t="37433" r="3371" b="31219"/>
          <a:stretch/>
        </p:blipFill>
        <p:spPr bwMode="auto">
          <a:xfrm>
            <a:off x="1295400" y="3276600"/>
            <a:ext cx="6477000" cy="167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5247382"/>
            <a:ext cx="7315200" cy="800219"/>
          </a:xfrm>
          <a:prstGeom prst="rect">
            <a:avLst/>
          </a:prstGeom>
          <a:noFill/>
        </p:spPr>
        <p:txBody>
          <a:bodyPr wrap="square" rtlCol="0">
            <a:spAutoFit/>
          </a:bodyPr>
          <a:lstStyle/>
          <a:p>
            <a:pPr algn="ctr"/>
            <a:r>
              <a:rPr lang="en-US" dirty="0" smtClean="0"/>
              <a:t>NISTMSQC: </a:t>
            </a:r>
            <a:r>
              <a:rPr lang="en-US" dirty="0" smtClean="0"/>
              <a:t>Library/Quality Metrics for </a:t>
            </a:r>
            <a:r>
              <a:rPr lang="en-US" dirty="0" smtClean="0"/>
              <a:t>LC-MS/MS data</a:t>
            </a:r>
            <a:br>
              <a:rPr lang="en-US" dirty="0" smtClean="0"/>
            </a:br>
            <a:r>
              <a:rPr lang="en-US" sz="1400" i="1" dirty="0" smtClean="0"/>
              <a:t>“</a:t>
            </a:r>
            <a:r>
              <a:rPr lang="en-US" sz="1400" i="1" dirty="0" smtClean="0"/>
              <a:t>Performance </a:t>
            </a:r>
            <a:r>
              <a:rPr lang="en-US" sz="1400" i="1" dirty="0"/>
              <a:t>Metrics for Liquid Chromatography-Tandem Mass Spectrometry Systems in Proteomics </a:t>
            </a:r>
            <a:r>
              <a:rPr lang="en-US" sz="1400" i="1" dirty="0" smtClean="0"/>
              <a:t>Analyses”, Molecular &amp; Cellular Proteomics, </a:t>
            </a:r>
            <a:r>
              <a:rPr lang="en-US" sz="1400" b="1" dirty="0" smtClean="0"/>
              <a:t>9</a:t>
            </a:r>
            <a:r>
              <a:rPr lang="en-US" sz="1400" dirty="0" smtClean="0"/>
              <a:t>, 225, 2010</a:t>
            </a:r>
            <a:endParaRPr lang="en-US" sz="1400" dirty="0"/>
          </a:p>
        </p:txBody>
      </p:sp>
    </p:spTree>
    <p:extLst>
      <p:ext uri="{BB962C8B-B14F-4D97-AF65-F5344CB8AC3E}">
        <p14:creationId xmlns:p14="http://schemas.microsoft.com/office/powerpoint/2010/main" val="3425155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76200"/>
            <a:ext cx="7772400" cy="1143000"/>
          </a:xfrm>
        </p:spPr>
        <p:txBody>
          <a:bodyPr/>
          <a:lstStyle/>
          <a:p>
            <a:r>
              <a:rPr lang="en-US" sz="3200" dirty="0" smtClean="0"/>
              <a:t>Peptide Library Spectrum </a:t>
            </a:r>
            <a:r>
              <a:rPr lang="en-US" sz="3200" dirty="0"/>
              <a:t>Search</a:t>
            </a:r>
          </a:p>
        </p:txBody>
      </p:sp>
      <p:sp>
        <p:nvSpPr>
          <p:cNvPr id="165893" name="Text Box 5"/>
          <p:cNvSpPr txBox="1">
            <a:spLocks noChangeArrowheads="1"/>
          </p:cNvSpPr>
          <p:nvPr/>
        </p:nvSpPr>
        <p:spPr bwMode="auto">
          <a:xfrm>
            <a:off x="7543800" y="1828800"/>
            <a:ext cx="1371600" cy="701675"/>
          </a:xfrm>
          <a:prstGeom prst="rect">
            <a:avLst/>
          </a:prstGeom>
          <a:solidFill>
            <a:schemeClr val="bg1"/>
          </a:solidFill>
          <a:ln w="9525">
            <a:noFill/>
            <a:miter lim="800000"/>
            <a:headEnd/>
            <a:tailEnd/>
          </a:ln>
          <a:effectLst/>
        </p:spPr>
        <p:txBody>
          <a:bodyPr>
            <a:spAutoFit/>
          </a:bodyPr>
          <a:lstStyle/>
          <a:p>
            <a:pPr marL="342900" indent="-342900" algn="ctr">
              <a:buClr>
                <a:schemeClr val="hlink"/>
              </a:buClr>
              <a:buSzPct val="110000"/>
              <a:buFont typeface="Wingdings" pitchFamily="2" charset="2"/>
              <a:buNone/>
            </a:pPr>
            <a:r>
              <a:rPr lang="en-US" sz="2000" dirty="0">
                <a:latin typeface="Tahoma" pitchFamily="34" charset="0"/>
              </a:rPr>
              <a:t>Query</a:t>
            </a:r>
          </a:p>
          <a:p>
            <a:pPr marL="342900" indent="-342900" algn="ctr">
              <a:buClr>
                <a:schemeClr val="hlink"/>
              </a:buClr>
              <a:buSzPct val="110000"/>
              <a:buFont typeface="Wingdings" pitchFamily="2" charset="2"/>
              <a:buNone/>
            </a:pPr>
            <a:r>
              <a:rPr lang="en-US" sz="2000" dirty="0">
                <a:latin typeface="Tahoma" pitchFamily="34" charset="0"/>
              </a:rPr>
              <a:t>Spectrum</a:t>
            </a:r>
          </a:p>
        </p:txBody>
      </p:sp>
      <p:sp>
        <p:nvSpPr>
          <p:cNvPr id="165894" name="Text Box 6"/>
          <p:cNvSpPr txBox="1">
            <a:spLocks noChangeArrowheads="1"/>
          </p:cNvSpPr>
          <p:nvPr/>
        </p:nvSpPr>
        <p:spPr bwMode="auto">
          <a:xfrm>
            <a:off x="7467600" y="4419600"/>
            <a:ext cx="1600200" cy="1006475"/>
          </a:xfrm>
          <a:prstGeom prst="rect">
            <a:avLst/>
          </a:prstGeom>
          <a:solidFill>
            <a:schemeClr val="bg1"/>
          </a:solidFill>
          <a:ln w="9525">
            <a:noFill/>
            <a:miter lim="800000"/>
            <a:headEnd/>
            <a:tailEnd/>
          </a:ln>
          <a:effectLst/>
        </p:spPr>
        <p:txBody>
          <a:bodyPr>
            <a:spAutoFit/>
          </a:bodyPr>
          <a:lstStyle/>
          <a:p>
            <a:pPr marL="342900" indent="-342900" algn="ctr">
              <a:buClr>
                <a:schemeClr val="hlink"/>
              </a:buClr>
              <a:buSzPct val="110000"/>
              <a:buFont typeface="Wingdings" pitchFamily="2" charset="2"/>
              <a:buNone/>
            </a:pPr>
            <a:r>
              <a:rPr lang="en-US" sz="2000" dirty="0">
                <a:latin typeface="Tahoma" pitchFamily="34" charset="0"/>
              </a:rPr>
              <a:t>Library</a:t>
            </a:r>
          </a:p>
          <a:p>
            <a:pPr marL="342900" indent="-342900" algn="ctr">
              <a:buClr>
                <a:schemeClr val="hlink"/>
              </a:buClr>
              <a:buSzPct val="110000"/>
              <a:buFont typeface="Wingdings" pitchFamily="2" charset="2"/>
              <a:buNone/>
            </a:pPr>
            <a:r>
              <a:rPr lang="en-US" sz="2000" dirty="0">
                <a:latin typeface="Tahoma" pitchFamily="34" charset="0"/>
              </a:rPr>
              <a:t>(Consensus)</a:t>
            </a:r>
          </a:p>
          <a:p>
            <a:pPr marL="342900" indent="-342900" algn="ctr">
              <a:buClr>
                <a:schemeClr val="hlink"/>
              </a:buClr>
              <a:buSzPct val="110000"/>
              <a:buFont typeface="Wingdings" pitchFamily="2" charset="2"/>
              <a:buNone/>
            </a:pPr>
            <a:r>
              <a:rPr lang="en-US" sz="2000" dirty="0">
                <a:latin typeface="Tahoma" pitchFamily="34" charset="0"/>
              </a:rPr>
              <a:t>Spectrum</a:t>
            </a:r>
          </a:p>
        </p:txBody>
      </p:sp>
      <p:sp>
        <p:nvSpPr>
          <p:cNvPr id="165895" name="Text Box 7"/>
          <p:cNvSpPr txBox="1">
            <a:spLocks noChangeArrowheads="1"/>
          </p:cNvSpPr>
          <p:nvPr/>
        </p:nvSpPr>
        <p:spPr bwMode="auto">
          <a:xfrm>
            <a:off x="228600" y="4267200"/>
            <a:ext cx="1066800" cy="701675"/>
          </a:xfrm>
          <a:prstGeom prst="rect">
            <a:avLst/>
          </a:prstGeom>
          <a:solidFill>
            <a:schemeClr val="bg1"/>
          </a:solidFill>
          <a:ln w="9525">
            <a:noFill/>
            <a:miter lim="800000"/>
            <a:headEnd/>
            <a:tailEnd/>
          </a:ln>
          <a:effectLst/>
        </p:spPr>
        <p:txBody>
          <a:bodyPr>
            <a:spAutoFit/>
          </a:bodyPr>
          <a:lstStyle/>
          <a:p>
            <a:pPr marL="342900" indent="-342900" algn="ctr">
              <a:buClr>
                <a:schemeClr val="hlink"/>
              </a:buClr>
              <a:buSzPct val="110000"/>
              <a:buFont typeface="Wingdings" pitchFamily="2" charset="2"/>
              <a:buNone/>
            </a:pPr>
            <a:r>
              <a:rPr lang="en-US" sz="2000" dirty="0">
                <a:latin typeface="Tahoma" pitchFamily="34" charset="0"/>
              </a:rPr>
              <a:t>Hit</a:t>
            </a:r>
          </a:p>
          <a:p>
            <a:pPr marL="342900" indent="-342900" algn="ctr">
              <a:buClr>
                <a:schemeClr val="hlink"/>
              </a:buClr>
              <a:buSzPct val="110000"/>
              <a:buFont typeface="Wingdings" pitchFamily="2" charset="2"/>
              <a:buNone/>
            </a:pPr>
            <a:r>
              <a:rPr lang="en-US" sz="2000" dirty="0">
                <a:latin typeface="Tahoma" pitchFamily="34" charset="0"/>
              </a:rPr>
              <a:t>List</a:t>
            </a:r>
          </a:p>
        </p:txBody>
      </p:sp>
      <p:sp>
        <p:nvSpPr>
          <p:cNvPr id="165896" name="Text Box 8"/>
          <p:cNvSpPr txBox="1">
            <a:spLocks noChangeArrowheads="1"/>
          </p:cNvSpPr>
          <p:nvPr/>
        </p:nvSpPr>
        <p:spPr bwMode="auto">
          <a:xfrm>
            <a:off x="76200" y="2743200"/>
            <a:ext cx="1371600" cy="701675"/>
          </a:xfrm>
          <a:prstGeom prst="rect">
            <a:avLst/>
          </a:prstGeom>
          <a:solidFill>
            <a:schemeClr val="bg1"/>
          </a:solidFill>
          <a:ln w="9525">
            <a:noFill/>
            <a:miter lim="800000"/>
            <a:headEnd/>
            <a:tailEnd/>
          </a:ln>
          <a:effectLst/>
        </p:spPr>
        <p:txBody>
          <a:bodyPr>
            <a:spAutoFit/>
          </a:bodyPr>
          <a:lstStyle/>
          <a:p>
            <a:pPr marL="342900" indent="-342900" algn="ctr">
              <a:buClr>
                <a:schemeClr val="hlink"/>
              </a:buClr>
              <a:buSzPct val="110000"/>
              <a:buFont typeface="Wingdings" pitchFamily="2" charset="2"/>
              <a:buNone/>
            </a:pPr>
            <a:r>
              <a:rPr lang="en-US" sz="2000" dirty="0">
                <a:latin typeface="Tahoma" pitchFamily="34" charset="0"/>
              </a:rPr>
              <a:t>Score</a:t>
            </a:r>
          </a:p>
          <a:p>
            <a:pPr marL="342900" indent="-342900" algn="ctr">
              <a:buClr>
                <a:schemeClr val="hlink"/>
              </a:buClr>
              <a:buSzPct val="110000"/>
              <a:buFont typeface="Wingdings" pitchFamily="2" charset="2"/>
              <a:buNone/>
            </a:pPr>
            <a:r>
              <a:rPr lang="en-US" sz="2000" dirty="0">
                <a:latin typeface="Tahoma" pitchFamily="34" charset="0"/>
              </a:rPr>
              <a:t>Histogram</a:t>
            </a:r>
          </a:p>
        </p:txBody>
      </p:sp>
      <p:pic>
        <p:nvPicPr>
          <p:cNvPr id="165898" name="Picture 10"/>
          <p:cNvPicPr>
            <a:picLocks noChangeAspect="1" noChangeArrowheads="1"/>
          </p:cNvPicPr>
          <p:nvPr/>
        </p:nvPicPr>
        <p:blipFill>
          <a:blip r:embed="rId3" cstate="print"/>
          <a:srcRect/>
          <a:stretch>
            <a:fillRect/>
          </a:stretch>
        </p:blipFill>
        <p:spPr bwMode="auto">
          <a:xfrm>
            <a:off x="1524000" y="1066800"/>
            <a:ext cx="5943600" cy="4751388"/>
          </a:xfrm>
          <a:prstGeom prst="rect">
            <a:avLst/>
          </a:prstGeom>
          <a:noFill/>
          <a:ln w="9525">
            <a:noFill/>
            <a:miter lim="800000"/>
            <a:headEnd/>
            <a:tailEnd/>
          </a:ln>
          <a:effectLst/>
        </p:spPr>
      </p:pic>
      <p:sp>
        <p:nvSpPr>
          <p:cNvPr id="9" name="Text Box 8"/>
          <p:cNvSpPr txBox="1">
            <a:spLocks noChangeArrowheads="1"/>
          </p:cNvSpPr>
          <p:nvPr/>
        </p:nvSpPr>
        <p:spPr bwMode="auto">
          <a:xfrm>
            <a:off x="152400" y="1524000"/>
            <a:ext cx="1371600" cy="707886"/>
          </a:xfrm>
          <a:prstGeom prst="rect">
            <a:avLst/>
          </a:prstGeom>
          <a:solidFill>
            <a:schemeClr val="bg1"/>
          </a:solidFill>
          <a:ln w="9525">
            <a:noFill/>
            <a:miter lim="800000"/>
            <a:headEnd/>
            <a:tailEnd/>
          </a:ln>
          <a:effectLst/>
        </p:spPr>
        <p:txBody>
          <a:bodyPr>
            <a:spAutoFit/>
          </a:bodyPr>
          <a:lstStyle/>
          <a:p>
            <a:pPr marL="342900" indent="-342900">
              <a:buClr>
                <a:schemeClr val="hlink"/>
              </a:buClr>
              <a:buSzPct val="110000"/>
              <a:buFont typeface="Wingdings" pitchFamily="2" charset="2"/>
              <a:buNone/>
            </a:pPr>
            <a:r>
              <a:rPr lang="en-US" sz="2000" dirty="0" smtClean="0">
                <a:latin typeface="Tahoma" pitchFamily="34" charset="0"/>
              </a:rPr>
              <a:t>Spectrum List</a:t>
            </a:r>
            <a:endParaRPr lang="en-US" sz="2000" dirty="0">
              <a:latin typeface="Tahoma" pitchFamily="34" charset="0"/>
            </a:endParaRPr>
          </a:p>
        </p:txBody>
      </p:sp>
      <p:sp>
        <p:nvSpPr>
          <p:cNvPr id="2" name="TextBox 1"/>
          <p:cNvSpPr txBox="1"/>
          <p:nvPr/>
        </p:nvSpPr>
        <p:spPr>
          <a:xfrm>
            <a:off x="1371600" y="5867400"/>
            <a:ext cx="6248400" cy="461665"/>
          </a:xfrm>
          <a:prstGeom prst="rect">
            <a:avLst/>
          </a:prstGeom>
          <a:noFill/>
        </p:spPr>
        <p:txBody>
          <a:bodyPr wrap="square" rtlCol="0">
            <a:spAutoFit/>
          </a:bodyPr>
          <a:lstStyle/>
          <a:p>
            <a:r>
              <a:rPr lang="en-US" sz="2400" dirty="0" smtClean="0"/>
              <a:t>Will Hold Spectra of Biologic Drug Components</a:t>
            </a:r>
            <a:endParaRPr lang="en-US" sz="2400" dirty="0"/>
          </a:p>
        </p:txBody>
      </p:sp>
    </p:spTree>
    <p:extLst>
      <p:ext uri="{BB962C8B-B14F-4D97-AF65-F5344CB8AC3E}">
        <p14:creationId xmlns:p14="http://schemas.microsoft.com/office/powerpoint/2010/main" val="1179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NIST Library Pipeline</a:t>
            </a:r>
            <a:endParaRPr lang="en-US" sz="4000" dirty="0"/>
          </a:p>
        </p:txBody>
      </p:sp>
      <p:graphicFrame>
        <p:nvGraphicFramePr>
          <p:cNvPr id="4" name="Object 3"/>
          <p:cNvGraphicFramePr>
            <a:graphicFrameLocks noChangeAspect="1"/>
          </p:cNvGraphicFramePr>
          <p:nvPr>
            <p:extLst>
              <p:ext uri="{D42A27DB-BD31-4B8C-83A1-F6EECF244321}">
                <p14:modId xmlns:p14="http://schemas.microsoft.com/office/powerpoint/2010/main" val="1150809163"/>
              </p:ext>
            </p:extLst>
          </p:nvPr>
        </p:nvGraphicFramePr>
        <p:xfrm>
          <a:off x="934968" y="990600"/>
          <a:ext cx="7066032" cy="5410200"/>
        </p:xfrm>
        <a:graphic>
          <a:graphicData uri="http://schemas.openxmlformats.org/presentationml/2006/ole">
            <mc:AlternateContent xmlns:mc="http://schemas.openxmlformats.org/markup-compatibility/2006">
              <mc:Choice xmlns:v="urn:schemas-microsoft-com:vml" Requires="v">
                <p:oleObj spid="_x0000_s24608" name="Graph" r:id="rId3" imgW="3902400" imgH="2986920" progId="Origin50.Graph">
                  <p:embed/>
                </p:oleObj>
              </mc:Choice>
              <mc:Fallback>
                <p:oleObj name="Graph" r:id="rId3" imgW="3902400" imgH="2986920" progId="Origin50.Graph">
                  <p:embed/>
                  <p:pic>
                    <p:nvPicPr>
                      <p:cNvPr id="0" name=""/>
                      <p:cNvPicPr/>
                      <p:nvPr/>
                    </p:nvPicPr>
                    <p:blipFill>
                      <a:blip r:embed="rId4"/>
                      <a:stretch>
                        <a:fillRect/>
                      </a:stretch>
                    </p:blipFill>
                    <p:spPr>
                      <a:xfrm>
                        <a:off x="934968" y="990600"/>
                        <a:ext cx="7066032" cy="5410200"/>
                      </a:xfrm>
                      <a:prstGeom prst="rect">
                        <a:avLst/>
                      </a:prstGeom>
                    </p:spPr>
                  </p:pic>
                </p:oleObj>
              </mc:Fallback>
            </mc:AlternateContent>
          </a:graphicData>
        </a:graphic>
      </p:graphicFrame>
    </p:spTree>
    <p:extLst>
      <p:ext uri="{BB962C8B-B14F-4D97-AF65-F5344CB8AC3E}">
        <p14:creationId xmlns:p14="http://schemas.microsoft.com/office/powerpoint/2010/main" val="2643395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Masses and identities can be determined with amazing and increasing accuracy</a:t>
            </a:r>
          </a:p>
          <a:p>
            <a:pPr lvl="1"/>
            <a:r>
              <a:rPr lang="en-US" dirty="0" smtClean="0"/>
              <a:t>Just in time identities of biologic drug materials</a:t>
            </a:r>
          </a:p>
          <a:p>
            <a:endParaRPr lang="en-US" dirty="0"/>
          </a:p>
          <a:p>
            <a:r>
              <a:rPr lang="en-US" dirty="0" smtClean="0"/>
              <a:t>Sensitivity is increasing, but so is variability</a:t>
            </a:r>
          </a:p>
          <a:p>
            <a:pPr lvl="1"/>
            <a:r>
              <a:rPr lang="en-US" dirty="0" smtClean="0"/>
              <a:t>High sensitivity needed for HCP, contaminants</a:t>
            </a:r>
          </a:p>
          <a:p>
            <a:pPr lvl="1"/>
            <a:r>
              <a:rPr lang="en-US" dirty="0" smtClean="0"/>
              <a:t>Not for structure elucidation</a:t>
            </a:r>
          </a:p>
          <a:p>
            <a:pPr lvl="1"/>
            <a:endParaRPr lang="en-US" dirty="0"/>
          </a:p>
          <a:p>
            <a:r>
              <a:rPr lang="en-US" dirty="0" smtClean="0"/>
              <a:t>Proprietary software/formats dominate</a:t>
            </a:r>
          </a:p>
          <a:p>
            <a:pPr lvl="1"/>
            <a:r>
              <a:rPr lang="en-US" dirty="0" smtClean="0"/>
              <a:t>Changes with time and instrument</a:t>
            </a:r>
            <a:endParaRPr lang="en-US" dirty="0"/>
          </a:p>
          <a:p>
            <a:pPr lvl="1"/>
            <a:endParaRPr lang="en-US" dirty="0"/>
          </a:p>
        </p:txBody>
      </p:sp>
    </p:spTree>
    <p:extLst>
      <p:ext uri="{BB962C8B-B14F-4D97-AF65-F5344CB8AC3E}">
        <p14:creationId xmlns:p14="http://schemas.microsoft.com/office/powerpoint/2010/main" val="28511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Data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Single stream of </a:t>
            </a:r>
            <a:r>
              <a:rPr lang="en-US" dirty="0" smtClean="0"/>
              <a:t>ions vs. time</a:t>
            </a:r>
            <a:endParaRPr lang="en-US" dirty="0" smtClean="0"/>
          </a:p>
          <a:p>
            <a:pPr lvl="1"/>
            <a:r>
              <a:rPr lang="en-US" dirty="0" smtClean="0"/>
              <a:t>Detector: E</a:t>
            </a:r>
            <a:r>
              <a:rPr lang="en-US" dirty="0" smtClean="0"/>
              <a:t>lectron multiplier or Ion </a:t>
            </a:r>
            <a:r>
              <a:rPr lang="en-US" dirty="0" smtClean="0"/>
              <a:t>image </a:t>
            </a:r>
            <a:r>
              <a:rPr lang="en-US" dirty="0" smtClean="0"/>
              <a:t>current</a:t>
            </a:r>
          </a:p>
          <a:p>
            <a:pPr lvl="1"/>
            <a:r>
              <a:rPr lang="en-US" dirty="0" smtClean="0"/>
              <a:t>A destructive ‘spectroscopy’</a:t>
            </a:r>
            <a:br>
              <a:rPr lang="en-US" dirty="0" smtClean="0"/>
            </a:br>
            <a:endParaRPr lang="en-US" dirty="0" smtClean="0"/>
          </a:p>
          <a:p>
            <a:r>
              <a:rPr lang="en-US" dirty="0" smtClean="0"/>
              <a:t>Two time ‘domains’</a:t>
            </a:r>
          </a:p>
          <a:p>
            <a:pPr lvl="1"/>
            <a:r>
              <a:rPr lang="en-US" dirty="0" smtClean="0"/>
              <a:t>Time converted to </a:t>
            </a:r>
            <a:r>
              <a:rPr lang="en-US" i="1" dirty="0" smtClean="0"/>
              <a:t>m/z</a:t>
            </a:r>
          </a:p>
          <a:p>
            <a:pPr lvl="1"/>
            <a:r>
              <a:rPr lang="en-US" dirty="0" smtClean="0"/>
              <a:t>Time converted to chromatographic component</a:t>
            </a:r>
          </a:p>
          <a:p>
            <a:pPr lvl="1"/>
            <a:endParaRPr lang="en-US" dirty="0"/>
          </a:p>
          <a:p>
            <a:r>
              <a:rPr lang="en-US" dirty="0" smtClean="0"/>
              <a:t>Two ‘peaks’</a:t>
            </a:r>
          </a:p>
          <a:p>
            <a:pPr lvl="1"/>
            <a:r>
              <a:rPr lang="en-US" dirty="0" smtClean="0"/>
              <a:t>m/z and Chromatographic</a:t>
            </a:r>
            <a:br>
              <a:rPr lang="en-US" dirty="0" smtClean="0"/>
            </a:br>
            <a:endParaRPr lang="en-US" dirty="0" smtClean="0"/>
          </a:p>
          <a:p>
            <a:r>
              <a:rPr lang="en-US" b="1" i="1" dirty="0" smtClean="0"/>
              <a:t>m/z</a:t>
            </a:r>
            <a:r>
              <a:rPr lang="en-US" dirty="0" smtClean="0"/>
              <a:t> </a:t>
            </a:r>
            <a:r>
              <a:rPr lang="en-US" dirty="0"/>
              <a:t>from </a:t>
            </a:r>
            <a:r>
              <a:rPr lang="en-US" dirty="0" smtClean="0"/>
              <a:t>time, Intensity </a:t>
            </a:r>
            <a:r>
              <a:rPr lang="en-US" dirty="0"/>
              <a:t>from </a:t>
            </a:r>
            <a:r>
              <a:rPr lang="en-US" dirty="0" smtClean="0"/>
              <a:t>current</a:t>
            </a:r>
            <a:br>
              <a:rPr lang="en-US" dirty="0" smtClean="0"/>
            </a:br>
            <a:endParaRPr lang="en-US" dirty="0" smtClean="0"/>
          </a:p>
          <a:p>
            <a:r>
              <a:rPr lang="en-US" dirty="0" smtClean="0"/>
              <a:t>Charge (</a:t>
            </a:r>
            <a:r>
              <a:rPr lang="en-US" b="1" i="1" dirty="0" smtClean="0"/>
              <a:t>z</a:t>
            </a:r>
            <a:r>
              <a:rPr lang="en-US" dirty="0" smtClean="0"/>
              <a:t>) from </a:t>
            </a:r>
            <a:r>
              <a:rPr lang="en-US" dirty="0" smtClean="0"/>
              <a:t>isotope </a:t>
            </a:r>
            <a:r>
              <a:rPr lang="en-US" dirty="0" smtClean="0"/>
              <a:t>spacing</a:t>
            </a:r>
            <a:endParaRPr lang="en-US" dirty="0" smtClean="0"/>
          </a:p>
        </p:txBody>
      </p:sp>
    </p:spTree>
    <p:extLst>
      <p:ext uri="{BB962C8B-B14F-4D97-AF65-F5344CB8AC3E}">
        <p14:creationId xmlns:p14="http://schemas.microsoft.com/office/powerpoint/2010/main" val="41446528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057400"/>
            <a:ext cx="6096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1619" name="Object 3"/>
          <p:cNvGraphicFramePr>
            <a:graphicFrameLocks noChangeAspect="1"/>
          </p:cNvGraphicFramePr>
          <p:nvPr/>
        </p:nvGraphicFramePr>
        <p:xfrm>
          <a:off x="2667000" y="5334000"/>
          <a:ext cx="4267200" cy="652463"/>
        </p:xfrm>
        <a:graphic>
          <a:graphicData uri="http://schemas.openxmlformats.org/presentationml/2006/ole">
            <mc:AlternateContent xmlns:mc="http://schemas.openxmlformats.org/markup-compatibility/2006">
              <mc:Choice xmlns:v="urn:schemas-microsoft-com:vml" Requires="v">
                <p:oleObj spid="_x0000_s10351" name="Equation" r:id="rId5" imgW="1536480" imgH="253800" progId="Equation.DSMT4">
                  <p:embed/>
                </p:oleObj>
              </mc:Choice>
              <mc:Fallback>
                <p:oleObj name="Equation" r:id="rId5" imgW="153648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334000"/>
                        <a:ext cx="4267200"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1620" name="Line 4"/>
          <p:cNvSpPr>
            <a:spLocks noChangeShapeType="1"/>
          </p:cNvSpPr>
          <p:nvPr/>
        </p:nvSpPr>
        <p:spPr bwMode="auto">
          <a:xfrm>
            <a:off x="1143000" y="4953000"/>
            <a:ext cx="7340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1621" name="Group 5"/>
          <p:cNvGrpSpPr>
            <a:grpSpLocks/>
          </p:cNvGrpSpPr>
          <p:nvPr/>
        </p:nvGrpSpPr>
        <p:grpSpPr bwMode="auto">
          <a:xfrm>
            <a:off x="6096000" y="2362200"/>
            <a:ext cx="654050" cy="385763"/>
            <a:chOff x="2816" y="1680"/>
            <a:chExt cx="412" cy="243"/>
          </a:xfrm>
        </p:grpSpPr>
        <p:sp>
          <p:nvSpPr>
            <p:cNvPr id="111622" name="Line 6"/>
            <p:cNvSpPr>
              <a:spLocks noChangeShapeType="1"/>
            </p:cNvSpPr>
            <p:nvPr/>
          </p:nvSpPr>
          <p:spPr bwMode="auto">
            <a:xfrm>
              <a:off x="2816" y="1920"/>
              <a:ext cx="412" cy="3"/>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3" name="Line 7"/>
            <p:cNvSpPr>
              <a:spLocks noChangeShapeType="1"/>
            </p:cNvSpPr>
            <p:nvPr/>
          </p:nvSpPr>
          <p:spPr bwMode="auto">
            <a:xfrm>
              <a:off x="2816" y="1680"/>
              <a:ext cx="412" cy="3"/>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4" name="Line 8"/>
            <p:cNvSpPr>
              <a:spLocks noChangeShapeType="1"/>
            </p:cNvSpPr>
            <p:nvPr/>
          </p:nvSpPr>
          <p:spPr bwMode="auto">
            <a:xfrm flipV="1">
              <a:off x="3029" y="1686"/>
              <a:ext cx="3" cy="234"/>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625" name="Group 9"/>
          <p:cNvGrpSpPr>
            <a:grpSpLocks/>
          </p:cNvGrpSpPr>
          <p:nvPr/>
        </p:nvGrpSpPr>
        <p:grpSpPr bwMode="auto">
          <a:xfrm>
            <a:off x="4572000" y="4343400"/>
            <a:ext cx="762000" cy="228600"/>
            <a:chOff x="2880" y="2832"/>
            <a:chExt cx="480" cy="144"/>
          </a:xfrm>
        </p:grpSpPr>
        <p:sp>
          <p:nvSpPr>
            <p:cNvPr id="111626" name="Line 10"/>
            <p:cNvSpPr>
              <a:spLocks noChangeShapeType="1"/>
            </p:cNvSpPr>
            <p:nvPr/>
          </p:nvSpPr>
          <p:spPr bwMode="auto">
            <a:xfrm>
              <a:off x="2880" y="2976"/>
              <a:ext cx="48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7" name="Line 11"/>
            <p:cNvSpPr>
              <a:spLocks noChangeShapeType="1"/>
            </p:cNvSpPr>
            <p:nvPr/>
          </p:nvSpPr>
          <p:spPr bwMode="auto">
            <a:xfrm>
              <a:off x="2880" y="2832"/>
              <a:ext cx="48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8" name="Line 12"/>
            <p:cNvSpPr>
              <a:spLocks noChangeShapeType="1"/>
            </p:cNvSpPr>
            <p:nvPr/>
          </p:nvSpPr>
          <p:spPr bwMode="auto">
            <a:xfrm flipV="1">
              <a:off x="3120" y="2832"/>
              <a:ext cx="0" cy="144"/>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1629" name="Line 13"/>
          <p:cNvSpPr>
            <a:spLocks noChangeShapeType="1"/>
          </p:cNvSpPr>
          <p:nvPr/>
        </p:nvSpPr>
        <p:spPr bwMode="auto">
          <a:xfrm flipV="1">
            <a:off x="4343400" y="4419600"/>
            <a:ext cx="0" cy="5334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30" name="Line 14"/>
          <p:cNvSpPr>
            <a:spLocks noChangeShapeType="1"/>
          </p:cNvSpPr>
          <p:nvPr/>
        </p:nvSpPr>
        <p:spPr bwMode="auto">
          <a:xfrm flipV="1">
            <a:off x="6096000" y="2590800"/>
            <a:ext cx="0" cy="23622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31" name="Text Box 15"/>
          <p:cNvSpPr txBox="1">
            <a:spLocks noChangeArrowheads="1"/>
          </p:cNvSpPr>
          <p:nvPr/>
        </p:nvSpPr>
        <p:spPr bwMode="auto">
          <a:xfrm>
            <a:off x="6172200" y="3200400"/>
            <a:ext cx="94138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600" dirty="0">
                <a:solidFill>
                  <a:srgbClr val="FF3300"/>
                </a:solidFill>
                <a:latin typeface="Arial" charset="0"/>
              </a:rPr>
              <a:t>Intensity</a:t>
            </a:r>
          </a:p>
        </p:txBody>
      </p:sp>
      <p:sp>
        <p:nvSpPr>
          <p:cNvPr id="111632" name="Text Box 16"/>
          <p:cNvSpPr txBox="1">
            <a:spLocks noChangeArrowheads="1"/>
          </p:cNvSpPr>
          <p:nvPr/>
        </p:nvSpPr>
        <p:spPr bwMode="auto">
          <a:xfrm>
            <a:off x="6781800" y="2057400"/>
            <a:ext cx="7683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dirty="0">
                <a:solidFill>
                  <a:srgbClr val="FF3300"/>
                </a:solidFill>
                <a:latin typeface="Arial" charset="0"/>
              </a:rPr>
              <a:t>Noise</a:t>
            </a:r>
          </a:p>
        </p:txBody>
      </p:sp>
      <p:sp>
        <p:nvSpPr>
          <p:cNvPr id="111633" name="Rectangle 17"/>
          <p:cNvSpPr>
            <a:spLocks noGrp="1" noChangeArrowheads="1"/>
          </p:cNvSpPr>
          <p:nvPr>
            <p:ph type="title" idx="4294967295"/>
          </p:nvPr>
        </p:nvSpPr>
        <p:spPr>
          <a:xfrm>
            <a:off x="762000" y="533400"/>
            <a:ext cx="7772400" cy="1143000"/>
          </a:xfrm>
        </p:spPr>
        <p:txBody>
          <a:bodyPr>
            <a:normAutofit/>
          </a:bodyPr>
          <a:lstStyle/>
          <a:p>
            <a:r>
              <a:rPr lang="en-US" dirty="0" smtClean="0"/>
              <a:t>MS Signals </a:t>
            </a:r>
            <a:r>
              <a:rPr lang="en-US" dirty="0" err="1" smtClean="0"/>
              <a:t>vs</a:t>
            </a:r>
            <a:r>
              <a:rPr lang="en-US" dirty="0" smtClean="0"/>
              <a:t> Time</a:t>
            </a:r>
            <a:endParaRPr lang="en-US" dirty="0"/>
          </a:p>
        </p:txBody>
      </p:sp>
    </p:spTree>
    <p:extLst>
      <p:ext uri="{BB962C8B-B14F-4D97-AF65-F5344CB8AC3E}">
        <p14:creationId xmlns:p14="http://schemas.microsoft.com/office/powerpoint/2010/main" val="189418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629"/>
                                        </p:tgtEl>
                                        <p:attrNameLst>
                                          <p:attrName>style.visibility</p:attrName>
                                        </p:attrNameLst>
                                      </p:cBhvr>
                                      <p:to>
                                        <p:strVal val="visible"/>
                                      </p:to>
                                    </p:set>
                                    <p:animEffect transition="in" filter="fade">
                                      <p:cBhvr>
                                        <p:cTn id="7" dur="500"/>
                                        <p:tgtEl>
                                          <p:spTgt spid="1116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1631"/>
                                        </p:tgtEl>
                                        <p:attrNameLst>
                                          <p:attrName>style.visibility</p:attrName>
                                        </p:attrNameLst>
                                      </p:cBhvr>
                                      <p:to>
                                        <p:strVal val="visible"/>
                                      </p:to>
                                    </p:set>
                                    <p:animEffect transition="in" filter="fade">
                                      <p:cBhvr>
                                        <p:cTn id="10" dur="500"/>
                                        <p:tgtEl>
                                          <p:spTgt spid="1116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1630"/>
                                        </p:tgtEl>
                                        <p:attrNameLst>
                                          <p:attrName>style.visibility</p:attrName>
                                        </p:attrNameLst>
                                      </p:cBhvr>
                                      <p:to>
                                        <p:strVal val="visible"/>
                                      </p:to>
                                    </p:set>
                                    <p:animEffect transition="in" filter="fade">
                                      <p:cBhvr>
                                        <p:cTn id="13" dur="500"/>
                                        <p:tgtEl>
                                          <p:spTgt spid="1116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1632"/>
                                        </p:tgtEl>
                                        <p:attrNameLst>
                                          <p:attrName>style.visibility</p:attrName>
                                        </p:attrNameLst>
                                      </p:cBhvr>
                                      <p:to>
                                        <p:strVal val="visible"/>
                                      </p:to>
                                    </p:set>
                                    <p:animEffect transition="in" filter="fade">
                                      <p:cBhvr>
                                        <p:cTn id="18" dur="500"/>
                                        <p:tgtEl>
                                          <p:spTgt spid="111632"/>
                                        </p:tgtEl>
                                      </p:cBhvr>
                                    </p:animEffect>
                                  </p:childTnLst>
                                </p:cTn>
                              </p:par>
                              <p:par>
                                <p:cTn id="19" presetID="10" presetClass="entr" presetSubtype="0" fill="hold" nodeType="withEffect">
                                  <p:stCondLst>
                                    <p:cond delay="0"/>
                                  </p:stCondLst>
                                  <p:childTnLst>
                                    <p:set>
                                      <p:cBhvr>
                                        <p:cTn id="20" dur="1" fill="hold">
                                          <p:stCondLst>
                                            <p:cond delay="0"/>
                                          </p:stCondLst>
                                        </p:cTn>
                                        <p:tgtEl>
                                          <p:spTgt spid="111621"/>
                                        </p:tgtEl>
                                        <p:attrNameLst>
                                          <p:attrName>style.visibility</p:attrName>
                                        </p:attrNameLst>
                                      </p:cBhvr>
                                      <p:to>
                                        <p:strVal val="visible"/>
                                      </p:to>
                                    </p:set>
                                    <p:animEffect transition="in" filter="fade">
                                      <p:cBhvr>
                                        <p:cTn id="21" dur="500"/>
                                        <p:tgtEl>
                                          <p:spTgt spid="111621"/>
                                        </p:tgtEl>
                                      </p:cBhvr>
                                    </p:animEffect>
                                  </p:childTnLst>
                                </p:cTn>
                              </p:par>
                              <p:par>
                                <p:cTn id="22" presetID="10" presetClass="entr" presetSubtype="0" fill="hold" nodeType="withEffect">
                                  <p:stCondLst>
                                    <p:cond delay="0"/>
                                  </p:stCondLst>
                                  <p:childTnLst>
                                    <p:set>
                                      <p:cBhvr>
                                        <p:cTn id="23" dur="1" fill="hold">
                                          <p:stCondLst>
                                            <p:cond delay="0"/>
                                          </p:stCondLst>
                                        </p:cTn>
                                        <p:tgtEl>
                                          <p:spTgt spid="111625"/>
                                        </p:tgtEl>
                                        <p:attrNameLst>
                                          <p:attrName>style.visibility</p:attrName>
                                        </p:attrNameLst>
                                      </p:cBhvr>
                                      <p:to>
                                        <p:strVal val="visible"/>
                                      </p:to>
                                    </p:set>
                                    <p:animEffect transition="in" filter="fade">
                                      <p:cBhvr>
                                        <p:cTn id="24" dur="500"/>
                                        <p:tgtEl>
                                          <p:spTgt spid="111625"/>
                                        </p:tgtEl>
                                      </p:cBhvr>
                                    </p:animEffect>
                                  </p:childTnLst>
                                </p:cTn>
                              </p:par>
                              <p:par>
                                <p:cTn id="25" presetID="10" presetClass="entr" presetSubtype="0" fill="hold" nodeType="withEffect">
                                  <p:stCondLst>
                                    <p:cond delay="0"/>
                                  </p:stCondLst>
                                  <p:childTnLst>
                                    <p:set>
                                      <p:cBhvr>
                                        <p:cTn id="26" dur="1" fill="hold">
                                          <p:stCondLst>
                                            <p:cond delay="0"/>
                                          </p:stCondLst>
                                        </p:cTn>
                                        <p:tgtEl>
                                          <p:spTgt spid="111619"/>
                                        </p:tgtEl>
                                        <p:attrNameLst>
                                          <p:attrName>style.visibility</p:attrName>
                                        </p:attrNameLst>
                                      </p:cBhvr>
                                      <p:to>
                                        <p:strVal val="visible"/>
                                      </p:to>
                                    </p:set>
                                    <p:animEffect transition="in" filter="fade">
                                      <p:cBhvr>
                                        <p:cTn id="27" dur="500"/>
                                        <p:tgtEl>
                                          <p:spTgt spid="111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9" grpId="0" animBg="1"/>
      <p:bldP spid="111630" grpId="0" animBg="1"/>
      <p:bldP spid="111631" grpId="0"/>
      <p:bldP spid="1116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Spectra: </a:t>
            </a:r>
            <a:r>
              <a:rPr lang="en-US" dirty="0" err="1" smtClean="0"/>
              <a:t>Qual</a:t>
            </a:r>
            <a:r>
              <a:rPr lang="en-US" dirty="0" smtClean="0"/>
              <a:t>/</a:t>
            </a:r>
            <a:r>
              <a:rPr lang="en-US" dirty="0" err="1" smtClean="0"/>
              <a:t>Quan</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n-US" dirty="0" smtClean="0"/>
              <a:t>Mass (</a:t>
            </a:r>
            <a:r>
              <a:rPr lang="en-US" i="1" dirty="0" smtClean="0"/>
              <a:t>m/z</a:t>
            </a:r>
            <a:r>
              <a:rPr lang="en-US" dirty="0" smtClean="0"/>
              <a:t>): Qualitative</a:t>
            </a:r>
          </a:p>
          <a:p>
            <a:pPr lvl="1">
              <a:lnSpc>
                <a:spcPct val="110000"/>
              </a:lnSpc>
            </a:pPr>
            <a:r>
              <a:rPr lang="en-US" dirty="0" smtClean="0"/>
              <a:t>Measure </a:t>
            </a:r>
            <a:r>
              <a:rPr lang="en-US" dirty="0" smtClean="0"/>
              <a:t>chemical formula</a:t>
            </a:r>
          </a:p>
          <a:p>
            <a:pPr lvl="2">
              <a:lnSpc>
                <a:spcPct val="110000"/>
              </a:lnSpc>
            </a:pPr>
            <a:r>
              <a:rPr lang="en-US" dirty="0"/>
              <a:t>E</a:t>
            </a:r>
            <a:r>
              <a:rPr lang="en-US" dirty="0" smtClean="0"/>
              <a:t>lemental composition</a:t>
            </a:r>
          </a:p>
          <a:p>
            <a:pPr lvl="1">
              <a:lnSpc>
                <a:spcPct val="110000"/>
              </a:lnSpc>
            </a:pPr>
            <a:r>
              <a:rPr lang="en-US" dirty="0"/>
              <a:t>Provides </a:t>
            </a:r>
            <a:r>
              <a:rPr lang="en-US" dirty="0" smtClean="0"/>
              <a:t>Identification</a:t>
            </a:r>
            <a:endParaRPr lang="en-US" dirty="0" smtClean="0"/>
          </a:p>
          <a:p>
            <a:pPr lvl="1">
              <a:lnSpc>
                <a:spcPct val="110000"/>
              </a:lnSpc>
            </a:pPr>
            <a:r>
              <a:rPr lang="en-US" dirty="0" smtClean="0"/>
              <a:t>Accuracy depends on instrument class not ion source</a:t>
            </a:r>
            <a:endParaRPr lang="en-US" dirty="0" smtClean="0"/>
          </a:p>
          <a:p>
            <a:pPr lvl="2">
              <a:lnSpc>
                <a:spcPct val="110000"/>
              </a:lnSpc>
            </a:pPr>
            <a:endParaRPr lang="en-US" dirty="0"/>
          </a:p>
          <a:p>
            <a:pPr>
              <a:lnSpc>
                <a:spcPct val="110000"/>
              </a:lnSpc>
            </a:pPr>
            <a:r>
              <a:rPr lang="en-US" dirty="0" smtClean="0"/>
              <a:t>Intensity: Quantitative</a:t>
            </a:r>
          </a:p>
          <a:p>
            <a:pPr lvl="1">
              <a:lnSpc>
                <a:spcPct val="110000"/>
              </a:lnSpc>
            </a:pPr>
            <a:r>
              <a:rPr lang="en-US" dirty="0" smtClean="0"/>
              <a:t>MS1: </a:t>
            </a:r>
            <a:r>
              <a:rPr lang="en-US" dirty="0" smtClean="0"/>
              <a:t>variable</a:t>
            </a:r>
            <a:endParaRPr lang="en-US" dirty="0" smtClean="0"/>
          </a:p>
          <a:p>
            <a:pPr lvl="1">
              <a:lnSpc>
                <a:spcPct val="110000"/>
              </a:lnSpc>
            </a:pPr>
            <a:r>
              <a:rPr lang="en-US" dirty="0" smtClean="0"/>
              <a:t>MS2: </a:t>
            </a:r>
            <a:r>
              <a:rPr lang="en-US" dirty="0" smtClean="0"/>
              <a:t>relative intensities may be reproducible </a:t>
            </a:r>
          </a:p>
          <a:p>
            <a:pPr lvl="1">
              <a:lnSpc>
                <a:spcPct val="110000"/>
              </a:lnSpc>
            </a:pPr>
            <a:r>
              <a:rPr lang="en-US" dirty="0" smtClean="0"/>
              <a:t>Variable, depends on ion source</a:t>
            </a:r>
            <a:endParaRPr lang="en-US" dirty="0" smtClean="0"/>
          </a:p>
        </p:txBody>
      </p:sp>
    </p:spTree>
    <p:extLst>
      <p:ext uri="{BB962C8B-B14F-4D97-AF65-F5344CB8AC3E}">
        <p14:creationId xmlns:p14="http://schemas.microsoft.com/office/powerpoint/2010/main" val="198277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Varieties </a:t>
            </a:r>
            <a:r>
              <a:rPr lang="en-US" dirty="0" smtClean="0"/>
              <a:t>of </a:t>
            </a:r>
            <a:r>
              <a:rPr lang="en-US" dirty="0" smtClean="0"/>
              <a:t>‘Mass Spectra’</a:t>
            </a:r>
            <a:endParaRPr lang="en-US" dirty="0"/>
          </a:p>
        </p:txBody>
      </p:sp>
      <p:sp>
        <p:nvSpPr>
          <p:cNvPr id="3" name="Content Placeholder 2"/>
          <p:cNvSpPr>
            <a:spLocks noGrp="1"/>
          </p:cNvSpPr>
          <p:nvPr>
            <p:ph idx="1"/>
          </p:nvPr>
        </p:nvSpPr>
        <p:spPr/>
        <p:txBody>
          <a:bodyPr>
            <a:normAutofit/>
          </a:bodyPr>
          <a:lstStyle/>
          <a:p>
            <a:r>
              <a:rPr lang="en-US" dirty="0" smtClean="0"/>
              <a:t>MS1</a:t>
            </a:r>
          </a:p>
          <a:p>
            <a:pPr lvl="1"/>
            <a:r>
              <a:rPr lang="en-US" dirty="0" smtClean="0"/>
              <a:t>Intact </a:t>
            </a:r>
            <a:r>
              <a:rPr lang="en-US" dirty="0" smtClean="0"/>
              <a:t>ions </a:t>
            </a:r>
            <a:r>
              <a:rPr lang="en-US" dirty="0" smtClean="0"/>
              <a:t>(‘evaporate’ from</a:t>
            </a:r>
            <a:r>
              <a:rPr lang="en-US" dirty="0" smtClean="0"/>
              <a:t> solution, mostly</a:t>
            </a:r>
            <a:r>
              <a:rPr lang="en-US" dirty="0" smtClean="0"/>
              <a:t>)</a:t>
            </a:r>
          </a:p>
          <a:p>
            <a:endParaRPr lang="en-US" dirty="0" smtClean="0"/>
          </a:p>
          <a:p>
            <a:r>
              <a:rPr lang="en-US" dirty="0" smtClean="0"/>
              <a:t>MS2</a:t>
            </a:r>
          </a:p>
          <a:p>
            <a:pPr lvl="1"/>
            <a:r>
              <a:rPr lang="en-US" dirty="0" smtClean="0"/>
              <a:t>Fragments </a:t>
            </a:r>
            <a:r>
              <a:rPr lang="en-US" dirty="0" smtClean="0"/>
              <a:t>of ions – depends on structure</a:t>
            </a:r>
          </a:p>
          <a:p>
            <a:pPr lvl="1"/>
            <a:r>
              <a:rPr lang="en-US" dirty="0" smtClean="0"/>
              <a:t>MS/MS, </a:t>
            </a:r>
            <a:r>
              <a:rPr lang="en-US" dirty="0" smtClean="0"/>
              <a:t>Tandem </a:t>
            </a:r>
            <a:r>
              <a:rPr lang="en-US" dirty="0" smtClean="0"/>
              <a:t>MS, </a:t>
            </a:r>
            <a:r>
              <a:rPr lang="en-US" dirty="0" err="1" smtClean="0"/>
              <a:t>MS</a:t>
            </a:r>
            <a:r>
              <a:rPr lang="en-US" sz="3200" b="1" baseline="30000" dirty="0" err="1" smtClean="0"/>
              <a:t>n</a:t>
            </a:r>
            <a:r>
              <a:rPr lang="en-US" dirty="0" smtClean="0"/>
              <a:t>, PSD, …</a:t>
            </a:r>
          </a:p>
          <a:p>
            <a:pPr lvl="1"/>
            <a:r>
              <a:rPr lang="en-US" dirty="0" smtClean="0"/>
              <a:t>Wide or Narrow </a:t>
            </a:r>
            <a:r>
              <a:rPr lang="en-US" i="1" dirty="0" smtClean="0"/>
              <a:t>m/z</a:t>
            </a:r>
            <a:r>
              <a:rPr lang="en-US" dirty="0" smtClean="0"/>
              <a:t> range</a:t>
            </a:r>
            <a:endParaRPr lang="en-US" dirty="0" smtClean="0"/>
          </a:p>
        </p:txBody>
      </p:sp>
    </p:spTree>
    <p:extLst>
      <p:ext uri="{BB962C8B-B14F-4D97-AF65-F5344CB8AC3E}">
        <p14:creationId xmlns:p14="http://schemas.microsoft.com/office/powerpoint/2010/main" val="1060736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MS1</a:t>
            </a:r>
            <a:endParaRPr lang="en-US" dirty="0"/>
          </a:p>
        </p:txBody>
      </p:sp>
      <p:sp>
        <p:nvSpPr>
          <p:cNvPr id="3" name="Content Placeholder 2"/>
          <p:cNvSpPr>
            <a:spLocks noGrp="1"/>
          </p:cNvSpPr>
          <p:nvPr>
            <p:ph idx="1"/>
          </p:nvPr>
        </p:nvSpPr>
        <p:spPr/>
        <p:txBody>
          <a:bodyPr>
            <a:normAutofit lnSpcReduction="10000"/>
          </a:bodyPr>
          <a:lstStyle/>
          <a:p>
            <a:pPr>
              <a:lnSpc>
                <a:spcPct val="110000"/>
              </a:lnSpc>
            </a:pPr>
            <a:r>
              <a:rPr lang="en-US" dirty="0" smtClean="0"/>
              <a:t>Ion Profile from </a:t>
            </a:r>
            <a:r>
              <a:rPr lang="en-US" dirty="0"/>
              <a:t>the </a:t>
            </a:r>
            <a:r>
              <a:rPr lang="en-US" dirty="0" smtClean="0"/>
              <a:t>‘ion source’</a:t>
            </a:r>
            <a:endParaRPr lang="en-US" dirty="0"/>
          </a:p>
          <a:p>
            <a:pPr>
              <a:lnSpc>
                <a:spcPct val="110000"/>
              </a:lnSpc>
            </a:pPr>
            <a:r>
              <a:rPr lang="en-US" dirty="0" smtClean="0"/>
              <a:t>Variable : ‘matrix effects’ and source instability</a:t>
            </a:r>
            <a:endParaRPr lang="en-US" dirty="0" smtClean="0"/>
          </a:p>
          <a:p>
            <a:pPr>
              <a:lnSpc>
                <a:spcPct val="120000"/>
              </a:lnSpc>
            </a:pPr>
            <a:r>
              <a:rPr lang="en-US" dirty="0" smtClean="0"/>
              <a:t>ESI, MALDI, ‘</a:t>
            </a:r>
            <a:r>
              <a:rPr lang="en-US" dirty="0" smtClean="0"/>
              <a:t>Ambient Methods’</a:t>
            </a:r>
          </a:p>
          <a:p>
            <a:pPr>
              <a:lnSpc>
                <a:spcPct val="110000"/>
              </a:lnSpc>
            </a:pPr>
            <a:r>
              <a:rPr lang="en-US" dirty="0" smtClean="0"/>
              <a:t>Proteins </a:t>
            </a:r>
            <a:r>
              <a:rPr lang="en-US" dirty="0" smtClean="0"/>
              <a:t>and </a:t>
            </a:r>
            <a:r>
              <a:rPr lang="en-US" dirty="0" smtClean="0"/>
              <a:t>Their Fragments</a:t>
            </a:r>
            <a:endParaRPr lang="en-US" dirty="0" smtClean="0"/>
          </a:p>
          <a:p>
            <a:pPr lvl="1">
              <a:lnSpc>
                <a:spcPct val="110000"/>
              </a:lnSpc>
            </a:pPr>
            <a:r>
              <a:rPr lang="en-US" dirty="0" smtClean="0"/>
              <a:t>Resolved </a:t>
            </a:r>
            <a:r>
              <a:rPr lang="en-US" baseline="30000" dirty="0" smtClean="0"/>
              <a:t>13</a:t>
            </a:r>
            <a:r>
              <a:rPr lang="en-US" dirty="0" smtClean="0"/>
              <a:t>C Isotopes </a:t>
            </a:r>
            <a:r>
              <a:rPr lang="en-US" dirty="0" smtClean="0"/>
              <a:t>(&lt; 30 </a:t>
            </a:r>
            <a:r>
              <a:rPr lang="en-US" dirty="0" err="1" smtClean="0"/>
              <a:t>kD</a:t>
            </a:r>
            <a:r>
              <a:rPr lang="en-US" dirty="0" smtClean="0"/>
              <a:t>, 250 AA residues)</a:t>
            </a:r>
            <a:endParaRPr lang="en-US" dirty="0" smtClean="0"/>
          </a:p>
          <a:p>
            <a:pPr lvl="2">
              <a:lnSpc>
                <a:spcPct val="110000"/>
              </a:lnSpc>
            </a:pPr>
            <a:r>
              <a:rPr lang="en-US" dirty="0" smtClean="0"/>
              <a:t>Benefits from resolution and sensitivity</a:t>
            </a:r>
          </a:p>
          <a:p>
            <a:pPr lvl="1">
              <a:lnSpc>
                <a:spcPct val="110000"/>
              </a:lnSpc>
            </a:pPr>
            <a:r>
              <a:rPr lang="en-US" dirty="0" smtClean="0"/>
              <a:t>Unresolved </a:t>
            </a:r>
            <a:r>
              <a:rPr lang="en-US" dirty="0" smtClean="0"/>
              <a:t>Ions </a:t>
            </a:r>
            <a:r>
              <a:rPr lang="en-US" dirty="0" smtClean="0"/>
              <a:t>( &gt; </a:t>
            </a:r>
            <a:r>
              <a:rPr lang="en-US" dirty="0" smtClean="0"/>
              <a:t>30 </a:t>
            </a:r>
            <a:r>
              <a:rPr lang="en-US" dirty="0" err="1" smtClean="0"/>
              <a:t>kD</a:t>
            </a:r>
            <a:r>
              <a:rPr lang="en-US" dirty="0" smtClean="0"/>
              <a:t>, lower if </a:t>
            </a:r>
            <a:r>
              <a:rPr lang="en-US" dirty="0" smtClean="0"/>
              <a:t>heterogeneous)</a:t>
            </a:r>
            <a:endParaRPr lang="en-US" dirty="0" smtClean="0"/>
          </a:p>
          <a:p>
            <a:pPr lvl="2">
              <a:lnSpc>
                <a:spcPct val="110000"/>
              </a:lnSpc>
            </a:pPr>
            <a:r>
              <a:rPr lang="en-US" dirty="0" smtClean="0"/>
              <a:t>Benefits from sensitivity </a:t>
            </a:r>
            <a:r>
              <a:rPr lang="en-US" dirty="0" smtClean="0"/>
              <a:t>only</a:t>
            </a:r>
            <a:endParaRPr lang="en-US" dirty="0" smtClean="0"/>
          </a:p>
        </p:txBody>
      </p:sp>
    </p:spTree>
    <p:extLst>
      <p:ext uri="{BB962C8B-B14F-4D97-AF65-F5344CB8AC3E}">
        <p14:creationId xmlns:p14="http://schemas.microsoft.com/office/powerpoint/2010/main" val="302648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MS2 – Wide precursor </a:t>
            </a:r>
            <a:r>
              <a:rPr lang="en-US" i="1" dirty="0" smtClean="0"/>
              <a:t>m/z </a:t>
            </a:r>
            <a:r>
              <a:rPr lang="en-US" dirty="0" smtClean="0"/>
              <a:t>range</a:t>
            </a:r>
            <a:endParaRPr lang="en-US" dirty="0"/>
          </a:p>
        </p:txBody>
      </p:sp>
      <p:sp>
        <p:nvSpPr>
          <p:cNvPr id="3" name="Content Placeholder 2"/>
          <p:cNvSpPr>
            <a:spLocks noGrp="1"/>
          </p:cNvSpPr>
          <p:nvPr>
            <p:ph idx="1"/>
          </p:nvPr>
        </p:nvSpPr>
        <p:spPr>
          <a:xfrm>
            <a:off x="533400" y="1874837"/>
            <a:ext cx="8229600" cy="4525963"/>
          </a:xfrm>
        </p:spPr>
        <p:txBody>
          <a:bodyPr>
            <a:normAutofit/>
          </a:bodyPr>
          <a:lstStyle/>
          <a:p>
            <a:r>
              <a:rPr lang="en-US" dirty="0" smtClean="0"/>
              <a:t>Multiple </a:t>
            </a:r>
            <a:r>
              <a:rPr lang="en-US" dirty="0"/>
              <a:t>ions </a:t>
            </a:r>
            <a:r>
              <a:rPr lang="en-US" dirty="0" smtClean="0"/>
              <a:t>co-fragment</a:t>
            </a:r>
            <a:endParaRPr lang="en-US" dirty="0"/>
          </a:p>
          <a:p>
            <a:pPr lvl="1"/>
            <a:r>
              <a:rPr lang="en-US" dirty="0" smtClean="0"/>
              <a:t>In-source (all ions fragment)</a:t>
            </a:r>
          </a:p>
          <a:p>
            <a:pPr lvl="1"/>
            <a:r>
              <a:rPr lang="en-US" dirty="0" smtClean="0"/>
              <a:t>MS</a:t>
            </a:r>
            <a:r>
              <a:rPr lang="en-US" b="1" baseline="30000" dirty="0" smtClean="0"/>
              <a:t>E</a:t>
            </a:r>
            <a:r>
              <a:rPr lang="en-US" dirty="0"/>
              <a:t>, </a:t>
            </a:r>
            <a:r>
              <a:rPr lang="en-US" i="1" dirty="0"/>
              <a:t>m/z</a:t>
            </a:r>
            <a:r>
              <a:rPr lang="en-US" dirty="0"/>
              <a:t> </a:t>
            </a:r>
            <a:r>
              <a:rPr lang="en-US" dirty="0" smtClean="0"/>
              <a:t>range, Wide Band Ion Trap, …</a:t>
            </a:r>
            <a:br>
              <a:rPr lang="en-US" dirty="0" smtClean="0"/>
            </a:br>
            <a:endParaRPr lang="en-US" baseline="30000" dirty="0"/>
          </a:p>
          <a:p>
            <a:r>
              <a:rPr lang="en-US" dirty="0" smtClean="0"/>
              <a:t>Different ions require different energies to fragment</a:t>
            </a:r>
          </a:p>
          <a:p>
            <a:pPr lvl="1"/>
            <a:r>
              <a:rPr lang="en-US" i="1" dirty="0" smtClean="0"/>
              <a:t>m/z</a:t>
            </a:r>
            <a:r>
              <a:rPr lang="en-US" dirty="0" smtClean="0"/>
              <a:t>, charge state, structure</a:t>
            </a:r>
            <a:endParaRPr lang="en-US" dirty="0" smtClean="0"/>
          </a:p>
        </p:txBody>
      </p:sp>
    </p:spTree>
    <p:extLst>
      <p:ext uri="{BB962C8B-B14F-4D97-AF65-F5344CB8AC3E}">
        <p14:creationId xmlns:p14="http://schemas.microsoft.com/office/powerpoint/2010/main" val="325384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MS2 – Select Individual Ions</a:t>
            </a:r>
            <a:endParaRPr lang="en-US" dirty="0"/>
          </a:p>
        </p:txBody>
      </p:sp>
      <p:sp>
        <p:nvSpPr>
          <p:cNvPr id="3" name="Content Placeholder 2"/>
          <p:cNvSpPr>
            <a:spLocks noGrp="1"/>
          </p:cNvSpPr>
          <p:nvPr>
            <p:ph idx="1"/>
          </p:nvPr>
        </p:nvSpPr>
        <p:spPr>
          <a:xfrm>
            <a:off x="457200" y="1676400"/>
            <a:ext cx="8229600" cy="4449763"/>
          </a:xfrm>
        </p:spPr>
        <p:txBody>
          <a:bodyPr>
            <a:noAutofit/>
          </a:bodyPr>
          <a:lstStyle/>
          <a:p>
            <a:pPr>
              <a:lnSpc>
                <a:spcPct val="90000"/>
              </a:lnSpc>
            </a:pPr>
            <a:r>
              <a:rPr lang="en-US" sz="2000" dirty="0" smtClean="0"/>
              <a:t>Energy Dependence</a:t>
            </a:r>
          </a:p>
          <a:p>
            <a:pPr lvl="1">
              <a:lnSpc>
                <a:spcPct val="90000"/>
              </a:lnSpc>
            </a:pPr>
            <a:r>
              <a:rPr lang="en-US" sz="1600" dirty="0" smtClean="0"/>
              <a:t>Strong: Collision Cell (Beam-Type, QQQ) – Ions gain internal energy as decelerated </a:t>
            </a:r>
            <a:endParaRPr lang="en-US" sz="1600" dirty="0"/>
          </a:p>
          <a:p>
            <a:pPr lvl="1">
              <a:lnSpc>
                <a:spcPct val="90000"/>
              </a:lnSpc>
            </a:pPr>
            <a:r>
              <a:rPr lang="en-US" sz="1600" dirty="0" smtClean="0"/>
              <a:t>Weak: Ion Trap – Ions heated in small increments until they fragment </a:t>
            </a:r>
          </a:p>
          <a:p>
            <a:pPr lvl="1">
              <a:lnSpc>
                <a:spcPct val="90000"/>
              </a:lnSpc>
            </a:pPr>
            <a:r>
              <a:rPr lang="en-US" sz="1600" dirty="0" smtClean="0"/>
              <a:t>Fixed: Post-source decay (MALDI)– like Collision Cell but cannot vary energy</a:t>
            </a:r>
            <a:br>
              <a:rPr lang="en-US" sz="1600" dirty="0" smtClean="0"/>
            </a:br>
            <a:endParaRPr lang="en-US" sz="1600" baseline="30000" dirty="0"/>
          </a:p>
          <a:p>
            <a:pPr>
              <a:lnSpc>
                <a:spcPct val="90000"/>
              </a:lnSpc>
            </a:pPr>
            <a:r>
              <a:rPr lang="en-US" sz="2000" dirty="0" smtClean="0"/>
              <a:t>Molecular ‘fingerprints’ for Individual Ions</a:t>
            </a:r>
          </a:p>
          <a:p>
            <a:pPr lvl="1">
              <a:lnSpc>
                <a:spcPct val="90000"/>
              </a:lnSpc>
            </a:pPr>
            <a:r>
              <a:rPr lang="en-US" sz="1600" dirty="0" smtClean="0"/>
              <a:t>Determined by chemical structure</a:t>
            </a:r>
          </a:p>
          <a:p>
            <a:pPr lvl="1">
              <a:lnSpc>
                <a:spcPct val="90000"/>
              </a:lnSpc>
            </a:pPr>
            <a:r>
              <a:rPr lang="en-US" sz="1600" dirty="0" smtClean="0"/>
              <a:t>Save in Library</a:t>
            </a:r>
            <a:br>
              <a:rPr lang="en-US" sz="1600" dirty="0" smtClean="0"/>
            </a:br>
            <a:endParaRPr lang="en-US" sz="1600" dirty="0" smtClean="0"/>
          </a:p>
          <a:p>
            <a:pPr>
              <a:lnSpc>
                <a:spcPct val="90000"/>
              </a:lnSpc>
            </a:pPr>
            <a:r>
              <a:rPr lang="en-US" sz="2000" dirty="0" smtClean="0"/>
              <a:t>Predictability</a:t>
            </a:r>
          </a:p>
          <a:p>
            <a:pPr lvl="1">
              <a:lnSpc>
                <a:spcPct val="90000"/>
              </a:lnSpc>
            </a:pPr>
            <a:r>
              <a:rPr lang="en-US" sz="1600" dirty="0" smtClean="0"/>
              <a:t>Small </a:t>
            </a:r>
            <a:r>
              <a:rPr lang="en-US" sz="1600" dirty="0" smtClean="0"/>
              <a:t>molecules (organic molecules</a:t>
            </a:r>
            <a:r>
              <a:rPr lang="en-US" sz="1600" dirty="0" smtClean="0"/>
              <a:t>) - NO</a:t>
            </a:r>
            <a:endParaRPr lang="en-US" sz="1600" dirty="0" smtClean="0"/>
          </a:p>
          <a:p>
            <a:pPr lvl="1">
              <a:lnSpc>
                <a:spcPct val="90000"/>
              </a:lnSpc>
            </a:pPr>
            <a:r>
              <a:rPr lang="en-US" sz="1600" dirty="0" smtClean="0"/>
              <a:t>Peptides, including </a:t>
            </a:r>
            <a:r>
              <a:rPr lang="en-US" sz="1600" dirty="0" err="1" smtClean="0"/>
              <a:t>glycopeptides</a:t>
            </a:r>
            <a:r>
              <a:rPr lang="en-US" sz="1600" dirty="0" smtClean="0"/>
              <a:t> – Yes </a:t>
            </a:r>
            <a:endParaRPr lang="en-US" sz="1600" dirty="0" smtClean="0"/>
          </a:p>
          <a:p>
            <a:pPr lvl="2">
              <a:lnSpc>
                <a:spcPct val="90000"/>
              </a:lnSpc>
            </a:pPr>
            <a:endParaRPr lang="en-US" sz="1400" dirty="0" smtClean="0"/>
          </a:p>
          <a:p>
            <a:pPr>
              <a:lnSpc>
                <a:spcPct val="90000"/>
              </a:lnSpc>
            </a:pPr>
            <a:r>
              <a:rPr lang="en-US" sz="2000" dirty="0" smtClean="0"/>
              <a:t>Proteins and large fragments (research)</a:t>
            </a:r>
            <a:endParaRPr lang="en-US" sz="2000" dirty="0" smtClean="0"/>
          </a:p>
          <a:p>
            <a:pPr lvl="1">
              <a:lnSpc>
                <a:spcPct val="90000"/>
              </a:lnSpc>
            </a:pPr>
            <a:r>
              <a:rPr lang="en-US" sz="1600" dirty="0" smtClean="0"/>
              <a:t>Small fragments will be </a:t>
            </a:r>
            <a:r>
              <a:rPr lang="en-US" sz="1600" dirty="0" err="1" smtClean="0"/>
              <a:t>isotopically</a:t>
            </a:r>
            <a:r>
              <a:rPr lang="en-US" sz="1600" dirty="0" smtClean="0"/>
              <a:t> resolved</a:t>
            </a:r>
          </a:p>
        </p:txBody>
      </p:sp>
    </p:spTree>
    <p:extLst>
      <p:ext uri="{BB962C8B-B14F-4D97-AF65-F5344CB8AC3E}">
        <p14:creationId xmlns:p14="http://schemas.microsoft.com/office/powerpoint/2010/main" val="17152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29004</TotalTime>
  <Words>843</Words>
  <Application>Microsoft Office PowerPoint</Application>
  <PresentationFormat>On-screen Show (4:3)</PresentationFormat>
  <Paragraphs>190</Paragraphs>
  <Slides>25</Slides>
  <Notes>13</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25</vt:i4>
      </vt:variant>
    </vt:vector>
  </HeadingPairs>
  <TitlesOfParts>
    <vt:vector size="30" baseType="lpstr">
      <vt:lpstr>Office Theme</vt:lpstr>
      <vt:lpstr>Custom Design</vt:lpstr>
      <vt:lpstr>Graph</vt:lpstr>
      <vt:lpstr>MathType 4.0 Equation</vt:lpstr>
      <vt:lpstr>Origin Graph</vt:lpstr>
      <vt:lpstr>Essential Elements of MS …</vt:lpstr>
      <vt:lpstr>Data Analysis</vt:lpstr>
      <vt:lpstr>MS Data</vt:lpstr>
      <vt:lpstr>MS Signals vs Time</vt:lpstr>
      <vt:lpstr>Mass Spectra: Qual/Quan</vt:lpstr>
      <vt:lpstr>2 Varieties of ‘Mass Spectra’</vt:lpstr>
      <vt:lpstr>MS1</vt:lpstr>
      <vt:lpstr>MS2 – Wide precursor m/z range</vt:lpstr>
      <vt:lpstr>MS2 – Select Individual Ions</vt:lpstr>
      <vt:lpstr>Mass Spectra are Reproducible</vt:lpstr>
      <vt:lpstr>Energy Dependence</vt:lpstr>
      <vt:lpstr>PowerPoint Presentation</vt:lpstr>
      <vt:lpstr>Diving into the Data</vt:lpstr>
      <vt:lpstr>PowerPoint Presentation</vt:lpstr>
      <vt:lpstr>Ion Components in a Protein Digest</vt:lpstr>
      <vt:lpstr>PowerPoint Presentation</vt:lpstr>
      <vt:lpstr>PowerPoint Presentation</vt:lpstr>
      <vt:lpstr>Huge Differences Between Labs</vt:lpstr>
      <vt:lpstr>Raw Data</vt:lpstr>
      <vt:lpstr>Data Analysis Software</vt:lpstr>
      <vt:lpstr>PowerPoint Presentation</vt:lpstr>
      <vt:lpstr>PowerPoint Presentation</vt:lpstr>
      <vt:lpstr>Peptide Library Spectrum Search</vt:lpstr>
      <vt:lpstr>NIST Library Pipeline</vt:lpstr>
      <vt:lpstr>Final Thoughts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FDA / NIST MS Tutorial</dc:title>
  <dc:creator>SStein</dc:creator>
  <cp:lastModifiedBy>SStein</cp:lastModifiedBy>
  <cp:revision>159</cp:revision>
  <dcterms:created xsi:type="dcterms:W3CDTF">2012-04-17T16:53:04Z</dcterms:created>
  <dcterms:modified xsi:type="dcterms:W3CDTF">2012-05-07T20:33:23Z</dcterms:modified>
</cp:coreProperties>
</file>