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88" r:id="rId2"/>
    <p:sldId id="337" r:id="rId3"/>
    <p:sldId id="391" r:id="rId4"/>
    <p:sldId id="458" r:id="rId5"/>
    <p:sldId id="457" r:id="rId6"/>
    <p:sldId id="393" r:id="rId7"/>
    <p:sldId id="394" r:id="rId8"/>
    <p:sldId id="339" r:id="rId9"/>
    <p:sldId id="456" r:id="rId10"/>
    <p:sldId id="416" r:id="rId11"/>
    <p:sldId id="365" r:id="rId12"/>
    <p:sldId id="511" r:id="rId13"/>
    <p:sldId id="513" r:id="rId14"/>
    <p:sldId id="514" r:id="rId15"/>
    <p:sldId id="488" r:id="rId16"/>
    <p:sldId id="440" r:id="rId17"/>
    <p:sldId id="455" r:id="rId18"/>
    <p:sldId id="460" r:id="rId19"/>
    <p:sldId id="446" r:id="rId20"/>
    <p:sldId id="510" r:id="rId21"/>
    <p:sldId id="452" r:id="rId22"/>
    <p:sldId id="395" r:id="rId23"/>
    <p:sldId id="367" r:id="rId24"/>
    <p:sldId id="397" r:id="rId25"/>
    <p:sldId id="507" r:id="rId26"/>
    <p:sldId id="493" r:id="rId27"/>
    <p:sldId id="414" r:id="rId28"/>
    <p:sldId id="469" r:id="rId29"/>
    <p:sldId id="476" r:id="rId30"/>
    <p:sldId id="386" r:id="rId31"/>
    <p:sldId id="492" r:id="rId32"/>
    <p:sldId id="495" r:id="rId33"/>
    <p:sldId id="496" r:id="rId34"/>
    <p:sldId id="427" r:id="rId35"/>
    <p:sldId id="357" r:id="rId36"/>
    <p:sldId id="35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125BF"/>
    <a:srgbClr val="588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026E7-60BD-4050-8E6C-5221CA1E6583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6F147-21AF-4AED-A2C6-5C23D6EEC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06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 given ion with a given energy will dissociate in a reproducible way – Need to account for instrument bias, component purity, energy dependence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7E41DC-56AD-46AE-A609-E9018F70674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0F2C91-B520-4FCC-B3D2-59E6D3BE3172}" type="slidenum">
              <a:rPr lang="en-US"/>
              <a:pPr/>
              <a:t>10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  1  50 simple tryptic peptide ions w/o missed cleavages</a:t>
            </a:r>
          </a:p>
          <a:p>
            <a:r>
              <a:rPr lang="en-US" smtClean="0"/>
              <a:t>  2  86 simple tryptic peptide ions w/ missed cleavages</a:t>
            </a:r>
          </a:p>
          <a:p>
            <a:r>
              <a:rPr lang="en-US" smtClean="0"/>
              <a:t>  3  21 tryptic peptide ions w/ under-alkylated</a:t>
            </a:r>
          </a:p>
          <a:p>
            <a:r>
              <a:rPr lang="en-US" smtClean="0"/>
              <a:t>  4  7 tryptic peptide ions  w/ over-alkylated</a:t>
            </a:r>
          </a:p>
          <a:p>
            <a:r>
              <a:rPr lang="en-US" smtClean="0"/>
              <a:t>  5  66 tryptic peptide ions w/ unusual modifications</a:t>
            </a:r>
          </a:p>
          <a:p>
            <a:r>
              <a:rPr lang="en-US" smtClean="0"/>
              <a:t>  6  114 tryptic peptide ions w/ unknown modifications</a:t>
            </a:r>
          </a:p>
          <a:p>
            <a:r>
              <a:rPr lang="en-US" smtClean="0"/>
              <a:t>  7  87 in-source semitryptic peptide ions</a:t>
            </a:r>
          </a:p>
          <a:p>
            <a:r>
              <a:rPr lang="en-US" smtClean="0"/>
              <a:t> 8   152 in-sample semitryptic peptide ions</a:t>
            </a:r>
          </a:p>
          <a:p>
            <a:r>
              <a:rPr lang="en-US" smtClean="0"/>
              <a:t> </a:t>
            </a:r>
          </a:p>
          <a:p>
            <a:r>
              <a:rPr lang="en-US" smtClean="0"/>
              <a:t>1  17 simple tryptic peptide ions w/o missed cleavages</a:t>
            </a:r>
          </a:p>
          <a:p>
            <a:r>
              <a:rPr lang="en-US" smtClean="0"/>
              <a:t>  2  73 simple tryptic peptide ions w/ missed cleavages</a:t>
            </a:r>
          </a:p>
          <a:p>
            <a:r>
              <a:rPr lang="en-US" smtClean="0"/>
              <a:t>  3  10 tryptic peptide ions w/ under-alkylated</a:t>
            </a:r>
          </a:p>
          <a:p>
            <a:r>
              <a:rPr lang="en-US" smtClean="0"/>
              <a:t>  4  0 tryptic peptide ions  w/ over-alkylated</a:t>
            </a:r>
          </a:p>
          <a:p>
            <a:r>
              <a:rPr lang="en-US" smtClean="0"/>
              <a:t>  5  48 tryptic peptide ions w/ unusual modifications</a:t>
            </a:r>
          </a:p>
          <a:p>
            <a:r>
              <a:rPr lang="en-US" smtClean="0"/>
              <a:t>  6  88 tryptic peptide ions w/ unknown modifications</a:t>
            </a:r>
          </a:p>
          <a:p>
            <a:r>
              <a:rPr lang="en-US" smtClean="0"/>
              <a:t>  7  52 in-source semitryptic peptide ions</a:t>
            </a:r>
          </a:p>
          <a:p>
            <a:r>
              <a:rPr lang="en-US" smtClean="0"/>
              <a:t>  8  66 in-sample semitryptic peptide ions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E8D251-36C4-4F51-8792-5CDBC31F390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erbitux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F147-21AF-4AED-A2C6-5C23D6EEC02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46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F756B0-EC84-4BD5-8A83-BD505C08736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78A174-1964-436F-8B4C-75D148488A1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2C63-C0C6-4A06-A99E-4AC8A3ABD34E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E47A-8BAB-47BC-AC92-647EFF8C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5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2C63-C0C6-4A06-A99E-4AC8A3ABD34E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E47A-8BAB-47BC-AC92-647EFF8C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3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2C63-C0C6-4A06-A99E-4AC8A3ABD34E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E47A-8BAB-47BC-AC92-647EFF8C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29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16463" y="4495800"/>
            <a:ext cx="7669213" cy="838200"/>
          </a:xfrm>
        </p:spPr>
        <p:txBody>
          <a:bodyPr>
            <a:normAutofit/>
          </a:bodyPr>
          <a:lstStyle>
            <a:lvl1pPr>
              <a:defRPr sz="160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16462" y="3268136"/>
            <a:ext cx="8017937" cy="115146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buFontTx/>
              <a:buNone/>
              <a:defRPr sz="35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330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2C63-C0C6-4A06-A99E-4AC8A3ABD34E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E47A-8BAB-47BC-AC92-647EFF8C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5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2C63-C0C6-4A06-A99E-4AC8A3ABD34E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E47A-8BAB-47BC-AC92-647EFF8C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4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2C63-C0C6-4A06-A99E-4AC8A3ABD34E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E47A-8BAB-47BC-AC92-647EFF8C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94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2C63-C0C6-4A06-A99E-4AC8A3ABD34E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E47A-8BAB-47BC-AC92-647EFF8C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1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2C63-C0C6-4A06-A99E-4AC8A3ABD34E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E47A-8BAB-47BC-AC92-647EFF8C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25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2C63-C0C6-4A06-A99E-4AC8A3ABD34E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E47A-8BAB-47BC-AC92-647EFF8C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63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2C63-C0C6-4A06-A99E-4AC8A3ABD34E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E47A-8BAB-47BC-AC92-647EFF8C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13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2C63-C0C6-4A06-A99E-4AC8A3ABD34E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E47A-8BAB-47BC-AC92-647EFF8C2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43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52C63-C0C6-4A06-A99E-4AC8A3ABD34E}" type="datetimeFigureOut">
              <a:rPr lang="en-US" smtClean="0"/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FE47A-8BAB-47BC-AC92-647EFF8C2DC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Material</a:t>
            </a:r>
            <a:r>
              <a:rPr lang="en-US" baseline="0" dirty="0" smtClean="0"/>
              <a:t> Measurement Lab	</a:t>
            </a:r>
            <a:endParaRPr lang="en-US" dirty="0"/>
          </a:p>
        </p:txBody>
      </p:sp>
      <p:pic>
        <p:nvPicPr>
          <p:cNvPr id="9" name="Picture 8" descr="whitenist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93820"/>
            <a:ext cx="587826" cy="15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82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7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8.emf"/><Relationship Id="rId7" Type="http://schemas.openxmlformats.org/officeDocument/2006/relationships/image" Target="../media/image31.emf"/><Relationship Id="rId12" Type="http://schemas.openxmlformats.org/officeDocument/2006/relationships/image" Target="../media/image3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emf"/><Relationship Id="rId11" Type="http://schemas.openxmlformats.org/officeDocument/2006/relationships/image" Target="../media/image34.emf"/><Relationship Id="rId5" Type="http://schemas.openxmlformats.org/officeDocument/2006/relationships/image" Target="../media/image29.png"/><Relationship Id="rId10" Type="http://schemas.openxmlformats.org/officeDocument/2006/relationships/image" Target="../media/image33.emf"/><Relationship Id="rId4" Type="http://schemas.openxmlformats.org/officeDocument/2006/relationships/image" Target="../media/image15.emf"/><Relationship Id="rId9" Type="http://schemas.openxmlformats.org/officeDocument/2006/relationships/image" Target="../media/image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19400" y="1277938"/>
            <a:ext cx="6324600" cy="177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4722813" y="5029200"/>
            <a:ext cx="3424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Material Measurement Laboratory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2000" y="5451261"/>
            <a:ext cx="7794625" cy="533400"/>
          </a:xfrm>
        </p:spPr>
        <p:txBody>
          <a:bodyPr rtlCol="0" anchor="ctr">
            <a:noAutofit/>
          </a:bodyPr>
          <a:lstStyle/>
          <a:p>
            <a:pPr marL="0" indent="0" algn="ctr" eaLnBrk="1" fontAlgn="auto" hangingPunct="1">
              <a:lnSpc>
                <a:spcPct val="11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1800" dirty="0" smtClean="0"/>
              <a:t>Q. Dong; M. </a:t>
            </a:r>
            <a:r>
              <a:rPr lang="en-US" sz="1800" dirty="0"/>
              <a:t>Lorna A. De </a:t>
            </a:r>
            <a:r>
              <a:rPr lang="en-US" sz="1800" dirty="0" smtClean="0"/>
              <a:t>Leoz; L.E</a:t>
            </a:r>
            <a:r>
              <a:rPr lang="en-US" sz="1800" dirty="0"/>
              <a:t>. </a:t>
            </a:r>
            <a:r>
              <a:rPr lang="en-US" sz="1800" dirty="0" smtClean="0"/>
              <a:t>Kilpatrick; Y. Liang; X. Yan; X. Yang; S.E</a:t>
            </a:r>
            <a:r>
              <a:rPr lang="en-US" sz="1800" dirty="0"/>
              <a:t>. </a:t>
            </a:r>
            <a:r>
              <a:rPr lang="en-US" sz="1800" dirty="0" smtClean="0"/>
              <a:t>Stein</a:t>
            </a:r>
            <a:endParaRPr lang="en-US" sz="1800" baseline="300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9888" y="3657600"/>
            <a:ext cx="8324850" cy="1556544"/>
          </a:xfrm>
        </p:spPr>
        <p:txBody>
          <a:bodyPr rtlCol="0">
            <a:noAutofit/>
          </a:bodyPr>
          <a:lstStyle/>
          <a:p>
            <a:pPr marL="0" indent="0" algn="ctr">
              <a:defRPr/>
            </a:pPr>
            <a:r>
              <a:rPr lang="en-US" sz="3200" dirty="0"/>
              <a:t>Building a Comprehensive Reference Tandem MS Library of Peptides, </a:t>
            </a:r>
            <a:r>
              <a:rPr lang="en-US" sz="3200" dirty="0" err="1"/>
              <a:t>Glycans</a:t>
            </a:r>
            <a:r>
              <a:rPr lang="en-US" sz="3200" dirty="0"/>
              <a:t> and </a:t>
            </a:r>
            <a:r>
              <a:rPr lang="en-US" sz="3200" dirty="0" err="1"/>
              <a:t>Glycopeptides</a:t>
            </a:r>
            <a:r>
              <a:rPr lang="en-US" sz="3200" dirty="0"/>
              <a:t> for Therapeutic Antibodies</a:t>
            </a:r>
            <a:endParaRPr lang="en-US" sz="3200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 l="50000" b="2768"/>
          <a:stretch>
            <a:fillRect/>
          </a:stretch>
        </p:blipFill>
        <p:spPr bwMode="auto">
          <a:xfrm>
            <a:off x="5310188" y="893763"/>
            <a:ext cx="3270250" cy="198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ight Arrow 1"/>
          <p:cNvSpPr/>
          <p:nvPr/>
        </p:nvSpPr>
        <p:spPr>
          <a:xfrm>
            <a:off x="4341813" y="1776413"/>
            <a:ext cx="381000" cy="228600"/>
          </a:xfrm>
          <a:prstGeom prst="rightArrow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48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2284413"/>
            <a:ext cx="3048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" t="6573" r="8081" b="3746"/>
          <a:stretch>
            <a:fillRect/>
          </a:stretch>
        </p:blipFill>
        <p:spPr bwMode="auto">
          <a:xfrm>
            <a:off x="762000" y="731838"/>
            <a:ext cx="2895600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459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3" name="Text Box 3"/>
          <p:cNvSpPr txBox="1">
            <a:spLocks noChangeArrowheads="1"/>
          </p:cNvSpPr>
          <p:nvPr/>
        </p:nvSpPr>
        <p:spPr bwMode="auto">
          <a:xfrm>
            <a:off x="3429000" y="9144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peptide.nist.gov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5399782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NISTMSQC: Full Analysis of LC-MS/MS data</a:t>
            </a:r>
            <a:br>
              <a:rPr lang="en-US" dirty="0" smtClean="0"/>
            </a:br>
            <a:r>
              <a:rPr lang="en-US" sz="1600" dirty="0" smtClean="0"/>
              <a:t>Library/quality metrics</a:t>
            </a:r>
            <a:r>
              <a:rPr lang="en-US" dirty="0"/>
              <a:t/>
            </a:r>
            <a:br>
              <a:rPr lang="en-US" dirty="0"/>
            </a:br>
            <a:r>
              <a:rPr lang="en-US" sz="1400" i="1" dirty="0" smtClean="0"/>
              <a:t>“Performance </a:t>
            </a:r>
            <a:r>
              <a:rPr lang="en-US" sz="1400" i="1" dirty="0"/>
              <a:t>Metrics for Liquid Chromatography-Tandem Mass Spectrometry Systems in Proteomics </a:t>
            </a:r>
            <a:r>
              <a:rPr lang="en-US" sz="1400" i="1" dirty="0" smtClean="0"/>
              <a:t>Analyses”, Molecular &amp; Cellular Proteomics, </a:t>
            </a:r>
            <a:r>
              <a:rPr lang="en-US" sz="1400" b="1" dirty="0" smtClean="0"/>
              <a:t>9</a:t>
            </a:r>
            <a:r>
              <a:rPr lang="en-US" sz="1400" dirty="0" smtClean="0"/>
              <a:t>, 225, 2010</a:t>
            </a:r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1" b="26961"/>
          <a:stretch/>
        </p:blipFill>
        <p:spPr bwMode="auto">
          <a:xfrm>
            <a:off x="1447800" y="663930"/>
            <a:ext cx="5998917" cy="467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7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NIST Mass Spectral Libraries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124200" y="1295400"/>
            <a:ext cx="2667000" cy="2428875"/>
            <a:chOff x="1571440" y="210552"/>
            <a:chExt cx="2666507" cy="2428651"/>
          </a:xfrm>
        </p:grpSpPr>
        <p:sp>
          <p:nvSpPr>
            <p:cNvPr id="4" name="Oval 3"/>
            <p:cNvSpPr/>
            <p:nvPr/>
          </p:nvSpPr>
          <p:spPr>
            <a:xfrm>
              <a:off x="1571440" y="210552"/>
              <a:ext cx="2666507" cy="242865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" name="Oval 4"/>
            <p:cNvSpPr/>
            <p:nvPr/>
          </p:nvSpPr>
          <p:spPr>
            <a:xfrm>
              <a:off x="1961893" y="566119"/>
              <a:ext cx="1885601" cy="1717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20320" tIns="20320" rIns="20320" bIns="2032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 dirty="0"/>
                <a:t>NIST/EPA/NIH</a:t>
              </a:r>
              <a:br>
                <a:rPr lang="en-US" sz="1600" b="1" dirty="0"/>
              </a:br>
              <a:r>
                <a:rPr lang="en-US" sz="1600" b="1" dirty="0"/>
                <a:t>Mass Spectral Library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/>
                <a:t>EI spectra of 212K compounds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087563" y="3079750"/>
            <a:ext cx="1997075" cy="1774825"/>
            <a:chOff x="533409" y="1890639"/>
            <a:chExt cx="1997716" cy="1774924"/>
          </a:xfrm>
        </p:grpSpPr>
        <p:sp>
          <p:nvSpPr>
            <p:cNvPr id="7" name="Oval 6"/>
            <p:cNvSpPr/>
            <p:nvPr/>
          </p:nvSpPr>
          <p:spPr>
            <a:xfrm>
              <a:off x="533409" y="1890639"/>
              <a:ext cx="1997716" cy="177492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825603" y="2151004"/>
              <a:ext cx="1413328" cy="12541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20320" tIns="20320" rIns="20320" bIns="2032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 dirty="0"/>
                <a:t>Peptide Library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/>
                <a:t>500,000 peptides for 8 species</a:t>
              </a:r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4965700" y="3024188"/>
            <a:ext cx="1981200" cy="1784350"/>
            <a:chOff x="2619932" y="2604641"/>
            <a:chExt cx="1154558" cy="1154558"/>
          </a:xfrm>
        </p:grpSpPr>
        <p:sp>
          <p:nvSpPr>
            <p:cNvPr id="10" name="Oval 9"/>
            <p:cNvSpPr/>
            <p:nvPr/>
          </p:nvSpPr>
          <p:spPr>
            <a:xfrm>
              <a:off x="2619932" y="2604641"/>
              <a:ext cx="1154558" cy="115455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cmpd="sng">
              <a:solidFill>
                <a:schemeClr val="bg1"/>
              </a:solidFill>
              <a:prstDash val="solid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2749450" y="2713523"/>
              <a:ext cx="950105" cy="916251"/>
            </a:xfrm>
            <a:prstGeom prst="rect">
              <a:avLst/>
            </a:prstGeom>
            <a:ln cmpd="sng">
              <a:prstDash val="soli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24130" tIns="24130" rIns="24130" bIns="24130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 dirty="0"/>
                <a:t>Small Molecule</a:t>
              </a:r>
              <a:br>
                <a:rPr lang="en-US" sz="1600" b="1" dirty="0"/>
              </a:br>
              <a:r>
                <a:rPr lang="en-US" sz="1600" b="1" dirty="0"/>
                <a:t>Tandem MS</a:t>
              </a:r>
              <a:endParaRPr lang="en-US" sz="100" b="1" dirty="0"/>
            </a:p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/>
                <a:t>7,020 compounds</a:t>
              </a:r>
              <a:br>
                <a:rPr lang="en-US" sz="1400" dirty="0"/>
              </a:br>
              <a:r>
                <a:rPr lang="en-US" sz="1400" dirty="0"/>
                <a:t>Ion Trap/Collision Cell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781425" y="3930650"/>
            <a:ext cx="1552575" cy="1509713"/>
            <a:chOff x="2133593" y="2758895"/>
            <a:chExt cx="1551657" cy="1510809"/>
          </a:xfrm>
        </p:grpSpPr>
        <p:sp>
          <p:nvSpPr>
            <p:cNvPr id="13" name="Oval 12"/>
            <p:cNvSpPr/>
            <p:nvPr/>
          </p:nvSpPr>
          <p:spPr>
            <a:xfrm>
              <a:off x="2133593" y="2758895"/>
              <a:ext cx="1551657" cy="151080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>
              <a:solidFill>
                <a:schemeClr val="bg1"/>
              </a:solidFill>
              <a:prstDash val="solid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Oval 4"/>
            <p:cNvSpPr/>
            <p:nvPr/>
          </p:nvSpPr>
          <p:spPr>
            <a:xfrm>
              <a:off x="2360472" y="2979718"/>
              <a:ext cx="1097900" cy="10691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22860" tIns="22860" rIns="22860" bIns="2286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/>
                <a:t>IgG Library </a:t>
              </a:r>
              <a:r>
                <a:rPr lang="en-US" sz="1400" dirty="0"/>
                <a:t>with NIST reference material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H="1">
            <a:off x="3657600" y="5181600"/>
            <a:ext cx="381000" cy="258763"/>
          </a:xfrm>
          <a:prstGeom prst="straightConnector1">
            <a:avLst/>
          </a:prstGeom>
          <a:ln w="127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221163" y="5380038"/>
            <a:ext cx="152400" cy="330200"/>
          </a:xfrm>
          <a:prstGeom prst="straightConnector1">
            <a:avLst/>
          </a:prstGeom>
          <a:ln w="127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133975" y="5141913"/>
            <a:ext cx="387350" cy="298450"/>
          </a:xfrm>
          <a:prstGeom prst="straightConnector1">
            <a:avLst/>
          </a:prstGeom>
          <a:ln w="127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748213" y="5372100"/>
            <a:ext cx="304800" cy="442913"/>
          </a:xfrm>
          <a:prstGeom prst="straightConnector1">
            <a:avLst/>
          </a:prstGeom>
          <a:ln w="127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5521325" y="5268913"/>
            <a:ext cx="879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glycans</a:t>
            </a:r>
          </a:p>
        </p:txBody>
      </p:sp>
      <p:sp>
        <p:nvSpPr>
          <p:cNvPr id="20" name="TextBox 20"/>
          <p:cNvSpPr txBox="1">
            <a:spLocks noChangeArrowheads="1"/>
          </p:cNvSpPr>
          <p:nvPr/>
        </p:nvSpPr>
        <p:spPr bwMode="auto">
          <a:xfrm>
            <a:off x="3429000" y="5578475"/>
            <a:ext cx="1501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glycopeptides</a:t>
            </a:r>
          </a:p>
        </p:txBody>
      </p:sp>
      <p:sp>
        <p:nvSpPr>
          <p:cNvPr id="21" name="TextBox 21"/>
          <p:cNvSpPr txBox="1">
            <a:spLocks noChangeArrowheads="1"/>
          </p:cNvSpPr>
          <p:nvPr/>
        </p:nvSpPr>
        <p:spPr bwMode="auto">
          <a:xfrm>
            <a:off x="2743200" y="5334000"/>
            <a:ext cx="1012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peptides</a:t>
            </a:r>
          </a:p>
        </p:txBody>
      </p:sp>
      <p:sp>
        <p:nvSpPr>
          <p:cNvPr id="22" name="TextBox 22"/>
          <p:cNvSpPr txBox="1">
            <a:spLocks noChangeArrowheads="1"/>
          </p:cNvSpPr>
          <p:nvPr/>
        </p:nvSpPr>
        <p:spPr bwMode="auto">
          <a:xfrm>
            <a:off x="4551363" y="5729288"/>
            <a:ext cx="1785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b="1"/>
              <a:t>intact &amp; </a:t>
            </a:r>
            <a:br>
              <a:rPr lang="en-US" b="1"/>
            </a:br>
            <a:r>
              <a:rPr lang="en-US" b="1"/>
              <a:t>large fragments?</a:t>
            </a:r>
          </a:p>
        </p:txBody>
      </p:sp>
    </p:spTree>
    <p:extLst>
      <p:ext uri="{BB962C8B-B14F-4D97-AF65-F5344CB8AC3E}">
        <p14:creationId xmlns:p14="http://schemas.microsoft.com/office/powerpoint/2010/main" val="59097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Libraries?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Contain ‘fingerprints’ of previously identified components in a sample (digest)</a:t>
            </a:r>
          </a:p>
          <a:p>
            <a:pPr lvl="1"/>
            <a:r>
              <a:rPr lang="en-US" dirty="0" smtClean="0"/>
              <a:t>Store, organize, annotate, extend and re-identify</a:t>
            </a:r>
          </a:p>
          <a:p>
            <a:pPr lvl="1"/>
            <a:endParaRPr lang="en-US" dirty="0"/>
          </a:p>
          <a:p>
            <a:r>
              <a:rPr lang="en-US" dirty="0" smtClean="0"/>
              <a:t>Identify all known components</a:t>
            </a:r>
          </a:p>
          <a:p>
            <a:pPr lvl="1"/>
            <a:r>
              <a:rPr lang="en-US" dirty="0" smtClean="0"/>
              <a:t>Independent of settings</a:t>
            </a:r>
          </a:p>
          <a:p>
            <a:pPr lvl="2"/>
            <a:r>
              <a:rPr lang="en-US" dirty="0" smtClean="0"/>
              <a:t>Length, MCs, charge, protease, modification, …</a:t>
            </a:r>
          </a:p>
          <a:p>
            <a:pPr lvl="1"/>
            <a:r>
              <a:rPr lang="en-US" dirty="0" smtClean="0"/>
              <a:t>More reliable (use peak intensities and priors)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Common resource among different labs</a:t>
            </a:r>
          </a:p>
          <a:p>
            <a:pPr lvl="1"/>
            <a:r>
              <a:rPr lang="en-US" dirty="0" smtClean="0"/>
              <a:t>Data standard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25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" t="1907" r="18933" b="9675"/>
          <a:stretch/>
        </p:blipFill>
        <p:spPr bwMode="auto">
          <a:xfrm>
            <a:off x="869197" y="1295400"/>
            <a:ext cx="6981986" cy="485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2286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David </a:t>
            </a:r>
            <a:r>
              <a:rPr lang="en-US" sz="1400" dirty="0" smtClean="0"/>
              <a:t>M. Hambly, </a:t>
            </a:r>
            <a:r>
              <a:rPr lang="en-US" sz="1400" dirty="0"/>
              <a:t>Douglas D. Banks, Joanna L. Scavezze, Christine C. Siska, </a:t>
            </a:r>
            <a:r>
              <a:rPr lang="en-US" sz="1400" dirty="0" smtClean="0"/>
              <a:t>and Himanshu S.G </a:t>
            </a:r>
            <a:endParaRPr lang="en-US" sz="1400" dirty="0"/>
          </a:p>
          <a:p>
            <a:pPr algn="ctr"/>
            <a:r>
              <a:rPr lang="en-US" sz="1400" dirty="0"/>
              <a:t>Anal. Chem. 2009, 81, </a:t>
            </a:r>
            <a:r>
              <a:rPr lang="en-US" sz="1400" dirty="0" smtClean="0"/>
              <a:t>7454–7459 </a:t>
            </a:r>
            <a:br>
              <a:rPr lang="en-US" sz="1400" dirty="0" smtClean="0"/>
            </a:br>
            <a:r>
              <a:rPr lang="en-US" sz="1400" i="1" dirty="0" smtClean="0"/>
              <a:t>Detection </a:t>
            </a:r>
            <a:r>
              <a:rPr lang="en-US" sz="1400" i="1" dirty="0"/>
              <a:t>and Quantitation of IgG 1 </a:t>
            </a:r>
            <a:r>
              <a:rPr lang="en-US" sz="1400" i="1" dirty="0" smtClean="0"/>
              <a:t>Hinge Aspartate </a:t>
            </a:r>
            <a:r>
              <a:rPr lang="en-US" sz="1400" i="1" dirty="0"/>
              <a:t>Isomerization: A Rapid Degradation </a:t>
            </a:r>
            <a:r>
              <a:rPr lang="en-US" sz="1400" i="1" dirty="0" smtClean="0"/>
              <a:t>in Stressed </a:t>
            </a:r>
            <a:r>
              <a:rPr lang="en-US" sz="1400" i="1" dirty="0"/>
              <a:t>Stability </a:t>
            </a:r>
            <a:r>
              <a:rPr lang="en-US" sz="1400" i="1" dirty="0" smtClean="0"/>
              <a:t>Studies</a:t>
            </a:r>
            <a:endParaRPr lang="en-US" sz="1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22976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UV intensities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15200" y="4724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MS masses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667000" y="3048000"/>
            <a:ext cx="1143000" cy="1295400"/>
          </a:xfrm>
          <a:prstGeom prst="straightConnector1">
            <a:avLst/>
          </a:prstGeom>
          <a:ln w="127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724400" y="3352800"/>
            <a:ext cx="495300" cy="1066800"/>
          </a:xfrm>
          <a:prstGeom prst="straightConnector1">
            <a:avLst/>
          </a:prstGeom>
          <a:ln w="127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806698" y="2844584"/>
            <a:ext cx="441702" cy="1752600"/>
          </a:xfrm>
          <a:prstGeom prst="straightConnector1">
            <a:avLst/>
          </a:prstGeom>
          <a:ln w="127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054098" y="2886881"/>
            <a:ext cx="3228" cy="482384"/>
          </a:xfrm>
          <a:prstGeom prst="straightConnector1">
            <a:avLst/>
          </a:prstGeom>
          <a:ln w="127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707325" y="2895600"/>
            <a:ext cx="3228" cy="482384"/>
          </a:xfrm>
          <a:prstGeom prst="straightConnector1">
            <a:avLst/>
          </a:prstGeom>
          <a:ln w="127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425698" y="2971800"/>
            <a:ext cx="3228" cy="482384"/>
          </a:xfrm>
          <a:prstGeom prst="straightConnector1">
            <a:avLst/>
          </a:prstGeom>
          <a:ln w="127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494149" y="3010545"/>
            <a:ext cx="3228" cy="482384"/>
          </a:xfrm>
          <a:prstGeom prst="straightConnector1">
            <a:avLst/>
          </a:prstGeom>
          <a:ln w="127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935851" y="2843937"/>
            <a:ext cx="3228" cy="482384"/>
          </a:xfrm>
          <a:prstGeom prst="straightConnector1">
            <a:avLst/>
          </a:prstGeom>
          <a:ln w="127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806698" y="2056476"/>
            <a:ext cx="288009" cy="1524924"/>
          </a:xfrm>
          <a:prstGeom prst="straightConnector1">
            <a:avLst/>
          </a:prstGeom>
          <a:ln w="127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238501" y="2081475"/>
            <a:ext cx="571499" cy="1499925"/>
          </a:xfrm>
          <a:prstGeom prst="straightConnector1">
            <a:avLst/>
          </a:prstGeom>
          <a:ln w="127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553200" y="3961938"/>
            <a:ext cx="288010" cy="1429259"/>
          </a:xfrm>
          <a:prstGeom prst="straightConnector1">
            <a:avLst/>
          </a:prstGeom>
          <a:ln w="127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659610" y="4253823"/>
            <a:ext cx="702590" cy="1308777"/>
          </a:xfrm>
          <a:prstGeom prst="straightConnector1">
            <a:avLst/>
          </a:prstGeom>
          <a:ln w="127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855204" y="4316278"/>
            <a:ext cx="550190" cy="1308777"/>
          </a:xfrm>
          <a:prstGeom prst="straightConnector1">
            <a:avLst/>
          </a:prstGeom>
          <a:ln w="127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1600201" y="5432341"/>
            <a:ext cx="334504" cy="0"/>
          </a:xfrm>
          <a:prstGeom prst="straightConnector1">
            <a:avLst/>
          </a:prstGeom>
          <a:ln w="127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3704096" y="5391197"/>
            <a:ext cx="334504" cy="0"/>
          </a:xfrm>
          <a:prstGeom prst="straightConnector1">
            <a:avLst/>
          </a:prstGeom>
          <a:ln w="127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5808635" y="5432341"/>
            <a:ext cx="334504" cy="0"/>
          </a:xfrm>
          <a:prstGeom prst="straightConnector1">
            <a:avLst/>
          </a:prstGeom>
          <a:ln w="127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800600" y="5391197"/>
            <a:ext cx="381000" cy="0"/>
          </a:xfrm>
          <a:prstGeom prst="straightConnector1">
            <a:avLst/>
          </a:prstGeom>
          <a:ln w="127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667000" y="5410200"/>
            <a:ext cx="381000" cy="0"/>
          </a:xfrm>
          <a:prstGeom prst="straightConnector1">
            <a:avLst/>
          </a:prstGeom>
          <a:ln w="127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841209" y="5399316"/>
            <a:ext cx="381000" cy="0"/>
          </a:xfrm>
          <a:prstGeom prst="straightConnector1">
            <a:avLst/>
          </a:prstGeom>
          <a:ln w="127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95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with Improvements in Instrument Performance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With increase in sensitivity and mass accuracy/resolution:</a:t>
            </a:r>
          </a:p>
          <a:p>
            <a:pPr lvl="1"/>
            <a:r>
              <a:rPr lang="en-US" dirty="0" smtClean="0"/>
              <a:t>More components with increasing detail revealed</a:t>
            </a:r>
          </a:p>
          <a:p>
            <a:pPr lvl="2"/>
            <a:r>
              <a:rPr lang="en-US" dirty="0" smtClean="0"/>
              <a:t>Document in library – view and re-use</a:t>
            </a:r>
          </a:p>
          <a:p>
            <a:pPr lvl="2"/>
            <a:r>
              <a:rPr lang="en-US" dirty="0" smtClean="0"/>
              <a:t>All components may be ‘annotated’</a:t>
            </a:r>
          </a:p>
          <a:p>
            <a:pPr lvl="1"/>
            <a:r>
              <a:rPr lang="en-US" dirty="0" smtClean="0"/>
              <a:t>What are they? Are they significant?</a:t>
            </a:r>
          </a:p>
          <a:p>
            <a:pPr lvl="2"/>
            <a:r>
              <a:rPr lang="en-US" dirty="0" smtClean="0"/>
              <a:t>“Truth in Labeling”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Libraries can hold this information in reusable format</a:t>
            </a:r>
          </a:p>
        </p:txBody>
      </p:sp>
    </p:spTree>
    <p:extLst>
      <p:ext uri="{BB962C8B-B14F-4D97-AF65-F5344CB8AC3E}">
        <p14:creationId xmlns:p14="http://schemas.microsoft.com/office/powerpoint/2010/main" val="159400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Single Protein </a:t>
            </a:r>
            <a:r>
              <a:rPr lang="en-US" dirty="0"/>
              <a:t>Digest Library</a:t>
            </a:r>
            <a:br>
              <a:rPr lang="en-US" dirty="0"/>
            </a:br>
            <a:r>
              <a:rPr lang="en-US" sz="3100" dirty="0"/>
              <a:t>All </a:t>
            </a:r>
            <a:r>
              <a:rPr lang="en-US" sz="3100" dirty="0" smtClean="0"/>
              <a:t>identifiable</a:t>
            </a:r>
            <a:r>
              <a:rPr lang="en-US" sz="3100" dirty="0"/>
              <a:t>, recurring products in </a:t>
            </a:r>
            <a:r>
              <a:rPr lang="en-US" sz="3100" dirty="0" smtClean="0"/>
              <a:t>the </a:t>
            </a:r>
            <a:r>
              <a:rPr lang="en-US" sz="3100" dirty="0"/>
              <a:t>digest of </a:t>
            </a:r>
            <a:r>
              <a:rPr lang="en-US" sz="3100" dirty="0" smtClean="0"/>
              <a:t>1 protein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98637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Peptides</a:t>
            </a:r>
          </a:p>
          <a:p>
            <a:pPr lvl="1"/>
            <a:r>
              <a:rPr lang="en-US" dirty="0" smtClean="0"/>
              <a:t>Use available MS ‘sequencing’ methods for tentative IDs</a:t>
            </a:r>
          </a:p>
          <a:p>
            <a:pPr lvl="1"/>
            <a:r>
              <a:rPr lang="en-US" dirty="0" smtClean="0"/>
              <a:t>Employ wide range of digestion conditions</a:t>
            </a:r>
          </a:p>
          <a:p>
            <a:pPr lvl="1"/>
            <a:r>
              <a:rPr lang="en-US" dirty="0" smtClean="0"/>
              <a:t>Apply filters to reject ‘homologies’</a:t>
            </a:r>
          </a:p>
          <a:p>
            <a:pPr lvl="1"/>
            <a:r>
              <a:rPr lang="en-US" dirty="0" smtClean="0"/>
              <a:t>For each peptide store:</a:t>
            </a:r>
          </a:p>
          <a:p>
            <a:pPr lvl="2"/>
            <a:r>
              <a:rPr lang="en-US" dirty="0" smtClean="0"/>
              <a:t>Spectrum (ion trap and collision cell fragmentation)</a:t>
            </a:r>
          </a:p>
          <a:p>
            <a:pPr lvl="2"/>
            <a:r>
              <a:rPr lang="en-US" dirty="0" smtClean="0"/>
              <a:t>Occurrence frequencies, intensity, retention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Glycopeptides</a:t>
            </a:r>
            <a:endParaRPr lang="en-US" dirty="0" smtClean="0"/>
          </a:p>
          <a:p>
            <a:pPr lvl="1"/>
            <a:r>
              <a:rPr lang="en-US" dirty="0" smtClean="0"/>
              <a:t>Identify by </a:t>
            </a:r>
            <a:r>
              <a:rPr lang="en-US" dirty="0" err="1" smtClean="0"/>
              <a:t>Oxonium</a:t>
            </a:r>
            <a:r>
              <a:rPr lang="en-US" dirty="0" smtClean="0"/>
              <a:t> and Loss-Patterns - then extract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Glycans</a:t>
            </a:r>
            <a:endParaRPr lang="en-US" dirty="0" smtClean="0"/>
          </a:p>
          <a:p>
            <a:pPr lvl="1"/>
            <a:r>
              <a:rPr lang="en-US" dirty="0" smtClean="0"/>
              <a:t>From known samples: See Poster (Lorna De-Leoz)</a:t>
            </a:r>
          </a:p>
        </p:txBody>
      </p:sp>
    </p:spTree>
    <p:extLst>
      <p:ext uri="{BB962C8B-B14F-4D97-AF65-F5344CB8AC3E}">
        <p14:creationId xmlns:p14="http://schemas.microsoft.com/office/powerpoint/2010/main" val="27875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ile:ALB stru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838200"/>
            <a:ext cx="6096000" cy="457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5715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Start with Human Serum Albumin (HSA)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466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stCxn id="4" idx="4"/>
            <a:endCxn id="13" idx="0"/>
          </p:cNvCxnSpPr>
          <p:nvPr/>
        </p:nvCxnSpPr>
        <p:spPr>
          <a:xfrm flipH="1">
            <a:off x="4639159" y="1707396"/>
            <a:ext cx="1292" cy="410447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Single Protein Digest Pipeline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3489702" y="1250196"/>
            <a:ext cx="2301497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Raw Data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89702" y="1905000"/>
            <a:ext cx="2282125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Translate, Annotate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2507496"/>
            <a:ext cx="1208868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XTandem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02430" y="2508142"/>
            <a:ext cx="1208868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Prospector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06291" y="2507496"/>
            <a:ext cx="1219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OMSSA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24400" y="2508142"/>
            <a:ext cx="1219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Comet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506491" y="3124200"/>
            <a:ext cx="2265336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Integrate, Class FDR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06491" y="3671808"/>
            <a:ext cx="2284709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Consensus  Spectrum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506491" y="4724400"/>
            <a:ext cx="2284709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Six </a:t>
            </a:r>
            <a:r>
              <a:rPr lang="en-US" dirty="0" smtClean="0"/>
              <a:t>Filters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506491" y="5811867"/>
            <a:ext cx="2265336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Library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89702" y="5233263"/>
            <a:ext cx="2284709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Build Library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2500393"/>
            <a:ext cx="12192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InSpect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620000" y="2499102"/>
            <a:ext cx="12192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TagRecon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506491" y="4205208"/>
            <a:ext cx="2284709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MS1, MS2, 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92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 Filters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538259"/>
              </p:ext>
            </p:extLst>
          </p:nvPr>
        </p:nvGraphicFramePr>
        <p:xfrm>
          <a:off x="501112" y="1691899"/>
          <a:ext cx="7957088" cy="41328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383"/>
                <a:gridCol w="1427289"/>
                <a:gridCol w="1439905"/>
                <a:gridCol w="2641666"/>
                <a:gridCol w="2143845"/>
              </a:tblGrid>
              <a:tr h="3741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Filter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Data Type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Description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Rejection Threshold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58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Peptide class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Peptide identity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Low prior probability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&gt;= two or more </a:t>
                      </a:r>
                      <a:r>
                        <a:rPr lang="en-US" sz="1400" b="1">
                          <a:effectLst/>
                        </a:rPr>
                        <a:t>unusual </a:t>
                      </a:r>
                      <a:r>
                        <a:rPr lang="en-US" sz="1400" b="1" smtClean="0">
                          <a:effectLst/>
                        </a:rPr>
                        <a:t>classes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0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Ion </a:t>
                      </a:r>
                      <a:r>
                        <a:rPr lang="en-US" sz="1400" b="1" dirty="0" smtClean="0">
                          <a:effectLst/>
                        </a:rPr>
                        <a:t>Significance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MS1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Median relative abundance and peptide ion identification frequency, </a:t>
                      </a:r>
                      <a:r>
                        <a:rPr lang="en-US" sz="1400" b="1" dirty="0" smtClean="0">
                          <a:effectLst/>
                        </a:rPr>
                        <a:t> PIF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PIF  ≤ </a:t>
                      </a:r>
                      <a:r>
                        <a:rPr lang="en-US" sz="1400" b="1" dirty="0" smtClean="0">
                          <a:effectLst/>
                        </a:rPr>
                        <a:t>0.01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0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m/z </a:t>
                      </a:r>
                      <a:r>
                        <a:rPr lang="en-US" sz="1400" b="1" dirty="0" smtClean="0">
                          <a:effectLst/>
                        </a:rPr>
                        <a:t>Error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MS1 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Median </a:t>
                      </a:r>
                      <a:r>
                        <a:rPr lang="en-US" sz="1400" b="1" dirty="0">
                          <a:effectLst/>
                        </a:rPr>
                        <a:t>m/z deviation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&gt;=0.25 m/z for LTQ     </a:t>
                      </a:r>
                      <a:endParaRPr lang="en-US" sz="2400" b="1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&gt;=5 ppm for Orbitrap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0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Unidentified </a:t>
                      </a:r>
                      <a:r>
                        <a:rPr lang="en-US" sz="1400" b="1" dirty="0" smtClean="0">
                          <a:effectLst/>
                        </a:rPr>
                        <a:t>Fragment </a:t>
                      </a:r>
                      <a:r>
                        <a:rPr lang="en-US" sz="1400" b="1" dirty="0">
                          <a:effectLst/>
                        </a:rPr>
                        <a:t>I</a:t>
                      </a:r>
                      <a:r>
                        <a:rPr lang="en-US" sz="1400" b="1" dirty="0" smtClean="0">
                          <a:effectLst/>
                        </a:rPr>
                        <a:t>ons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MS2 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Unidentified </a:t>
                      </a:r>
                      <a:r>
                        <a:rPr lang="en-US" sz="1400" b="1" dirty="0" smtClean="0">
                          <a:effectLst/>
                        </a:rPr>
                        <a:t>fraction </a:t>
                      </a:r>
                      <a:r>
                        <a:rPr lang="en-US" sz="1400" b="1" dirty="0">
                          <a:effectLst/>
                        </a:rPr>
                        <a:t>of all and </a:t>
                      </a:r>
                      <a:r>
                        <a:rPr lang="en-US" sz="1400" b="1" dirty="0" smtClean="0">
                          <a:effectLst/>
                        </a:rPr>
                        <a:t>top</a:t>
                      </a:r>
                      <a:r>
                        <a:rPr lang="en-US" sz="1400" b="1" baseline="0" dirty="0" smtClean="0">
                          <a:effectLst/>
                        </a:rPr>
                        <a:t> </a:t>
                      </a:r>
                      <a:r>
                        <a:rPr lang="en-US" sz="1400" b="1" dirty="0" smtClean="0">
                          <a:effectLst/>
                        </a:rPr>
                        <a:t>20  </a:t>
                      </a:r>
                      <a:r>
                        <a:rPr lang="en-US" sz="1400" b="1" dirty="0">
                          <a:effectLst/>
                        </a:rPr>
                        <a:t>abundances and number of peaks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Overall </a:t>
                      </a:r>
                      <a:r>
                        <a:rPr lang="en-US" sz="1400" b="1" dirty="0" smtClean="0">
                          <a:effectLst/>
                        </a:rPr>
                        <a:t>Score </a:t>
                      </a:r>
                      <a:r>
                        <a:rPr lang="en-US" sz="1400" b="1" dirty="0">
                          <a:effectLst/>
                        </a:rPr>
                        <a:t>&gt;= 0.28                        Intensity </a:t>
                      </a:r>
                      <a:r>
                        <a:rPr lang="en-US" sz="1400" b="1" dirty="0" smtClean="0">
                          <a:effectLst/>
                        </a:rPr>
                        <a:t>Only Score </a:t>
                      </a:r>
                      <a:r>
                        <a:rPr lang="en-US" sz="1400" b="1" dirty="0">
                          <a:effectLst/>
                        </a:rPr>
                        <a:t>&gt;= 0.1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739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Sufficient </a:t>
                      </a:r>
                      <a:r>
                        <a:rPr lang="en-US" sz="1400" b="1" dirty="0" smtClean="0">
                          <a:effectLst/>
                        </a:rPr>
                        <a:t>Ions Above </a:t>
                      </a:r>
                      <a:r>
                        <a:rPr lang="en-US" sz="1400" b="1" dirty="0">
                          <a:effectLst/>
                        </a:rPr>
                        <a:t>the </a:t>
                      </a:r>
                      <a:r>
                        <a:rPr lang="en-US" sz="1400" b="1" dirty="0" smtClean="0">
                          <a:effectLst/>
                        </a:rPr>
                        <a:t>Precursor </a:t>
                      </a:r>
                      <a:r>
                        <a:rPr lang="en-US" sz="1400" b="1" dirty="0">
                          <a:effectLst/>
                        </a:rPr>
                        <a:t>m/z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MS2 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Fraction of </a:t>
                      </a:r>
                      <a:r>
                        <a:rPr lang="en-US" sz="1400" b="1" dirty="0" smtClean="0">
                          <a:effectLst/>
                        </a:rPr>
                        <a:t>ions </a:t>
                      </a:r>
                      <a:r>
                        <a:rPr lang="en-US" sz="1400" b="1" dirty="0">
                          <a:effectLst/>
                        </a:rPr>
                        <a:t>and abundance above precursor m/z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Fraction of ions * fraction of abundance above the precursor m/z &lt;=0.1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0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Unexpected Charge State 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Ion charge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Number of basic units, </a:t>
                      </a:r>
                      <a:r>
                        <a:rPr lang="en-US" sz="1400" b="1" dirty="0" smtClean="0">
                          <a:effectLst/>
                        </a:rPr>
                        <a:t>NBU </a:t>
                      </a:r>
                      <a:r>
                        <a:rPr lang="en-US" sz="1400" b="1" dirty="0" err="1" smtClean="0">
                          <a:effectLst/>
                        </a:rPr>
                        <a:t>vs</a:t>
                      </a:r>
                      <a:r>
                        <a:rPr lang="en-US" sz="1400" b="1" dirty="0" smtClean="0">
                          <a:effectLst/>
                        </a:rPr>
                        <a:t> charge </a:t>
                      </a:r>
                      <a:r>
                        <a:rPr lang="en-US" sz="1400" b="1" dirty="0">
                          <a:effectLst/>
                        </a:rPr>
                        <a:t>state, </a:t>
                      </a:r>
                      <a:r>
                        <a:rPr lang="en-US" sz="1400" b="1" dirty="0" smtClean="0">
                          <a:effectLst/>
                        </a:rPr>
                        <a:t>CS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|NBU-CS|&gt;0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8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Biological Modifications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676400"/>
            <a:ext cx="4800600" cy="47244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Methionine</a:t>
            </a:r>
            <a:r>
              <a:rPr lang="en-US" sz="2400" dirty="0" smtClean="0"/>
              <a:t> Oxidation</a:t>
            </a:r>
          </a:p>
          <a:p>
            <a:pPr lvl="1"/>
            <a:r>
              <a:rPr lang="en-US" sz="2400" dirty="0" smtClean="0"/>
              <a:t>ETYGE</a:t>
            </a:r>
            <a:r>
              <a:rPr lang="en-US" sz="2400" b="1" dirty="0" smtClean="0">
                <a:solidFill>
                  <a:srgbClr val="FF0000"/>
                </a:solidFill>
              </a:rPr>
              <a:t>M</a:t>
            </a:r>
            <a:r>
              <a:rPr lang="en-US" sz="2400" dirty="0" smtClean="0"/>
              <a:t>ADCCAK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400" dirty="0" err="1" smtClean="0"/>
              <a:t>Cysteinylation</a:t>
            </a:r>
            <a:endParaRPr lang="en-US" sz="2400" dirty="0" smtClean="0"/>
          </a:p>
          <a:p>
            <a:pPr lvl="1"/>
            <a:r>
              <a:rPr lang="en-US" sz="2400" dirty="0" smtClean="0"/>
              <a:t>ALVLIAFAQYLQQ</a:t>
            </a:r>
            <a:r>
              <a:rPr lang="en-US" sz="2400" b="1" dirty="0" smtClean="0">
                <a:solidFill>
                  <a:srgbClr val="FF0000"/>
                </a:solidFill>
              </a:rPr>
              <a:t>C</a:t>
            </a:r>
            <a:r>
              <a:rPr lang="en-US" sz="2400" dirty="0" smtClean="0"/>
              <a:t>PFEDHVK</a:t>
            </a:r>
            <a:br>
              <a:rPr lang="en-US" sz="2400" dirty="0" smtClean="0"/>
            </a:br>
            <a:endParaRPr lang="en-US" sz="2000" dirty="0" smtClean="0"/>
          </a:p>
          <a:p>
            <a:r>
              <a:rPr lang="en-US" sz="2400" dirty="0" err="1" smtClean="0"/>
              <a:t>Phosphorylation</a:t>
            </a:r>
            <a:endParaRPr lang="en-US" sz="2400" dirty="0" smtClean="0"/>
          </a:p>
          <a:p>
            <a:pPr lvl="1"/>
            <a:r>
              <a:rPr lang="en-US" sz="2400" dirty="0" smtClean="0"/>
              <a:t>TCVADE</a:t>
            </a:r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/>
              <a:t>AENCDK</a:t>
            </a:r>
            <a:br>
              <a:rPr lang="en-US" sz="2400" dirty="0" smtClean="0"/>
            </a:br>
            <a:endParaRPr lang="en-US" sz="2000" dirty="0" smtClean="0"/>
          </a:p>
          <a:p>
            <a:r>
              <a:rPr lang="en-US" sz="2400" dirty="0" err="1" smtClean="0"/>
              <a:t>Acetylation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L</a:t>
            </a:r>
            <a:r>
              <a:rPr lang="en-US" sz="2400" dirty="0" smtClean="0">
                <a:solidFill>
                  <a:srgbClr val="FF0000"/>
                </a:solidFill>
              </a:rPr>
              <a:t>K</a:t>
            </a:r>
            <a:r>
              <a:rPr lang="en-US" sz="2400" dirty="0" smtClean="0"/>
              <a:t>CASLQK </a:t>
            </a:r>
          </a:p>
        </p:txBody>
      </p:sp>
    </p:spTree>
    <p:extLst>
      <p:ext uri="{BB962C8B-B14F-4D97-AF65-F5344CB8AC3E}">
        <p14:creationId xmlns:p14="http://schemas.microsoft.com/office/powerpoint/2010/main" val="222980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304800" y="2438400"/>
            <a:ext cx="533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1778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82675" indent="-168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6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Helvetica" pitchFamily="34" charset="0"/>
              </a:rPr>
              <a:t>Content</a:t>
            </a:r>
          </a:p>
          <a:p>
            <a:pPr eaLnBrk="1" hangingPunct="1">
              <a:defRPr/>
            </a:pPr>
            <a:endParaRPr lang="en-US" sz="1600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  <a:cs typeface="Helvetica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NIST-evaluated spectra for 212,961 compounds</a:t>
            </a:r>
          </a:p>
          <a:p>
            <a:pPr lvl="1">
              <a:buFontTx/>
              <a:buChar char="•"/>
              <a:defRPr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Accompanying chemical name(s) and identifiers</a:t>
            </a:r>
          </a:p>
          <a:p>
            <a:pPr lvl="1">
              <a:buFontTx/>
              <a:buChar char="•"/>
              <a:defRPr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Chemical structures and retention information</a:t>
            </a:r>
          </a:p>
          <a:p>
            <a:pPr>
              <a:buFontTx/>
              <a:buChar char="•"/>
              <a:defRPr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Validated software for spectrum matching</a:t>
            </a:r>
            <a:endParaRPr lang="en-US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7630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NIST/EPA/NIH Mass Spectral Library (</a:t>
            </a:r>
            <a:r>
              <a:rPr lang="en-U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SRD1A</a:t>
            </a: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b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800" dirty="0" smtClean="0"/>
              <a:t>Reference Standard Mass Spectra for Chemical Identification</a:t>
            </a:r>
            <a:r>
              <a:rPr lang="en-US" sz="2400" i="1" dirty="0" smtClean="0"/>
              <a:t> </a:t>
            </a:r>
            <a:br>
              <a:rPr lang="en-US" sz="2400" i="1" dirty="0" smtClean="0"/>
            </a:br>
            <a:r>
              <a:rPr lang="en-US" sz="1800" i="1" dirty="0" smtClean="0"/>
              <a:t>Fragments of charged molecules provide reproducible, discriminating fingerprints for molecules in complex mixtures in:</a:t>
            </a:r>
          </a:p>
        </p:txBody>
      </p:sp>
      <p:pic>
        <p:nvPicPr>
          <p:cNvPr id="410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429000"/>
            <a:ext cx="3324225" cy="248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304800" y="4168676"/>
            <a:ext cx="45085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1778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82675" indent="-168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6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Helvetica" pitchFamily="34" charset="0"/>
              </a:rPr>
              <a:t>Usage</a:t>
            </a:r>
          </a:p>
          <a:p>
            <a:pPr eaLnBrk="1" hangingPunct="1">
              <a:defRPr/>
            </a:pPr>
            <a:endParaRPr lang="en-US" sz="1600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  <a:cs typeface="Helvetica" pitchFamily="34" charset="0"/>
            </a:endParaRPr>
          </a:p>
          <a:p>
            <a:pPr>
              <a:buFontTx/>
              <a:buChar char="•"/>
              <a:defRPr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World’s most widely used MS library</a:t>
            </a:r>
          </a:p>
          <a:p>
            <a:pPr lvl="1">
              <a:buFontTx/>
              <a:buChar char="•"/>
              <a:defRPr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&gt;5,000 </a:t>
            </a:r>
            <a:r>
              <a:rPr lang="en-US" sz="1600" dirty="0">
                <a:latin typeface="Helvetica" pitchFamily="34" charset="0"/>
                <a:cs typeface="Helvetica" pitchFamily="34" charset="0"/>
              </a:rPr>
              <a:t>NEW installations per 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year</a:t>
            </a:r>
            <a:endParaRPr lang="en-US" sz="1600" b="1" dirty="0" smtClean="0">
              <a:latin typeface="Helvetica" pitchFamily="34" charset="0"/>
              <a:cs typeface="Helvetica" pitchFamily="34" charset="0"/>
            </a:endParaRPr>
          </a:p>
          <a:p>
            <a:pPr lvl="1">
              <a:buFontTx/>
              <a:buChar char="•"/>
              <a:defRPr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Integrated into instrument vendor software systems</a:t>
            </a:r>
          </a:p>
          <a:p>
            <a:pPr eaLnBrk="1" hangingPunct="1">
              <a:buFontTx/>
              <a:buChar char="•"/>
              <a:defRPr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Common element in GC-MS ‘gold standard’ identifications</a:t>
            </a:r>
          </a:p>
          <a:p>
            <a:pPr lvl="1" eaLnBrk="1" hangingPunct="1">
              <a:buFontTx/>
              <a:buChar char="•"/>
              <a:defRPr/>
            </a:pPr>
            <a:endParaRPr lang="en-US" sz="1600" dirty="0" smtClean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4102" name="Picture 9" descr="MS C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143000"/>
            <a:ext cx="24384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11"/>
          <p:cNvSpPr txBox="1">
            <a:spLocks noChangeArrowheads="1"/>
          </p:cNvSpPr>
          <p:nvPr/>
        </p:nvSpPr>
        <p:spPr bwMode="auto">
          <a:xfrm>
            <a:off x="762000" y="1524000"/>
            <a:ext cx="3200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69863" indent="-169863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800" dirty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Environmental Analysis</a:t>
            </a:r>
          </a:p>
          <a:p>
            <a:pPr eaLnBrk="1" hangingPunct="1">
              <a:buFontTx/>
              <a:buChar char="•"/>
            </a:pPr>
            <a:r>
              <a:rPr lang="en-US" sz="1800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Medical Research</a:t>
            </a:r>
            <a:endParaRPr lang="en-US" sz="1800" dirty="0">
              <a:solidFill>
                <a:schemeClr val="tx2"/>
              </a:solidFill>
              <a:latin typeface="Helvetica" pitchFamily="34" charset="0"/>
              <a:cs typeface="Helvetica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sz="1800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Homeland Security</a:t>
            </a:r>
            <a:endParaRPr lang="en-US" sz="1800" dirty="0">
              <a:solidFill>
                <a:schemeClr val="tx2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105" name="Text Box 12"/>
          <p:cNvSpPr txBox="1">
            <a:spLocks noChangeArrowheads="1"/>
          </p:cNvSpPr>
          <p:nvPr/>
        </p:nvSpPr>
        <p:spPr bwMode="auto">
          <a:xfrm>
            <a:off x="3505200" y="1528703"/>
            <a:ext cx="3276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69863" indent="-169863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800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Forensics</a:t>
            </a:r>
            <a:endParaRPr lang="en-US" sz="1800" dirty="0">
              <a:solidFill>
                <a:schemeClr val="tx2"/>
              </a:solidFill>
              <a:latin typeface="Helvetica" pitchFamily="34" charset="0"/>
              <a:cs typeface="Helvetica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sz="1800" dirty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Chemical </a:t>
            </a:r>
            <a:r>
              <a:rPr lang="en-US" sz="1800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Manufacturing</a:t>
            </a:r>
            <a:endParaRPr lang="en-US" sz="1800" dirty="0">
              <a:solidFill>
                <a:schemeClr val="tx2"/>
              </a:solidFill>
              <a:latin typeface="Helvetica" pitchFamily="34" charset="0"/>
              <a:cs typeface="Helvetica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sz="1800" dirty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Food Analysis</a:t>
            </a:r>
            <a:endParaRPr lang="en-US" sz="1600" dirty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07278" y="6031468"/>
            <a:ext cx="3453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Helvetica" pitchFamily="34" charset="0"/>
                <a:cs typeface="Helvetica" pitchFamily="34" charset="0"/>
              </a:rPr>
              <a:t>Biomolecular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 Measurement Division</a:t>
            </a:r>
            <a:endParaRPr lang="en-US" sz="1600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20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14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Some Analytical Modifications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3810000" cy="4876800"/>
          </a:xfrm>
        </p:spPr>
        <p:txBody>
          <a:bodyPr>
            <a:normAutofit/>
          </a:bodyPr>
          <a:lstStyle/>
          <a:p>
            <a:pPr marL="91440" indent="-228600"/>
            <a:r>
              <a:rPr lang="en-US" sz="2000" dirty="0" smtClean="0"/>
              <a:t>Methionine Oxidation</a:t>
            </a:r>
          </a:p>
          <a:p>
            <a:pPr marL="557784" lvl="1" indent="-228600"/>
            <a:r>
              <a:rPr lang="en-US" sz="1800" dirty="0" smtClean="0"/>
              <a:t>ETYGE</a:t>
            </a:r>
            <a:r>
              <a:rPr lang="en-US" sz="2000" b="1" dirty="0" smtClean="0">
                <a:solidFill>
                  <a:srgbClr val="FF0000"/>
                </a:solidFill>
              </a:rPr>
              <a:t>M</a:t>
            </a:r>
            <a:r>
              <a:rPr lang="en-US" sz="1800" dirty="0" smtClean="0"/>
              <a:t>ADCCAK</a:t>
            </a:r>
            <a:br>
              <a:rPr lang="en-US" sz="1800" dirty="0" smtClean="0"/>
            </a:br>
            <a:endParaRPr lang="en-US" sz="1800" dirty="0" smtClean="0"/>
          </a:p>
          <a:p>
            <a:pPr marL="91440" indent="-228600"/>
            <a:r>
              <a:rPr lang="en-US" sz="2000" dirty="0" smtClean="0"/>
              <a:t>Glutamine Deamination</a:t>
            </a:r>
          </a:p>
          <a:p>
            <a:pPr marL="557784" lvl="1" indent="-228600"/>
            <a:r>
              <a:rPr lang="en-US" sz="1800" b="1" dirty="0" smtClean="0">
                <a:solidFill>
                  <a:srgbClr val="FF0000"/>
                </a:solidFill>
              </a:rPr>
              <a:t>Q</a:t>
            </a:r>
            <a:r>
              <a:rPr lang="en-US" sz="1800" dirty="0" smtClean="0"/>
              <a:t>TALVELVK</a:t>
            </a:r>
            <a:br>
              <a:rPr lang="en-US" sz="1800" dirty="0" smtClean="0"/>
            </a:br>
            <a:endParaRPr lang="en-US" sz="1800" dirty="0" smtClean="0"/>
          </a:p>
          <a:p>
            <a:pPr marL="91440" indent="-228600"/>
            <a:r>
              <a:rPr lang="en-US" sz="2000" dirty="0" smtClean="0"/>
              <a:t>Pyro-</a:t>
            </a:r>
            <a:r>
              <a:rPr lang="en-US" sz="2000" dirty="0" err="1" smtClean="0"/>
              <a:t>carbamidomethyl</a:t>
            </a:r>
            <a:endParaRPr lang="en-US" sz="2000" dirty="0" smtClean="0"/>
          </a:p>
          <a:p>
            <a:pPr marL="557784" lvl="1" indent="-228600"/>
            <a:r>
              <a:rPr lang="en-US" sz="2000" b="1" dirty="0" smtClean="0">
                <a:solidFill>
                  <a:srgbClr val="FF0000"/>
                </a:solidFill>
              </a:rPr>
              <a:t>C</a:t>
            </a:r>
            <a:r>
              <a:rPr lang="en-US" sz="1800" dirty="0" smtClean="0"/>
              <a:t>CTESLVNR</a:t>
            </a:r>
            <a:br>
              <a:rPr lang="en-US" sz="1800" dirty="0" smtClean="0"/>
            </a:br>
            <a:endParaRPr lang="en-US" sz="1800" dirty="0" smtClean="0"/>
          </a:p>
          <a:p>
            <a:pPr marL="91440" indent="-228600"/>
            <a:r>
              <a:rPr lang="en-US" sz="2000" dirty="0" err="1" smtClean="0"/>
              <a:t>Underalkylation</a:t>
            </a:r>
            <a:r>
              <a:rPr lang="en-US" sz="2000" dirty="0" smtClean="0"/>
              <a:t> </a:t>
            </a:r>
          </a:p>
          <a:p>
            <a:pPr marL="557784" lvl="1" indent="-228600"/>
            <a:r>
              <a:rPr lang="en-US" sz="1800" dirty="0" smtClean="0"/>
              <a:t>C</a:t>
            </a:r>
            <a:r>
              <a:rPr lang="en-US" sz="2000" b="1" dirty="0" smtClean="0">
                <a:solidFill>
                  <a:srgbClr val="FF0000"/>
                </a:solidFill>
              </a:rPr>
              <a:t>C</a:t>
            </a:r>
            <a:r>
              <a:rPr lang="en-US" sz="1800" dirty="0" smtClean="0"/>
              <a:t>TESLVNR </a:t>
            </a:r>
            <a:br>
              <a:rPr lang="en-US" sz="1800" dirty="0" smtClean="0"/>
            </a:br>
            <a:endParaRPr lang="en-US" sz="1800" dirty="0" smtClean="0"/>
          </a:p>
          <a:p>
            <a:pPr marL="91440" indent="-228600"/>
            <a:r>
              <a:rPr lang="en-US" sz="2000" dirty="0" err="1" smtClean="0"/>
              <a:t>Overalkylation</a:t>
            </a:r>
            <a:endParaRPr lang="en-US" sz="2000" dirty="0" smtClean="0"/>
          </a:p>
          <a:p>
            <a:pPr marL="557784" lvl="1" indent="-228600"/>
            <a:r>
              <a:rPr lang="en-US" sz="1800" dirty="0" smtClean="0"/>
              <a:t>LVN</a:t>
            </a:r>
            <a:r>
              <a:rPr lang="en-US" sz="1800" b="1" dirty="0" smtClean="0">
                <a:solidFill>
                  <a:srgbClr val="FF0000"/>
                </a:solidFill>
              </a:rPr>
              <a:t>E</a:t>
            </a:r>
            <a:r>
              <a:rPr lang="en-US" sz="1800" dirty="0" smtClean="0"/>
              <a:t>VTEFAK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43400" y="1378758"/>
            <a:ext cx="34290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lvl="0" indent="-228600">
              <a:lnSpc>
                <a:spcPct val="110000"/>
              </a:lnSpc>
              <a:spcBef>
                <a:spcPts val="675"/>
              </a:spcBef>
              <a:buFont typeface="Arial" pitchFamily="34" charset="0"/>
              <a:buChar char="•"/>
              <a:defRPr/>
            </a:pPr>
            <a:r>
              <a:rPr lang="en-US" sz="2000" dirty="0" err="1" smtClean="0"/>
              <a:t>Transpeptidation</a:t>
            </a:r>
            <a:endParaRPr lang="en-US" sz="2000" dirty="0" smtClean="0"/>
          </a:p>
          <a:p>
            <a:pPr marL="557784" lvl="1" indent="-228600">
              <a:lnSpc>
                <a:spcPct val="110000"/>
              </a:lnSpc>
              <a:spcBef>
                <a:spcPts val="675"/>
              </a:spcBef>
              <a:buFont typeface="Arial" pitchFamily="34" charset="0"/>
              <a:buChar char="–"/>
            </a:pPr>
            <a:r>
              <a:rPr lang="en-US" dirty="0" smtClean="0"/>
              <a:t>TPVSDR</a:t>
            </a:r>
            <a:r>
              <a:rPr lang="en-US" sz="2000" b="1" dirty="0" smtClean="0">
                <a:solidFill>
                  <a:srgbClr val="FF0000"/>
                </a:solidFill>
              </a:rPr>
              <a:t>R</a:t>
            </a:r>
            <a:r>
              <a:rPr lang="en-US" sz="2200" dirty="0" smtClean="0">
                <a:solidFill>
                  <a:srgbClr val="FF0000"/>
                </a:solidFill>
              </a:rPr>
              <a:t/>
            </a:r>
            <a:br>
              <a:rPr lang="en-US" sz="2200" dirty="0" smtClean="0">
                <a:solidFill>
                  <a:srgbClr val="FF0000"/>
                </a:solidFill>
              </a:rPr>
            </a:br>
            <a:endParaRPr lang="en-US" dirty="0" smtClean="0"/>
          </a:p>
          <a:p>
            <a:pPr marL="342900" lvl="0" indent="-228600">
              <a:lnSpc>
                <a:spcPct val="110000"/>
              </a:lnSpc>
              <a:spcBef>
                <a:spcPts val="675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Iron </a:t>
            </a:r>
          </a:p>
          <a:p>
            <a:pPr marL="557784" lvl="1" indent="-228600">
              <a:lnSpc>
                <a:spcPct val="110000"/>
              </a:lnSpc>
              <a:spcBef>
                <a:spcPts val="675"/>
              </a:spcBef>
              <a:buFont typeface="Arial" pitchFamily="34" charset="0"/>
              <a:buChar char="–"/>
            </a:pPr>
            <a:r>
              <a:rPr lang="en-US" dirty="0" smtClean="0">
                <a:solidFill>
                  <a:prstClr val="black"/>
                </a:solidFill>
              </a:rPr>
              <a:t>AAF</a:t>
            </a:r>
            <a:r>
              <a:rPr lang="en-US" sz="2000" b="1" dirty="0" smtClean="0">
                <a:solidFill>
                  <a:srgbClr val="FF0000"/>
                </a:solidFill>
              </a:rPr>
              <a:t>TE</a:t>
            </a:r>
            <a:r>
              <a:rPr lang="en-US" dirty="0" smtClean="0">
                <a:solidFill>
                  <a:prstClr val="black"/>
                </a:solidFill>
              </a:rPr>
              <a:t>CCQAADK</a:t>
            </a:r>
            <a:br>
              <a:rPr lang="en-US" dirty="0" smtClean="0">
                <a:solidFill>
                  <a:prstClr val="black"/>
                </a:solidFill>
              </a:rPr>
            </a:br>
            <a:endParaRPr lang="en-US" sz="2200" dirty="0" smtClean="0">
              <a:solidFill>
                <a:prstClr val="black"/>
              </a:solidFill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Sodiation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57784" lvl="1" indent="-228600">
              <a:lnSpc>
                <a:spcPct val="110000"/>
              </a:lnSpc>
              <a:spcBef>
                <a:spcPts val="675"/>
              </a:spcBef>
              <a:buFont typeface="Arial" pitchFamily="34" charset="0"/>
              <a:buChar char="–"/>
            </a:pPr>
            <a:r>
              <a:rPr lang="en-US" dirty="0" smtClean="0"/>
              <a:t>LVN</a:t>
            </a:r>
            <a:r>
              <a:rPr lang="en-US" sz="2000" b="1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VTEFAK</a:t>
            </a:r>
            <a:br>
              <a:rPr lang="en-US" dirty="0" smtClean="0"/>
            </a:b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Carbamylation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57784" lvl="1" indent="-228600">
              <a:lnSpc>
                <a:spcPct val="110000"/>
              </a:lnSpc>
              <a:spcBef>
                <a:spcPts val="675"/>
              </a:spcBef>
              <a:buFont typeface="Arial" pitchFamily="34" charset="0"/>
              <a:buChar char="–"/>
            </a:pPr>
            <a:r>
              <a:rPr lang="en-US" sz="2000" b="1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LHTLFGDK</a:t>
            </a:r>
            <a:br>
              <a:rPr lang="en-US" dirty="0" smtClean="0"/>
            </a:br>
            <a:endParaRPr lang="en-US" dirty="0" smtClean="0"/>
          </a:p>
          <a:p>
            <a:pPr marL="342900" lvl="0" indent="-228600">
              <a:lnSpc>
                <a:spcPct val="110000"/>
              </a:lnSpc>
              <a:spcBef>
                <a:spcPts val="675"/>
              </a:spcBef>
              <a:buFont typeface="Arial" pitchFamily="34" charset="0"/>
              <a:buChar char="•"/>
              <a:defRPr/>
            </a:pPr>
            <a:r>
              <a:rPr lang="en-US" sz="2000" dirty="0" err="1" smtClean="0"/>
              <a:t>Tris</a:t>
            </a:r>
            <a:r>
              <a:rPr lang="en-US" sz="2000" dirty="0" smtClean="0"/>
              <a:t>-derived N-term (=70)</a:t>
            </a:r>
          </a:p>
          <a:p>
            <a:pPr marL="557784" lvl="1" indent="-228600">
              <a:lnSpc>
                <a:spcPct val="110000"/>
              </a:lnSpc>
              <a:spcBef>
                <a:spcPts val="675"/>
              </a:spcBef>
              <a:buFont typeface="Arial" pitchFamily="34" charset="0"/>
              <a:buChar char="–"/>
            </a:pPr>
            <a:r>
              <a:rPr lang="en-US" dirty="0" smtClean="0"/>
              <a:t>Method/Sample Dependent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1227894"/>
            <a:ext cx="3429000" cy="3124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4343400"/>
            <a:ext cx="34290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43400" y="1219200"/>
            <a:ext cx="35052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43400" y="2209800"/>
            <a:ext cx="3505200" cy="213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43400" y="4343400"/>
            <a:ext cx="35052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2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Indigestible Peptides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1534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Hyper-missed cleavage peptides </a:t>
            </a:r>
          </a:p>
          <a:p>
            <a:pPr lvl="1"/>
            <a:r>
              <a:rPr lang="en-US" sz="2400" dirty="0" smtClean="0"/>
              <a:t>DVFLGMFLYEYA</a:t>
            </a:r>
            <a:r>
              <a:rPr lang="en-US" sz="2400" dirty="0" smtClean="0">
                <a:solidFill>
                  <a:srgbClr val="FF0000"/>
                </a:solidFill>
              </a:rPr>
              <a:t>RR</a:t>
            </a:r>
            <a:r>
              <a:rPr lang="en-US" sz="2400" dirty="0" smtClean="0"/>
              <a:t>HPDYSVVLLL</a:t>
            </a:r>
            <a:r>
              <a:rPr lang="en-US" sz="2400" dirty="0" smtClean="0">
                <a:solidFill>
                  <a:srgbClr val="FF0000"/>
                </a:solidFill>
              </a:rPr>
              <a:t>R</a:t>
            </a:r>
            <a:r>
              <a:rPr lang="en-US" sz="2400" dirty="0" smtClean="0"/>
              <a:t>LA</a:t>
            </a:r>
            <a:r>
              <a:rPr lang="en-US" sz="2400" dirty="0" smtClean="0">
                <a:solidFill>
                  <a:srgbClr val="FF0000"/>
                </a:solidFill>
              </a:rPr>
              <a:t>K</a:t>
            </a:r>
            <a:r>
              <a:rPr lang="en-US" sz="2400" dirty="0" smtClean="0"/>
              <a:t>TYETTLE</a:t>
            </a:r>
            <a:r>
              <a:rPr lang="en-US" sz="2400" dirty="0" smtClean="0">
                <a:solidFill>
                  <a:srgbClr val="FF0000"/>
                </a:solidFill>
              </a:rPr>
              <a:t>K</a:t>
            </a:r>
            <a:r>
              <a:rPr lang="en-US" sz="2400" dirty="0" smtClean="0"/>
              <a:t>/4+</a:t>
            </a:r>
          </a:p>
          <a:p>
            <a:pPr lvl="1"/>
            <a:r>
              <a:rPr lang="en-US" sz="2400" dirty="0" smtClean="0"/>
              <a:t>NYAEA</a:t>
            </a:r>
            <a:r>
              <a:rPr lang="en-US" sz="2400" dirty="0" smtClean="0">
                <a:solidFill>
                  <a:srgbClr val="FF0000"/>
                </a:solidFill>
              </a:rPr>
              <a:t>K</a:t>
            </a:r>
            <a:r>
              <a:rPr lang="en-US" sz="2400" dirty="0" smtClean="0"/>
              <a:t>DVFLGMFLYEYA</a:t>
            </a:r>
            <a:r>
              <a:rPr lang="en-US" sz="2400" dirty="0" smtClean="0">
                <a:solidFill>
                  <a:srgbClr val="FF0000"/>
                </a:solidFill>
              </a:rPr>
              <a:t>RR</a:t>
            </a:r>
            <a:r>
              <a:rPr lang="en-US" sz="2400" dirty="0" smtClean="0"/>
              <a:t>HPDYSVVLLL</a:t>
            </a:r>
            <a:r>
              <a:rPr lang="en-US" sz="2400" dirty="0" smtClean="0">
                <a:solidFill>
                  <a:srgbClr val="FF0000"/>
                </a:solidFill>
              </a:rPr>
              <a:t>R</a:t>
            </a:r>
            <a:r>
              <a:rPr lang="en-US" sz="2400" dirty="0" smtClean="0"/>
              <a:t>/4+</a:t>
            </a:r>
          </a:p>
          <a:p>
            <a:pPr lvl="1"/>
            <a:r>
              <a:rPr lang="en-US" sz="2400" dirty="0" smtClean="0"/>
              <a:t>QNCELFEQLGEY</a:t>
            </a:r>
            <a:r>
              <a:rPr lang="en-US" sz="2400" dirty="0" smtClean="0">
                <a:solidFill>
                  <a:srgbClr val="FF0000"/>
                </a:solidFill>
              </a:rPr>
              <a:t>K</a:t>
            </a:r>
            <a:r>
              <a:rPr lang="en-US" sz="2400" dirty="0" smtClean="0"/>
              <a:t>FQNALLVRYT</a:t>
            </a:r>
            <a:r>
              <a:rPr lang="en-US" sz="2400" dirty="0" smtClean="0">
                <a:solidFill>
                  <a:srgbClr val="FF0000"/>
                </a:solidFill>
              </a:rPr>
              <a:t>KK</a:t>
            </a:r>
            <a:r>
              <a:rPr lang="en-US" sz="2400" dirty="0" smtClean="0"/>
              <a:t>VPQVSTPTLVEVS</a:t>
            </a:r>
            <a:r>
              <a:rPr lang="en-US" sz="2400" dirty="0" smtClean="0">
                <a:solidFill>
                  <a:srgbClr val="FF0000"/>
                </a:solidFill>
              </a:rPr>
              <a:t>R</a:t>
            </a:r>
            <a:r>
              <a:rPr lang="en-US" sz="2400" dirty="0" smtClean="0"/>
              <a:t>/5+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Formed quickly, not affected by digestion time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85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IgG</a:t>
            </a:r>
            <a:r>
              <a:rPr lang="en-US" dirty="0" smtClean="0"/>
              <a:t> Modifications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 smtClean="0"/>
              <a:t>Large-Scale Identification and Quantification of Covalent Modifications in Therapeutic Proteins 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“In an LC/MS/MS analysis of a tryptic digestion of an IgG2 mono-clonal antibody, 1712 peptide ions … and </a:t>
            </a:r>
            <a:r>
              <a:rPr lang="en-US" dirty="0" smtClean="0">
                <a:solidFill>
                  <a:srgbClr val="FF0000"/>
                </a:solidFill>
              </a:rPr>
              <a:t>227 modifications were identified </a:t>
            </a:r>
            <a:r>
              <a:rPr lang="en-US" i="1" dirty="0" smtClean="0"/>
              <a:t>…”</a:t>
            </a:r>
          </a:p>
          <a:p>
            <a:pPr lvl="2"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Zhongqi Zhang, </a:t>
            </a:r>
            <a:r>
              <a:rPr lang="en-US" i="1" dirty="0"/>
              <a:t>Anal. Chem. </a:t>
            </a:r>
            <a:r>
              <a:rPr lang="en-US" b="1" dirty="0"/>
              <a:t>2009</a:t>
            </a:r>
            <a:r>
              <a:rPr lang="en-US" dirty="0"/>
              <a:t>, </a:t>
            </a:r>
            <a:r>
              <a:rPr lang="en-US" i="1" dirty="0"/>
              <a:t>81</a:t>
            </a:r>
            <a:r>
              <a:rPr lang="en-US" dirty="0"/>
              <a:t>, </a:t>
            </a:r>
            <a:r>
              <a:rPr lang="en-US" dirty="0" smtClean="0"/>
              <a:t>8354–8364</a:t>
            </a:r>
            <a:br>
              <a:rPr lang="en-US" dirty="0" smtClean="0"/>
            </a:br>
            <a:endParaRPr lang="en-US" dirty="0" smtClean="0"/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From protein </a:t>
            </a:r>
            <a:r>
              <a:rPr lang="en-US" b="1" dirty="0"/>
              <a:t>and</a:t>
            </a:r>
            <a:r>
              <a:rPr lang="en-US" dirty="0"/>
              <a:t> </a:t>
            </a:r>
            <a:r>
              <a:rPr lang="en-US" dirty="0" smtClean="0"/>
              <a:t>processing</a:t>
            </a:r>
            <a:endParaRPr lang="en-US" i="1" dirty="0"/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Most from processing</a:t>
            </a:r>
          </a:p>
        </p:txBody>
      </p:sp>
    </p:spTree>
    <p:extLst>
      <p:ext uri="{BB962C8B-B14F-4D97-AF65-F5344CB8AC3E}">
        <p14:creationId xmlns:p14="http://schemas.microsoft.com/office/powerpoint/2010/main" val="237164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IgG</a:t>
            </a:r>
            <a:r>
              <a:rPr lang="en-US" dirty="0" smtClean="0"/>
              <a:t> Tryptic Peptide Libraries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391400" cy="45259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400" dirty="0" smtClean="0"/>
              <a:t>Six Commercial Drugs</a:t>
            </a:r>
          </a:p>
          <a:p>
            <a:pPr lvl="1" eaLnBrk="1" hangingPunct="1">
              <a:defRPr/>
            </a:pPr>
            <a:r>
              <a:rPr lang="en-US" sz="2000" dirty="0" smtClean="0"/>
              <a:t>1 Constant Region, Individual Variable Region Libraries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err="1" smtClean="0"/>
              <a:t>Cetuximab</a:t>
            </a:r>
            <a:r>
              <a:rPr lang="en-US" sz="2400" dirty="0" smtClean="0"/>
              <a:t> Example – Spectra for 975 Different Ions</a:t>
            </a:r>
          </a:p>
          <a:p>
            <a:pPr lvl="1" eaLnBrk="1" hangingPunct="1">
              <a:defRPr/>
            </a:pPr>
            <a:r>
              <a:rPr lang="en-US" sz="2000" dirty="0" smtClean="0"/>
              <a:t>156 Simple </a:t>
            </a:r>
            <a:r>
              <a:rPr lang="en-US" sz="2000" dirty="0" err="1" smtClean="0"/>
              <a:t>Tryptics</a:t>
            </a:r>
            <a:endParaRPr lang="en-US" sz="2000" dirty="0" smtClean="0"/>
          </a:p>
          <a:p>
            <a:pPr lvl="1" eaLnBrk="1" hangingPunct="1">
              <a:defRPr/>
            </a:pPr>
            <a:r>
              <a:rPr lang="en-US" sz="2000" dirty="0" smtClean="0"/>
              <a:t>175 Modifications</a:t>
            </a:r>
          </a:p>
          <a:p>
            <a:pPr lvl="1" eaLnBrk="1" hangingPunct="1">
              <a:defRPr/>
            </a:pPr>
            <a:r>
              <a:rPr lang="en-US" sz="2000" dirty="0" smtClean="0"/>
              <a:t>200 ‘In-sample’ </a:t>
            </a:r>
            <a:r>
              <a:rPr lang="en-US" sz="2000" dirty="0" err="1" smtClean="0"/>
              <a:t>Semitryptics</a:t>
            </a:r>
            <a:endParaRPr lang="en-US" sz="2000" dirty="0" smtClean="0"/>
          </a:p>
          <a:p>
            <a:pPr lvl="1" eaLnBrk="1" hangingPunct="1">
              <a:defRPr/>
            </a:pPr>
            <a:r>
              <a:rPr lang="en-US" sz="2000" dirty="0" smtClean="0"/>
              <a:t>169 ‘In-source’ </a:t>
            </a:r>
            <a:r>
              <a:rPr lang="en-US" sz="2000" dirty="0" err="1" smtClean="0"/>
              <a:t>Semitryptics</a:t>
            </a:r>
            <a:endParaRPr lang="en-US" sz="2000" dirty="0" smtClean="0"/>
          </a:p>
          <a:p>
            <a:pPr lvl="1" eaLnBrk="1" hangingPunct="1">
              <a:defRPr/>
            </a:pPr>
            <a:r>
              <a:rPr lang="en-US" sz="2000" dirty="0" smtClean="0"/>
              <a:t>101 Unexpected Missed Cleavage</a:t>
            </a:r>
          </a:p>
          <a:p>
            <a:pPr lvl="1" eaLnBrk="1" hangingPunct="1">
              <a:defRPr/>
            </a:pPr>
            <a:r>
              <a:rPr lang="en-US" sz="2000" dirty="0" smtClean="0"/>
              <a:t>  41 Under-/Over-alkylation</a:t>
            </a:r>
          </a:p>
          <a:p>
            <a:pPr lvl="1" eaLnBrk="1" hangingPunct="1">
              <a:defRPr/>
            </a:pPr>
            <a:r>
              <a:rPr lang="en-US" sz="2000" dirty="0" smtClean="0"/>
              <a:t>133 Unidentified Modifications</a:t>
            </a:r>
          </a:p>
        </p:txBody>
      </p:sp>
    </p:spTree>
    <p:extLst>
      <p:ext uri="{BB962C8B-B14F-4D97-AF65-F5344CB8AC3E}">
        <p14:creationId xmlns:p14="http://schemas.microsoft.com/office/powerpoint/2010/main" val="20167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Cetuximab</a:t>
            </a:r>
            <a:r>
              <a:rPr lang="en-US" dirty="0" smtClean="0"/>
              <a:t> Modifications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166051"/>
              </p:ext>
            </p:extLst>
          </p:nvPr>
        </p:nvGraphicFramePr>
        <p:xfrm>
          <a:off x="1676400" y="1600200"/>
          <a:ext cx="60960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311400"/>
                <a:gridCol w="1752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Modification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Different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Ions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Carbamyl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N-term,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Oxidation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M, H, 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Cation:Na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D, 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Gln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-&gt;pyro-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Glu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 at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N-term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Cation:Ca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D, 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Formyl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N-term,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K, S, 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Dehydration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Pyro-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carbamidomethyl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 at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N-term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Transpeptidation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and Lys at N or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C-term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Glu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-&gt;pyro-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Glu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 at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N-term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Deamidation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N, Q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50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IgG Digest Peptides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1" t="11771" r="2112" b="7112"/>
          <a:stretch>
            <a:fillRect/>
          </a:stretch>
        </p:blipFill>
        <p:spPr bwMode="auto">
          <a:xfrm>
            <a:off x="228600" y="1371600"/>
            <a:ext cx="8605838" cy="496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6781800" y="5410200"/>
            <a:ext cx="1676400" cy="461963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chemeClr val="tx2"/>
                </a:solidFill>
              </a:rPr>
              <a:t>Annotation</a:t>
            </a: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5638800" y="1600200"/>
            <a:ext cx="3124200" cy="40005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tx2"/>
                </a:solidFill>
              </a:rPr>
              <a:t>FN</a:t>
            </a:r>
            <a:r>
              <a:rPr lang="en-US" sz="2000" b="1">
                <a:solidFill>
                  <a:srgbClr val="FF0000"/>
                </a:solidFill>
              </a:rPr>
              <a:t>W(O)</a:t>
            </a:r>
            <a:r>
              <a:rPr lang="en-US" sz="2000" b="1">
                <a:solidFill>
                  <a:schemeClr val="tx2"/>
                </a:solidFill>
              </a:rPr>
              <a:t>YVDGVEVHNAK/3+</a:t>
            </a:r>
          </a:p>
        </p:txBody>
      </p:sp>
      <p:sp>
        <p:nvSpPr>
          <p:cNvPr id="23558" name="TextBox 2"/>
          <p:cNvSpPr txBox="1">
            <a:spLocks noChangeArrowheads="1"/>
          </p:cNvSpPr>
          <p:nvPr/>
        </p:nvSpPr>
        <p:spPr bwMode="auto">
          <a:xfrm>
            <a:off x="609600" y="1581150"/>
            <a:ext cx="2286000" cy="708025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tx2"/>
                </a:solidFill>
              </a:rPr>
              <a:t>Library Consensus Spectrum</a:t>
            </a:r>
          </a:p>
        </p:txBody>
      </p:sp>
    </p:spTree>
    <p:extLst>
      <p:ext uri="{BB962C8B-B14F-4D97-AF65-F5344CB8AC3E}">
        <p14:creationId xmlns:p14="http://schemas.microsoft.com/office/powerpoint/2010/main" val="191617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8"/>
          <a:stretch>
            <a:fillRect/>
          </a:stretch>
        </p:blipFill>
        <p:spPr bwMode="auto">
          <a:xfrm>
            <a:off x="76200" y="3689350"/>
            <a:ext cx="89789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Glycopeptide Features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876800" y="990600"/>
          <a:ext cx="3810001" cy="185899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85801"/>
                <a:gridCol w="838200"/>
                <a:gridCol w="762000"/>
                <a:gridCol w="843643"/>
                <a:gridCol w="680357"/>
              </a:tblGrid>
              <a:tr h="335227"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NEUTRAL MONOSACCHARIDE LOSSES</a:t>
                      </a:r>
                      <a:endParaRPr lang="en-US" sz="1600" dirty="0"/>
                    </a:p>
                  </a:txBody>
                  <a:tcPr marT="45696" marB="45696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0474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1+</a:t>
                      </a:r>
                      <a:endParaRPr lang="en-US" sz="1400" dirty="0"/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2+</a:t>
                      </a:r>
                      <a:endParaRPr lang="en-US" sz="1400" dirty="0"/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3+</a:t>
                      </a:r>
                      <a:endParaRPr lang="en-US" sz="1400" dirty="0"/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4+</a:t>
                      </a:r>
                      <a:endParaRPr lang="en-US" sz="1400" dirty="0"/>
                    </a:p>
                  </a:txBody>
                  <a:tcPr marT="45696" marB="45696"/>
                </a:tc>
              </a:tr>
              <a:tr h="304747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203.0794</a:t>
                      </a: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101.5397</a:t>
                      </a: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67.6931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50.7698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17" marB="0" anchor="b"/>
                </a:tc>
              </a:tr>
              <a:tr h="304747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162.0528</a:t>
                      </a: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81.0264</a:t>
                      </a: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54.0176</a:t>
                      </a: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40.5132</a:t>
                      </a:r>
                    </a:p>
                  </a:txBody>
                  <a:tcPr marL="7620" marR="7620" marT="7617" marB="0" anchor="b"/>
                </a:tc>
              </a:tr>
              <a:tr h="304747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146.0579</a:t>
                      </a: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73.0289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48.6859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36.5144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17" marB="0" anchor="b"/>
                </a:tc>
              </a:tr>
              <a:tr h="304747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291.0954</a:t>
                      </a: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145.5477</a:t>
                      </a: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97.0318</a:t>
                      </a:r>
                    </a:p>
                  </a:txBody>
                  <a:tcPr marL="7620" marR="7620" marT="76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72.7738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17" marB="0" anchor="b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789473"/>
              </p:ext>
            </p:extLst>
          </p:nvPr>
        </p:nvGraphicFramePr>
        <p:xfrm>
          <a:off x="598488" y="990600"/>
          <a:ext cx="3581400" cy="224001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1998"/>
                <a:gridCol w="2339402"/>
              </a:tblGrid>
              <a:tr h="33522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OXONIUM IONS</a:t>
                      </a:r>
                      <a:endParaRPr lang="en-US" sz="1600" dirty="0"/>
                    </a:p>
                  </a:txBody>
                  <a:tcPr marT="45697" marB="45697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987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Theory</a:t>
                      </a:r>
                      <a:endParaRPr lang="en-US" sz="1400" b="1" dirty="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Our</a:t>
                      </a:r>
                      <a:r>
                        <a:rPr lang="en-US" sz="1400" b="1" baseline="0" dirty="0" smtClean="0"/>
                        <a:t> addition</a:t>
                      </a:r>
                      <a:endParaRPr lang="en-US" sz="1400" b="1" dirty="0"/>
                    </a:p>
                  </a:txBody>
                  <a:tcPr marT="45697" marB="45697"/>
                </a:tc>
              </a:tr>
              <a:tr h="1584866">
                <a:tc>
                  <a:txBody>
                    <a:bodyPr/>
                    <a:lstStyle/>
                    <a:p>
                      <a:pPr marL="0" indent="0" eaLnBrk="1" fontAlgn="auto" hangingPunct="1">
                        <a:spcAft>
                          <a:spcPts val="0"/>
                        </a:spcAft>
                        <a:defRPr/>
                      </a:pPr>
                      <a:r>
                        <a:rPr lang="en-US" sz="1400" i="1" dirty="0" smtClean="0">
                          <a:latin typeface="+mj-lt"/>
                        </a:rPr>
                        <a:t>m/z</a:t>
                      </a:r>
                      <a:r>
                        <a:rPr lang="en-US" sz="1400" dirty="0" smtClean="0">
                          <a:latin typeface="+mj-lt"/>
                        </a:rPr>
                        <a:t> 163.0601</a:t>
                      </a:r>
                    </a:p>
                    <a:p>
                      <a:pPr marL="0" indent="0" eaLnBrk="1" fontAlgn="auto" hangingPunct="1">
                        <a:spcAft>
                          <a:spcPts val="0"/>
                        </a:spcAft>
                        <a:defRPr/>
                      </a:pPr>
                      <a:r>
                        <a:rPr lang="en-US" sz="1400" i="1" dirty="0" smtClean="0">
                          <a:latin typeface="+mj-lt"/>
                        </a:rPr>
                        <a:t>m/z </a:t>
                      </a:r>
                      <a:r>
                        <a:rPr lang="en-US" sz="1400" dirty="0" smtClean="0">
                          <a:latin typeface="+mj-lt"/>
                        </a:rPr>
                        <a:t>204.0867</a:t>
                      </a:r>
                    </a:p>
                    <a:p>
                      <a:pPr marL="0" indent="0" eaLnBrk="1" fontAlgn="auto" hangingPunct="1">
                        <a:spcAft>
                          <a:spcPts val="0"/>
                        </a:spcAft>
                        <a:defRPr/>
                      </a:pP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m/z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dirty="0" smtClean="0">
                          <a:latin typeface="+mj-lt"/>
                        </a:rPr>
                        <a:t>274.0921</a:t>
                      </a:r>
                    </a:p>
                    <a:p>
                      <a:pPr marL="0" indent="0" eaLnBrk="1" fontAlgn="auto" hangingPunct="1">
                        <a:spcAft>
                          <a:spcPts val="0"/>
                        </a:spcAft>
                        <a:defRPr/>
                      </a:pP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m/z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dirty="0" smtClean="0">
                          <a:latin typeface="+mj-lt"/>
                        </a:rPr>
                        <a:t>292.1026</a:t>
                      </a:r>
                    </a:p>
                    <a:p>
                      <a:pPr marL="0" indent="0" eaLnBrk="1" fontAlgn="auto" hangingPunct="1">
                        <a:spcAft>
                          <a:spcPts val="0"/>
                        </a:spcAft>
                        <a:defRPr/>
                      </a:pP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m/z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dirty="0" smtClean="0">
                          <a:latin typeface="+mj-lt"/>
                        </a:rPr>
                        <a:t>366.1387</a:t>
                      </a:r>
                    </a:p>
                    <a:p>
                      <a:pPr marL="0" indent="0" eaLnBrk="1" fontAlgn="auto" hangingPunct="1">
                        <a:spcAft>
                          <a:spcPts val="0"/>
                        </a:spcAft>
                        <a:defRPr/>
                      </a:pP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m/z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dirty="0" smtClean="0">
                          <a:latin typeface="+mj-lt"/>
                        </a:rPr>
                        <a:t>454.1555</a:t>
                      </a:r>
                    </a:p>
                    <a:p>
                      <a:pPr marL="0" indent="0" eaLnBrk="1" fontAlgn="auto" hangingPunct="1">
                        <a:spcAft>
                          <a:spcPts val="0"/>
                        </a:spcAft>
                        <a:defRPr/>
                      </a:pP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m/z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dirty="0" smtClean="0">
                          <a:latin typeface="+mj-lt"/>
                        </a:rPr>
                        <a:t>657.2349</a:t>
                      </a: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marL="0" indent="0" eaLnBrk="1" fontAlgn="auto" hangingPunct="1">
                        <a:spcAft>
                          <a:spcPts val="0"/>
                        </a:spcAft>
                        <a:defRPr/>
                      </a:pPr>
                      <a:r>
                        <a:rPr lang="en-US" sz="1400" i="1" dirty="0" smtClean="0"/>
                        <a:t>m/z</a:t>
                      </a:r>
                      <a:r>
                        <a:rPr lang="en-US" sz="1400" dirty="0" smtClean="0"/>
                        <a:t> 138.0550       -</a:t>
                      </a:r>
                      <a:r>
                        <a:rPr lang="en-US" sz="1200" dirty="0" smtClean="0"/>
                        <a:t>(2H</a:t>
                      </a:r>
                      <a:r>
                        <a:rPr lang="en-US" sz="1200" baseline="-25000" dirty="0" smtClean="0"/>
                        <a:t>2</a:t>
                      </a:r>
                      <a:r>
                        <a:rPr lang="en-US" sz="1200" dirty="0" smtClean="0"/>
                        <a:t>O+CH</a:t>
                      </a:r>
                      <a:r>
                        <a:rPr lang="en-US" sz="1200" baseline="-25000" dirty="0" smtClean="0"/>
                        <a:t>2</a:t>
                      </a:r>
                      <a:r>
                        <a:rPr lang="en-US" sz="1200" dirty="0" smtClean="0"/>
                        <a:t>O)</a:t>
                      </a:r>
                    </a:p>
                    <a:p>
                      <a:pPr marL="0" indent="0" eaLnBrk="1" fontAlgn="auto" hangingPunct="1">
                        <a:spcAft>
                          <a:spcPts val="0"/>
                        </a:spcAft>
                        <a:defRPr/>
                      </a:pPr>
                      <a:r>
                        <a:rPr lang="en-US" sz="1400" i="1" dirty="0" smtClean="0"/>
                        <a:t>m/z </a:t>
                      </a:r>
                      <a:r>
                        <a:rPr lang="en-US" sz="1400" dirty="0" smtClean="0"/>
                        <a:t>168.0655       -</a:t>
                      </a:r>
                      <a:r>
                        <a:rPr lang="en-US" sz="1200" dirty="0" smtClean="0"/>
                        <a:t>2H</a:t>
                      </a:r>
                      <a:r>
                        <a:rPr lang="en-US" sz="1200" baseline="-25000" dirty="0" smtClean="0"/>
                        <a:t>2</a:t>
                      </a:r>
                      <a:r>
                        <a:rPr lang="en-US" sz="1200" dirty="0" smtClean="0"/>
                        <a:t>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m/z </a:t>
                      </a:r>
                      <a:r>
                        <a:rPr lang="en-US" sz="1400" dirty="0" smtClean="0"/>
                        <a:t>186.0761       -</a:t>
                      </a:r>
                      <a:r>
                        <a:rPr lang="en-US" sz="1200" dirty="0" smtClean="0"/>
                        <a:t>H</a:t>
                      </a:r>
                      <a:r>
                        <a:rPr lang="en-US" sz="1200" baseline="-25000" dirty="0" smtClean="0"/>
                        <a:t>2</a:t>
                      </a:r>
                      <a:r>
                        <a:rPr lang="en-US" sz="1200" dirty="0" smtClean="0"/>
                        <a:t>O</a:t>
                      </a:r>
                    </a:p>
                  </a:txBody>
                  <a:tcPr marT="45697" marB="45697"/>
                </a:tc>
              </a:tr>
            </a:tbl>
          </a:graphicData>
        </a:graphic>
      </p:graphicFrame>
      <p:sp>
        <p:nvSpPr>
          <p:cNvPr id="35898" name="TextBox 34"/>
          <p:cNvSpPr txBox="1">
            <a:spLocks noChangeArrowheads="1"/>
          </p:cNvSpPr>
          <p:nvPr/>
        </p:nvSpPr>
        <p:spPr bwMode="auto">
          <a:xfrm>
            <a:off x="1749425" y="4572000"/>
            <a:ext cx="2212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33CC"/>
                </a:solidFill>
              </a:rPr>
              <a:t>Oxonium ion peaks</a:t>
            </a:r>
          </a:p>
          <a:p>
            <a:pPr eaLnBrk="1" hangingPunct="1"/>
            <a:r>
              <a:rPr lang="en-US" sz="1200">
                <a:solidFill>
                  <a:srgbClr val="0033CC"/>
                </a:solidFill>
              </a:rPr>
              <a:t>Threshold: ~60ppm</a:t>
            </a:r>
          </a:p>
        </p:txBody>
      </p:sp>
      <p:sp>
        <p:nvSpPr>
          <p:cNvPr id="35899" name="TextBox 34"/>
          <p:cNvSpPr txBox="1">
            <a:spLocks noChangeArrowheads="1"/>
          </p:cNvSpPr>
          <p:nvPr/>
        </p:nvSpPr>
        <p:spPr bwMode="auto">
          <a:xfrm>
            <a:off x="7542213" y="4124325"/>
            <a:ext cx="156527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33CC"/>
                </a:solidFill>
              </a:rPr>
              <a:t>Neutral Losses</a:t>
            </a:r>
          </a:p>
          <a:p>
            <a:pPr eaLnBrk="1" hangingPunct="1"/>
            <a:r>
              <a:rPr lang="en-US" sz="1200">
                <a:solidFill>
                  <a:srgbClr val="0033CC"/>
                </a:solidFill>
              </a:rPr>
              <a:t>Threshold: ~20ppm</a:t>
            </a:r>
          </a:p>
          <a:p>
            <a:pPr eaLnBrk="1" hangingPunct="1"/>
            <a:endParaRPr lang="en-US" sz="1100" b="1">
              <a:solidFill>
                <a:srgbClr val="0033CC"/>
              </a:solidFill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 rot="10800000">
            <a:off x="6629400" y="51816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901" name="TextBox 7"/>
          <p:cNvSpPr txBox="1">
            <a:spLocks noChangeArrowheads="1"/>
          </p:cNvSpPr>
          <p:nvPr/>
        </p:nvSpPr>
        <p:spPr bwMode="auto">
          <a:xfrm>
            <a:off x="6719888" y="4918075"/>
            <a:ext cx="458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33CC"/>
                </a:solidFill>
              </a:rPr>
              <a:t>101</a:t>
            </a:r>
          </a:p>
        </p:txBody>
      </p:sp>
      <p:sp>
        <p:nvSpPr>
          <p:cNvPr id="85" name="Oval 84"/>
          <p:cNvSpPr/>
          <p:nvPr/>
        </p:nvSpPr>
        <p:spPr>
          <a:xfrm>
            <a:off x="1295400" y="4343400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914400" y="5181600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09600" y="4724400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8" name="Straight Arrow Connector 87"/>
          <p:cNvCxnSpPr/>
          <p:nvPr/>
        </p:nvCxnSpPr>
        <p:spPr>
          <a:xfrm rot="10800000">
            <a:off x="7162800" y="5105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906" name="TextBox 18"/>
          <p:cNvSpPr txBox="1">
            <a:spLocks noChangeArrowheads="1"/>
          </p:cNvSpPr>
          <p:nvPr/>
        </p:nvSpPr>
        <p:spPr bwMode="auto">
          <a:xfrm>
            <a:off x="7177088" y="4841875"/>
            <a:ext cx="366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33CC"/>
                </a:solidFill>
              </a:rPr>
              <a:t>81</a:t>
            </a:r>
          </a:p>
        </p:txBody>
      </p:sp>
      <p:cxnSp>
        <p:nvCxnSpPr>
          <p:cNvPr id="91" name="Straight Arrow Connector 90"/>
          <p:cNvCxnSpPr/>
          <p:nvPr/>
        </p:nvCxnSpPr>
        <p:spPr>
          <a:xfrm rot="10800000">
            <a:off x="6324600" y="5408613"/>
            <a:ext cx="3048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908" name="TextBox 24"/>
          <p:cNvSpPr txBox="1">
            <a:spLocks noChangeArrowheads="1"/>
          </p:cNvSpPr>
          <p:nvPr/>
        </p:nvSpPr>
        <p:spPr bwMode="auto">
          <a:xfrm>
            <a:off x="6338888" y="5027613"/>
            <a:ext cx="366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33CC"/>
                </a:solidFill>
              </a:rPr>
              <a:t>81</a:t>
            </a:r>
          </a:p>
        </p:txBody>
      </p:sp>
      <p:cxnSp>
        <p:nvCxnSpPr>
          <p:cNvPr id="93" name="Straight Arrow Connector 92"/>
          <p:cNvCxnSpPr/>
          <p:nvPr/>
        </p:nvCxnSpPr>
        <p:spPr>
          <a:xfrm rot="10800000">
            <a:off x="7453313" y="5487988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910" name="TextBox 30"/>
          <p:cNvSpPr txBox="1">
            <a:spLocks noChangeArrowheads="1"/>
          </p:cNvSpPr>
          <p:nvPr/>
        </p:nvSpPr>
        <p:spPr bwMode="auto">
          <a:xfrm>
            <a:off x="7543800" y="5222875"/>
            <a:ext cx="458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33CC"/>
                </a:solidFill>
              </a:rPr>
              <a:t>101</a:t>
            </a:r>
          </a:p>
        </p:txBody>
      </p:sp>
      <p:cxnSp>
        <p:nvCxnSpPr>
          <p:cNvPr id="95" name="Straight Arrow Connector 94"/>
          <p:cNvCxnSpPr/>
          <p:nvPr/>
        </p:nvCxnSpPr>
        <p:spPr>
          <a:xfrm rot="10800000">
            <a:off x="7924800" y="5257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912" name="TextBox 32"/>
          <p:cNvSpPr txBox="1">
            <a:spLocks noChangeArrowheads="1"/>
          </p:cNvSpPr>
          <p:nvPr/>
        </p:nvSpPr>
        <p:spPr bwMode="auto">
          <a:xfrm>
            <a:off x="7939088" y="4994275"/>
            <a:ext cx="366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33CC"/>
                </a:solidFill>
              </a:rPr>
              <a:t>81</a:t>
            </a:r>
          </a:p>
        </p:txBody>
      </p:sp>
      <p:cxnSp>
        <p:nvCxnSpPr>
          <p:cNvPr id="100" name="Straight Arrow Connector 99"/>
          <p:cNvCxnSpPr/>
          <p:nvPr/>
        </p:nvCxnSpPr>
        <p:spPr>
          <a:xfrm rot="10800000">
            <a:off x="5943600" y="5410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914" name="TextBox 38"/>
          <p:cNvSpPr txBox="1">
            <a:spLocks noChangeArrowheads="1"/>
          </p:cNvSpPr>
          <p:nvPr/>
        </p:nvSpPr>
        <p:spPr bwMode="auto">
          <a:xfrm>
            <a:off x="5957888" y="5073650"/>
            <a:ext cx="366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33CC"/>
                </a:solidFill>
              </a:rPr>
              <a:t>81</a:t>
            </a:r>
          </a:p>
        </p:txBody>
      </p:sp>
      <p:cxnSp>
        <p:nvCxnSpPr>
          <p:cNvPr id="102" name="Straight Arrow Connector 101"/>
          <p:cNvCxnSpPr/>
          <p:nvPr/>
        </p:nvCxnSpPr>
        <p:spPr>
          <a:xfrm rot="10800000">
            <a:off x="5638800" y="5486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916" name="TextBox 40"/>
          <p:cNvSpPr txBox="1">
            <a:spLocks noChangeArrowheads="1"/>
          </p:cNvSpPr>
          <p:nvPr/>
        </p:nvSpPr>
        <p:spPr bwMode="auto">
          <a:xfrm>
            <a:off x="5653088" y="5222875"/>
            <a:ext cx="366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33CC"/>
                </a:solidFill>
              </a:rPr>
              <a:t>81</a:t>
            </a:r>
          </a:p>
        </p:txBody>
      </p:sp>
      <p:sp>
        <p:nvSpPr>
          <p:cNvPr id="35917" name="TextBox 41"/>
          <p:cNvSpPr txBox="1">
            <a:spLocks noChangeArrowheads="1"/>
          </p:cNvSpPr>
          <p:nvPr/>
        </p:nvSpPr>
        <p:spPr bwMode="auto">
          <a:xfrm>
            <a:off x="6019800" y="4616450"/>
            <a:ext cx="7318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33CC"/>
                </a:solidFill>
              </a:rPr>
              <a:t>All z=2</a:t>
            </a:r>
          </a:p>
        </p:txBody>
      </p:sp>
      <p:sp>
        <p:nvSpPr>
          <p:cNvPr id="35918" name="TextBox 50"/>
          <p:cNvSpPr txBox="1">
            <a:spLocks noChangeArrowheads="1"/>
          </p:cNvSpPr>
          <p:nvPr/>
        </p:nvSpPr>
        <p:spPr bwMode="auto">
          <a:xfrm>
            <a:off x="514350" y="3763963"/>
            <a:ext cx="1563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35eV HCD MS</a:t>
            </a:r>
            <a:r>
              <a:rPr lang="en-US" baseline="30000"/>
              <a:t>2</a:t>
            </a:r>
          </a:p>
        </p:txBody>
      </p:sp>
      <p:sp>
        <p:nvSpPr>
          <p:cNvPr id="107" name="Oval 106"/>
          <p:cNvSpPr/>
          <p:nvPr/>
        </p:nvSpPr>
        <p:spPr>
          <a:xfrm>
            <a:off x="381000" y="5105400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Down Arrow 8"/>
          <p:cNvSpPr/>
          <p:nvPr/>
        </p:nvSpPr>
        <p:spPr>
          <a:xfrm rot="19982586">
            <a:off x="5500688" y="3830638"/>
            <a:ext cx="457200" cy="915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Down Arrow 38"/>
          <p:cNvSpPr/>
          <p:nvPr/>
        </p:nvSpPr>
        <p:spPr>
          <a:xfrm rot="1878289">
            <a:off x="2755900" y="3694113"/>
            <a:ext cx="457200" cy="7096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922" name="Rectangle 6"/>
          <p:cNvSpPr>
            <a:spLocks noChangeAspect="1" noChangeArrowheads="1"/>
          </p:cNvSpPr>
          <p:nvPr/>
        </p:nvSpPr>
        <p:spPr bwMode="auto">
          <a:xfrm>
            <a:off x="3048000" y="1752600"/>
            <a:ext cx="136525" cy="13652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23" name="Rectangle 6"/>
          <p:cNvSpPr>
            <a:spLocks noChangeAspect="1" noChangeArrowheads="1"/>
          </p:cNvSpPr>
          <p:nvPr/>
        </p:nvSpPr>
        <p:spPr bwMode="auto">
          <a:xfrm>
            <a:off x="3048000" y="1965325"/>
            <a:ext cx="136525" cy="13652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24" name="Rectangle 6"/>
          <p:cNvSpPr>
            <a:spLocks noChangeAspect="1" noChangeArrowheads="1"/>
          </p:cNvSpPr>
          <p:nvPr/>
        </p:nvSpPr>
        <p:spPr bwMode="auto">
          <a:xfrm>
            <a:off x="3048000" y="2166938"/>
            <a:ext cx="136525" cy="13652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25" name="AutoShape 5"/>
          <p:cNvSpPr>
            <a:spLocks noChangeAspect="1" noChangeArrowheads="1"/>
          </p:cNvSpPr>
          <p:nvPr/>
        </p:nvSpPr>
        <p:spPr bwMode="auto">
          <a:xfrm>
            <a:off x="5032375" y="3163888"/>
            <a:ext cx="109538" cy="109537"/>
          </a:xfrm>
          <a:prstGeom prst="triangle">
            <a:avLst>
              <a:gd name="adj" fmla="val 50000"/>
            </a:avLst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926" name="AutoShape 3"/>
          <p:cNvSpPr>
            <a:spLocks noChangeArrowheads="1"/>
          </p:cNvSpPr>
          <p:nvPr/>
        </p:nvSpPr>
        <p:spPr bwMode="auto">
          <a:xfrm>
            <a:off x="7000875" y="3167063"/>
            <a:ext cx="109538" cy="109537"/>
          </a:xfrm>
          <a:prstGeom prst="diamond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927" name="Oval 2"/>
          <p:cNvSpPr>
            <a:spLocks noChangeAspect="1" noChangeArrowheads="1"/>
          </p:cNvSpPr>
          <p:nvPr/>
        </p:nvSpPr>
        <p:spPr bwMode="auto">
          <a:xfrm>
            <a:off x="5019675" y="2962275"/>
            <a:ext cx="109538" cy="109538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928" name="Rectangle 6"/>
          <p:cNvSpPr>
            <a:spLocks noChangeAspect="1" noChangeArrowheads="1"/>
          </p:cNvSpPr>
          <p:nvPr/>
        </p:nvSpPr>
        <p:spPr bwMode="auto">
          <a:xfrm>
            <a:off x="7000875" y="2957513"/>
            <a:ext cx="109538" cy="10953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929" name="TextBox 60"/>
          <p:cNvSpPr txBox="1">
            <a:spLocks noChangeArrowheads="1"/>
          </p:cNvSpPr>
          <p:nvPr/>
        </p:nvSpPr>
        <p:spPr bwMode="auto">
          <a:xfrm>
            <a:off x="5143500" y="2882900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/>
              <a:t>Hexose</a:t>
            </a:r>
          </a:p>
        </p:txBody>
      </p:sp>
      <p:sp>
        <p:nvSpPr>
          <p:cNvPr id="35930" name="TextBox 75"/>
          <p:cNvSpPr txBox="1">
            <a:spLocks noChangeArrowheads="1"/>
          </p:cNvSpPr>
          <p:nvPr/>
        </p:nvSpPr>
        <p:spPr bwMode="auto">
          <a:xfrm>
            <a:off x="7165975" y="2886075"/>
            <a:ext cx="1450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/>
              <a:t>N-acetylhexosamine</a:t>
            </a:r>
          </a:p>
        </p:txBody>
      </p:sp>
      <p:sp>
        <p:nvSpPr>
          <p:cNvPr id="35931" name="TextBox 75"/>
          <p:cNvSpPr txBox="1">
            <a:spLocks noChangeArrowheads="1"/>
          </p:cNvSpPr>
          <p:nvPr/>
        </p:nvSpPr>
        <p:spPr bwMode="auto">
          <a:xfrm>
            <a:off x="5156200" y="3076575"/>
            <a:ext cx="1811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/>
              <a:t>Deoxyhexose (e.g. fucose)</a:t>
            </a:r>
          </a:p>
        </p:txBody>
      </p:sp>
      <p:sp>
        <p:nvSpPr>
          <p:cNvPr id="35932" name="TextBox 75"/>
          <p:cNvSpPr txBox="1">
            <a:spLocks noChangeArrowheads="1"/>
          </p:cNvSpPr>
          <p:nvPr/>
        </p:nvSpPr>
        <p:spPr bwMode="auto">
          <a:xfrm>
            <a:off x="7153275" y="3076575"/>
            <a:ext cx="1609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/>
              <a:t>Sialic Acid (e.g. NeuAc)</a:t>
            </a:r>
          </a:p>
        </p:txBody>
      </p:sp>
      <p:sp>
        <p:nvSpPr>
          <p:cNvPr id="35933" name="AutoShape 3"/>
          <p:cNvSpPr>
            <a:spLocks noChangeArrowheads="1"/>
          </p:cNvSpPr>
          <p:nvPr/>
        </p:nvSpPr>
        <p:spPr bwMode="auto">
          <a:xfrm>
            <a:off x="5151438" y="2590800"/>
            <a:ext cx="182562" cy="182563"/>
          </a:xfrm>
          <a:prstGeom prst="diamond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34" name="AutoShape 5"/>
          <p:cNvSpPr>
            <a:spLocks noChangeAspect="1" noChangeArrowheads="1"/>
          </p:cNvSpPr>
          <p:nvPr/>
        </p:nvSpPr>
        <p:spPr bwMode="auto">
          <a:xfrm>
            <a:off x="5151438" y="2301875"/>
            <a:ext cx="182562" cy="18256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35" name="Rectangle 6"/>
          <p:cNvSpPr>
            <a:spLocks noChangeAspect="1" noChangeArrowheads="1"/>
          </p:cNvSpPr>
          <p:nvPr/>
        </p:nvSpPr>
        <p:spPr bwMode="auto">
          <a:xfrm>
            <a:off x="5151438" y="1997075"/>
            <a:ext cx="182562" cy="18256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36" name="Oval 2"/>
          <p:cNvSpPr>
            <a:spLocks noChangeAspect="1" noChangeArrowheads="1"/>
          </p:cNvSpPr>
          <p:nvPr/>
        </p:nvSpPr>
        <p:spPr bwMode="auto">
          <a:xfrm>
            <a:off x="5151438" y="1684338"/>
            <a:ext cx="182562" cy="182562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70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461384" y="1219200"/>
            <a:ext cx="0" cy="44196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255570"/>
              </p:ext>
            </p:extLst>
          </p:nvPr>
        </p:nvGraphicFramePr>
        <p:xfrm>
          <a:off x="617349" y="228600"/>
          <a:ext cx="7984987" cy="6113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1" name="Graph" r:id="rId3" imgW="3902400" imgH="2986920" progId="Origin50.Graph">
                  <p:embed/>
                </p:oleObj>
              </mc:Choice>
              <mc:Fallback>
                <p:oleObj name="Graph" r:id="rId3" imgW="3902400" imgH="29869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7349" y="228600"/>
                        <a:ext cx="7984987" cy="6113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7428855" y="2896440"/>
            <a:ext cx="76200" cy="76200"/>
          </a:xfrm>
          <a:prstGeom prst="ellipse">
            <a:avLst/>
          </a:prstGeom>
          <a:solidFill>
            <a:srgbClr val="0033CC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7428855" y="3440353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7428855" y="3180221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7428855" y="2634866"/>
            <a:ext cx="76200" cy="76200"/>
          </a:xfrm>
          <a:prstGeom prst="ellipse">
            <a:avLst/>
          </a:prstGeom>
          <a:solidFill>
            <a:srgbClr val="588D0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745" y="1524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“Proteomics”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" y="32766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Minor Constituents,</a:t>
            </a:r>
          </a:p>
          <a:p>
            <a:pPr algn="ctr"/>
            <a:r>
              <a:rPr lang="en-US" dirty="0" smtClean="0"/>
              <a:t>Digest Quality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28600" y="2514600"/>
            <a:ext cx="10668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62000" y="1981200"/>
            <a:ext cx="0" cy="533400"/>
          </a:xfrm>
          <a:prstGeom prst="straightConnector1">
            <a:avLst/>
          </a:prstGeom>
          <a:ln w="4127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62000" y="2514600"/>
            <a:ext cx="0" cy="609600"/>
          </a:xfrm>
          <a:prstGeom prst="straightConnector1">
            <a:avLst/>
          </a:prstGeom>
          <a:ln w="4127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467600" y="2471247"/>
            <a:ext cx="1713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Glycopeptide</a:t>
            </a:r>
            <a:endParaRPr lang="en-US" dirty="0" smtClean="0"/>
          </a:p>
          <a:p>
            <a:r>
              <a:rPr lang="en-US" dirty="0" smtClean="0"/>
              <a:t>Peptide</a:t>
            </a:r>
          </a:p>
          <a:p>
            <a:r>
              <a:rPr lang="en-US" dirty="0" smtClean="0"/>
              <a:t>Sampled/No ID</a:t>
            </a:r>
          </a:p>
          <a:p>
            <a:r>
              <a:rPr lang="en-US" dirty="0" err="1" smtClean="0"/>
              <a:t>Unsampled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8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094135"/>
              </p:ext>
            </p:extLst>
          </p:nvPr>
        </p:nvGraphicFramePr>
        <p:xfrm>
          <a:off x="685800" y="381000"/>
          <a:ext cx="7696200" cy="5892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1" name="Graph" r:id="rId3" imgW="3902400" imgH="2986920" progId="Origin50.Graph">
                  <p:embed/>
                </p:oleObj>
              </mc:Choice>
              <mc:Fallback>
                <p:oleObj name="Graph" r:id="rId3" imgW="3902400" imgH="29869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381000"/>
                        <a:ext cx="7696200" cy="58926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4556502" y="5687879"/>
            <a:ext cx="0" cy="45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814447" y="5684004"/>
            <a:ext cx="0" cy="45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486400" y="5687879"/>
            <a:ext cx="0" cy="45720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959098" y="5689169"/>
            <a:ext cx="0" cy="45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54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155753"/>
              </p:ext>
            </p:extLst>
          </p:nvPr>
        </p:nvGraphicFramePr>
        <p:xfrm>
          <a:off x="457200" y="304800"/>
          <a:ext cx="8061247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6" name="Graph" r:id="rId3" imgW="3902400" imgH="2986920" progId="Origin50.Graph">
                  <p:embed/>
                </p:oleObj>
              </mc:Choice>
              <mc:Fallback>
                <p:oleObj name="Graph" r:id="rId3" imgW="3902400" imgH="29869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304800"/>
                        <a:ext cx="8061247" cy="617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920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" t="10059" r="6223" b="9906"/>
          <a:stretch>
            <a:fillRect/>
          </a:stretch>
        </p:blipFill>
        <p:spPr bwMode="auto">
          <a:xfrm>
            <a:off x="976313" y="1524000"/>
            <a:ext cx="7035800" cy="385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Ion Fragmentation is Reproducible</a:t>
            </a:r>
            <a:endParaRPr lang="en-US" sz="4800" smtClean="0"/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5638800" y="1828800"/>
            <a:ext cx="2209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O’Neal et al.</a:t>
            </a:r>
            <a:br>
              <a:rPr lang="en-US"/>
            </a:br>
            <a:r>
              <a:rPr lang="en-US"/>
              <a:t>Anal. Chem.</a:t>
            </a:r>
            <a:br>
              <a:rPr lang="en-US"/>
            </a:br>
            <a:r>
              <a:rPr lang="en-US" b="1"/>
              <a:t>1951</a:t>
            </a: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6096000" y="4011613"/>
            <a:ext cx="1295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NIST</a:t>
            </a:r>
            <a:br>
              <a:rPr lang="en-US"/>
            </a:br>
            <a:r>
              <a:rPr lang="en-US" b="1"/>
              <a:t>2012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0" y="5730875"/>
            <a:ext cx="792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/>
              <a:t>A mass spectrum is an energy-dependent property of an ion</a:t>
            </a:r>
          </a:p>
        </p:txBody>
      </p:sp>
      <p:sp>
        <p:nvSpPr>
          <p:cNvPr id="11271" name="TextBox 5"/>
          <p:cNvSpPr txBox="1">
            <a:spLocks noChangeArrowheads="1"/>
          </p:cNvSpPr>
          <p:nvPr/>
        </p:nvSpPr>
        <p:spPr bwMode="auto">
          <a:xfrm>
            <a:off x="4038600" y="47244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Hexadecane</a:t>
            </a:r>
          </a:p>
        </p:txBody>
      </p:sp>
    </p:spTree>
    <p:extLst>
      <p:ext uri="{BB962C8B-B14F-4D97-AF65-F5344CB8AC3E}">
        <p14:creationId xmlns:p14="http://schemas.microsoft.com/office/powerpoint/2010/main" val="34899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Vary Digestion Conditions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175086"/>
              </p:ext>
            </p:extLst>
          </p:nvPr>
        </p:nvGraphicFramePr>
        <p:xfrm>
          <a:off x="1295400" y="1219200"/>
          <a:ext cx="6667945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9" name="Graph" r:id="rId3" imgW="3902400" imgH="2986920" progId="Origin50.Graph">
                  <p:embed/>
                </p:oleObj>
              </mc:Choice>
              <mc:Fallback>
                <p:oleObj name="Graph" r:id="rId3" imgW="3902400" imgH="29869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1219200"/>
                        <a:ext cx="6667945" cy="510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931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Other Proteases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292759"/>
              </p:ext>
            </p:extLst>
          </p:nvPr>
        </p:nvGraphicFramePr>
        <p:xfrm>
          <a:off x="683047" y="914400"/>
          <a:ext cx="7165553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1" name="Graph" r:id="rId3" imgW="3902400" imgH="2986920" progId="Origin50.Graph">
                  <p:embed/>
                </p:oleObj>
              </mc:Choice>
              <mc:Fallback>
                <p:oleObj name="Graph" r:id="rId3" imgW="3902400" imgH="29869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047" y="914400"/>
                        <a:ext cx="7165553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651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5"/>
          <p:cNvSpPr>
            <a:spLocks noGrp="1"/>
          </p:cNvSpPr>
          <p:nvPr>
            <p:ph type="title"/>
          </p:nvPr>
        </p:nvSpPr>
        <p:spPr>
          <a:xfrm>
            <a:off x="6119813" y="228600"/>
            <a:ext cx="2057400" cy="2386013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ts val="4600"/>
              </a:lnSpc>
              <a:defRPr/>
            </a:pPr>
            <a:r>
              <a:rPr lang="en-US" dirty="0" smtClean="0"/>
              <a:t>Starter</a:t>
            </a:r>
            <a:br>
              <a:rPr lang="en-US" dirty="0" smtClean="0"/>
            </a:br>
            <a:r>
              <a:rPr lang="en-US" dirty="0" smtClean="0"/>
              <a:t>Glycan MS/MS</a:t>
            </a:r>
            <a:br>
              <a:rPr lang="en-US" dirty="0" smtClean="0"/>
            </a:br>
            <a:r>
              <a:rPr lang="en-US" dirty="0" smtClean="0"/>
              <a:t>Library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71600" y="304800"/>
          <a:ext cx="4419601" cy="59436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025979"/>
                <a:gridCol w="1027004"/>
                <a:gridCol w="1103875"/>
                <a:gridCol w="1262743"/>
              </a:tblGrid>
              <a:tr h="118872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NGA4</a:t>
                      </a:r>
                      <a:r>
                        <a:rPr lang="en-US" sz="1800" baseline="30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G0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NGA2F</a:t>
                      </a:r>
                      <a:r>
                        <a:rPr lang="en-US" sz="1800" baseline="30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G0F</a:t>
                      </a:r>
                      <a:endParaRPr lang="en-US" sz="18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NGA3B</a:t>
                      </a:r>
                      <a:r>
                        <a:rPr lang="en-US" sz="18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1,2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G0B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NA2G1F</a:t>
                      </a:r>
                      <a:r>
                        <a:rPr lang="en-US" sz="1800" baseline="30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G1F</a:t>
                      </a:r>
                      <a:endParaRPr lang="en-US" sz="18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A1F</a:t>
                      </a:r>
                      <a:r>
                        <a:rPr lang="en-US" sz="18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G2FS</a:t>
                      </a:r>
                      <a:endParaRPr lang="en-US" sz="18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NA2F</a:t>
                      </a:r>
                      <a:r>
                        <a:rPr lang="en-US" sz="1800" baseline="30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G2F</a:t>
                      </a:r>
                      <a:endParaRPr lang="en-US" sz="18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A2F</a:t>
                      </a:r>
                      <a:r>
                        <a:rPr lang="en-US" sz="1800" baseline="30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G2FS2</a:t>
                      </a:r>
                      <a:endParaRPr lang="en-US" sz="18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NGA2B</a:t>
                      </a:r>
                      <a:r>
                        <a:rPr lang="en-US" sz="1800" baseline="30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G0B</a:t>
                      </a:r>
                      <a:endParaRPr lang="en-US" sz="18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NGA2</a:t>
                      </a:r>
                      <a:r>
                        <a:rPr lang="en-US" sz="1800" baseline="30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G0</a:t>
                      </a:r>
                      <a:endParaRPr lang="en-US" sz="18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NGA4B</a:t>
                      </a:r>
                      <a:r>
                        <a:rPr lang="en-US" sz="1800" baseline="30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G0B</a:t>
                      </a:r>
                      <a:endParaRPr lang="en-US" sz="18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683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"/>
            <a:ext cx="863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4" name="Pictur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1524000"/>
            <a:ext cx="8413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5" name="Picture 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27325"/>
            <a:ext cx="65881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6" name="Picture 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951288"/>
            <a:ext cx="582613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7" name="Picture 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105400"/>
            <a:ext cx="58261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8" name="Picture 3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"/>
            <a:ext cx="60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9" name="Picture 3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60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0" name="Picture 3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2727325"/>
            <a:ext cx="668337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1" name="Picture 3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951288"/>
            <a:ext cx="714375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2" name="Picture 3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105400"/>
            <a:ext cx="9144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93" name="TextBox 7"/>
          <p:cNvSpPr txBox="1">
            <a:spLocks noChangeArrowheads="1"/>
          </p:cNvSpPr>
          <p:nvPr/>
        </p:nvSpPr>
        <p:spPr bwMode="auto">
          <a:xfrm>
            <a:off x="1219200" y="6240463"/>
            <a:ext cx="50292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975" indent="-5397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900" baseline="30000" dirty="0">
                <a:ea typeface="Calibri" pitchFamily="34" charset="0"/>
                <a:cs typeface="Times New Roman" pitchFamily="18" charset="0"/>
              </a:rPr>
              <a:t>1</a:t>
            </a:r>
            <a:r>
              <a:rPr lang="en-US" sz="900" dirty="0">
                <a:ea typeface="Calibri" pitchFamily="34" charset="0"/>
                <a:cs typeface="Times New Roman" pitchFamily="18" charset="0"/>
              </a:rPr>
              <a:t>Purchased; </a:t>
            </a:r>
            <a:r>
              <a:rPr lang="en-US" sz="900" baseline="30000" dirty="0" smtClean="0">
                <a:ea typeface="Calibri" pitchFamily="34" charset="0"/>
                <a:cs typeface="Times New Roman" pitchFamily="18" charset="0"/>
              </a:rPr>
              <a:t>2From</a:t>
            </a:r>
            <a:r>
              <a:rPr lang="en-US" sz="9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900" dirty="0">
                <a:ea typeface="Calibri" pitchFamily="34" charset="0"/>
                <a:cs typeface="Times New Roman" pitchFamily="18" charset="0"/>
              </a:rPr>
              <a:t>the Consortium for Functional </a:t>
            </a:r>
            <a:r>
              <a:rPr lang="en-US" sz="900" dirty="0" err="1">
                <a:ea typeface="Calibri" pitchFamily="34" charset="0"/>
                <a:cs typeface="Times New Roman" pitchFamily="18" charset="0"/>
              </a:rPr>
              <a:t>Glycomics</a:t>
            </a:r>
            <a:r>
              <a:rPr lang="en-US" sz="900" dirty="0">
                <a:ea typeface="Calibri" pitchFamily="34" charset="0"/>
                <a:cs typeface="Times New Roman" pitchFamily="18" charset="0"/>
              </a:rPr>
              <a:t> through Dr. Jim Paulson </a:t>
            </a:r>
          </a:p>
        </p:txBody>
      </p:sp>
      <p:sp>
        <p:nvSpPr>
          <p:cNvPr id="27694" name="TextBox 1"/>
          <p:cNvSpPr txBox="1">
            <a:spLocks noChangeArrowheads="1"/>
          </p:cNvSpPr>
          <p:nvPr/>
        </p:nvSpPr>
        <p:spPr bwMode="auto">
          <a:xfrm>
            <a:off x="6178550" y="2835275"/>
            <a:ext cx="2736850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400050" indent="-1714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600" b="1" dirty="0"/>
              <a:t>Typical Precursor ions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400" dirty="0"/>
              <a:t>[M+2H]</a:t>
            </a:r>
            <a:r>
              <a:rPr lang="en-US" sz="1400" baseline="30000" dirty="0"/>
              <a:t>2+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400" dirty="0"/>
              <a:t>[M+H+K]</a:t>
            </a:r>
            <a:r>
              <a:rPr lang="en-US" sz="1400" baseline="30000" dirty="0"/>
              <a:t>2+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400" dirty="0"/>
              <a:t>[</a:t>
            </a:r>
            <a:r>
              <a:rPr lang="en-US" sz="1400" dirty="0" err="1"/>
              <a:t>M+H+Na</a:t>
            </a:r>
            <a:r>
              <a:rPr lang="en-US" sz="1400" dirty="0"/>
              <a:t>]</a:t>
            </a:r>
            <a:r>
              <a:rPr lang="en-US" sz="1400" baseline="30000" dirty="0"/>
              <a:t>2+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400" dirty="0"/>
              <a:t>[M+2Na]</a:t>
            </a:r>
            <a:r>
              <a:rPr lang="en-US" sz="1400" baseline="30000" dirty="0"/>
              <a:t>2+</a:t>
            </a:r>
          </a:p>
          <a:p>
            <a:pPr eaLnBrk="1" hangingPunct="1"/>
            <a:r>
              <a:rPr lang="en-US" sz="1600" b="1" dirty="0"/>
              <a:t>Additional precursor ions </a:t>
            </a:r>
          </a:p>
          <a:p>
            <a:pPr eaLnBrk="1" hangingPunct="1"/>
            <a:r>
              <a:rPr lang="en-US" sz="1600" b="1" dirty="0"/>
              <a:t>for </a:t>
            </a:r>
            <a:r>
              <a:rPr lang="en-US" sz="1600" b="1" dirty="0" err="1"/>
              <a:t>sialylated</a:t>
            </a:r>
            <a:r>
              <a:rPr lang="en-US" sz="1600" b="1" dirty="0"/>
              <a:t> </a:t>
            </a:r>
            <a:r>
              <a:rPr lang="en-US" sz="1600" b="1" dirty="0" err="1"/>
              <a:t>glycans</a:t>
            </a:r>
            <a:endParaRPr lang="en-US" sz="1600" b="1" dirty="0"/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400" dirty="0"/>
              <a:t>[M+2Na-4H]</a:t>
            </a:r>
            <a:r>
              <a:rPr lang="en-US" sz="1400" baseline="30000" dirty="0"/>
              <a:t>2-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400" dirty="0"/>
              <a:t>[M+K-3H]</a:t>
            </a:r>
            <a:r>
              <a:rPr lang="en-US" sz="1400" baseline="30000" dirty="0"/>
              <a:t>2-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400" dirty="0"/>
              <a:t>[M-2H]</a:t>
            </a:r>
            <a:r>
              <a:rPr lang="en-US" sz="1400" baseline="30000" dirty="0"/>
              <a:t>2-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400" dirty="0"/>
              <a:t>[M+Na+K-4H]</a:t>
            </a:r>
            <a:r>
              <a:rPr lang="en-US" sz="1600" baseline="30000" dirty="0"/>
              <a:t>2-</a:t>
            </a:r>
          </a:p>
          <a:p>
            <a:pPr eaLnBrk="1" hangingPunct="1"/>
            <a:r>
              <a:rPr lang="en-US" sz="1600" b="1" dirty="0" smtClean="0"/>
              <a:t>Fragmentation </a:t>
            </a:r>
            <a:r>
              <a:rPr lang="en-US" sz="1600" b="1" dirty="0"/>
              <a:t>Methods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400" dirty="0"/>
              <a:t>Ion Trap (Resonant)</a:t>
            </a:r>
            <a:endParaRPr lang="en-US" sz="1400" baseline="30000" dirty="0"/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400" dirty="0"/>
              <a:t>‘HCD’ at 12 energies (5-70eV)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025847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381000" y="990600"/>
            <a:ext cx="84582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648200"/>
            <a:ext cx="5175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67000" y="1676400"/>
            <a:ext cx="814647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/>
              <a:t>Rituximab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4648200"/>
            <a:ext cx="958917" cy="2539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 err="1"/>
              <a:t>Glycan</a:t>
            </a:r>
            <a:r>
              <a:rPr lang="en-US" sz="1050" dirty="0"/>
              <a:t> Library</a:t>
            </a:r>
          </a:p>
        </p:txBody>
      </p:sp>
      <p:cxnSp>
        <p:nvCxnSpPr>
          <p:cNvPr id="11" name="Curved Connector 10"/>
          <p:cNvCxnSpPr/>
          <p:nvPr/>
        </p:nvCxnSpPr>
        <p:spPr>
          <a:xfrm rot="16200000" flipH="1">
            <a:off x="3124200" y="2819400"/>
            <a:ext cx="838200" cy="2286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6200000" flipV="1">
            <a:off x="3733800" y="4343400"/>
            <a:ext cx="914400" cy="3048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708" name="TextBox 14"/>
          <p:cNvSpPr txBox="1">
            <a:spLocks noChangeArrowheads="1"/>
          </p:cNvSpPr>
          <p:nvPr/>
        </p:nvSpPr>
        <p:spPr bwMode="auto">
          <a:xfrm>
            <a:off x="6629400" y="3048000"/>
            <a:ext cx="1708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/>
              <a:t>Head to Tail Comparison</a:t>
            </a: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small" baseline="0">
                <a:solidFill>
                  <a:schemeClr val="tx1"/>
                </a:solidFill>
                <a:latin typeface="+mj-lt"/>
                <a:ea typeface="+mj-ea"/>
                <a:cs typeface="Helvetic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  <a:cs typeface="Helvetic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  <a:cs typeface="Helvetic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  <a:cs typeface="Helvetic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  <a:cs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Helvetica" pitchFamily="34" charset="0"/>
                <a:cs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Helvetica" pitchFamily="34" charset="0"/>
                <a:cs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Helvetica" pitchFamily="34" charset="0"/>
                <a:cs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Helvetica" pitchFamily="34" charset="0"/>
                <a:cs typeface="Helvetic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dirty="0" smtClean="0"/>
              <a:t>Glycan </a:t>
            </a:r>
            <a:r>
              <a:rPr lang="en-US" sz="3200" dirty="0" smtClean="0">
                <a:solidFill>
                  <a:srgbClr val="FF0000"/>
                </a:solidFill>
              </a:rPr>
              <a:t>G0F</a:t>
            </a:r>
            <a:r>
              <a:rPr lang="en-US" sz="3200" dirty="0" smtClean="0"/>
              <a:t> found in Rituximab Sample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522930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527157"/>
            <a:ext cx="8229600" cy="2544763"/>
          </a:xfrm>
        </p:spPr>
        <p:txBody>
          <a:bodyPr/>
          <a:lstStyle/>
          <a:p>
            <a:r>
              <a:rPr lang="en-US" dirty="0" smtClean="0"/>
              <a:t>Standard Reference Materials</a:t>
            </a:r>
          </a:p>
          <a:p>
            <a:pPr lvl="1"/>
            <a:r>
              <a:rPr lang="en-US" dirty="0" smtClean="0"/>
              <a:t>Target Analytes (Cholesterol, Vitamin D)</a:t>
            </a:r>
          </a:p>
          <a:p>
            <a:pPr lvl="2"/>
            <a:r>
              <a:rPr lang="en-US" dirty="0" smtClean="0"/>
              <a:t>Often in Matrix (urine, plasma, …)</a:t>
            </a:r>
          </a:p>
          <a:p>
            <a:pPr lvl="1"/>
            <a:r>
              <a:rPr lang="en-US" dirty="0" smtClean="0"/>
              <a:t>Whole Materials (Plasma Metabolites, …)</a:t>
            </a:r>
          </a:p>
          <a:p>
            <a:pPr lvl="2"/>
            <a:r>
              <a:rPr lang="en-US" dirty="0" smtClean="0"/>
              <a:t>Identify and value-assign many components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545958"/>
            <a:ext cx="8229600" cy="1600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Standard Reference Data</a:t>
            </a:r>
          </a:p>
          <a:p>
            <a:pPr lvl="1"/>
            <a:r>
              <a:rPr lang="en-US" dirty="0" smtClean="0"/>
              <a:t>MS Library, Thermodynamic Data, Chemistry </a:t>
            </a:r>
            <a:r>
              <a:rPr lang="en-US" dirty="0" err="1" smtClean="0"/>
              <a:t>Webbook</a:t>
            </a:r>
            <a:r>
              <a:rPr lang="en-US" dirty="0" smtClean="0"/>
              <a:t>, …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524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Standard Reference Materials + Data</a:t>
            </a:r>
          </a:p>
          <a:p>
            <a:pPr lvl="1"/>
            <a:r>
              <a:rPr lang="en-US" dirty="0" smtClean="0"/>
              <a:t>Whole material + Data + Libraries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1851" y="2518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SRD + SRM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83728"/>
            <a:ext cx="459266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57600" y="438626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+mj-lt"/>
              </a:rPr>
              <a:t>SRM/D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040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879 L 0.00573 -0.2865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388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6" grpId="1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SRM/D - Metabolites in Plasma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566261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5334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4400" dirty="0"/>
              <a:t>Future: SRM/D  </a:t>
            </a:r>
            <a:r>
              <a:rPr lang="en-US" sz="4400" dirty="0" err="1"/>
              <a:t>IgG</a:t>
            </a:r>
            <a:endParaRPr lang="en-US" sz="4400" dirty="0"/>
          </a:p>
        </p:txBody>
      </p:sp>
      <p:pic>
        <p:nvPicPr>
          <p:cNvPr id="5" name="Picture 2" descr="http://www.nature.com/scitable/content/ne0000/ne0000/ne0000/ne0000/14456740/f4_goodsell_fig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28800"/>
            <a:ext cx="4386263" cy="365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517900" y="5867400"/>
            <a:ext cx="2806700" cy="40005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/>
              <a:t>http://srm1950.nist.gov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05200" y="5868988"/>
            <a:ext cx="2806700" cy="401637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/>
              <a:t>http://IgG.nist.gov</a:t>
            </a:r>
          </a:p>
        </p:txBody>
      </p:sp>
    </p:spTree>
    <p:extLst>
      <p:ext uri="{BB962C8B-B14F-4D97-AF65-F5344CB8AC3E}">
        <p14:creationId xmlns:p14="http://schemas.microsoft.com/office/powerpoint/2010/main" val="44059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" grpId="0"/>
      <p:bldP spid="2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Stein\Pictures\P10608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61722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514600" y="2614047"/>
            <a:ext cx="304800" cy="3048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7153" y="2834898"/>
            <a:ext cx="304800" cy="304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35156"/>
            <a:ext cx="8229600" cy="1143000"/>
          </a:xfrm>
        </p:spPr>
        <p:txBody>
          <a:bodyPr/>
          <a:lstStyle/>
          <a:p>
            <a:r>
              <a:rPr lang="en-US" dirty="0" smtClean="0"/>
              <a:t>NIST MS Data Center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649851" y="2688957"/>
            <a:ext cx="304800" cy="3048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15353" y="2894310"/>
            <a:ext cx="304800" cy="304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52992" y="2667000"/>
            <a:ext cx="304800" cy="304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84204" y="2918847"/>
            <a:ext cx="304800" cy="304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724400" y="2659251"/>
            <a:ext cx="304800" cy="304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305800" y="2549470"/>
            <a:ext cx="304800" cy="3048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305800" y="3657600"/>
            <a:ext cx="304800" cy="304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229600" y="285685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923509" y="3962400"/>
            <a:ext cx="1220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6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63" b="-2101"/>
          <a:stretch/>
        </p:blipFill>
        <p:spPr bwMode="auto">
          <a:xfrm>
            <a:off x="1668278" y="1676400"/>
            <a:ext cx="5951722" cy="459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26"/>
          <a:stretch/>
        </p:blipFill>
        <p:spPr bwMode="auto">
          <a:xfrm>
            <a:off x="1668278" y="457200"/>
            <a:ext cx="5951722" cy="12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18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905066" y="1082298"/>
            <a:ext cx="2981134" cy="2674426"/>
            <a:chOff x="1815154" y="24809746"/>
            <a:chExt cx="5765124" cy="3830637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884"/>
            <a:stretch/>
          </p:blipFill>
          <p:spPr bwMode="auto">
            <a:xfrm>
              <a:off x="1815154" y="24809746"/>
              <a:ext cx="5765124" cy="3830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6858001" y="25058701"/>
              <a:ext cx="577935" cy="3352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58594" y="1235102"/>
            <a:ext cx="1481667" cy="273146"/>
          </a:xfrm>
          <a:prstGeom prst="rect">
            <a:avLst/>
          </a:prstGeom>
          <a:solidFill>
            <a:schemeClr val="bg2"/>
          </a:solidFill>
          <a:ln w="19050" cmpd="sng">
            <a:solidFill>
              <a:srgbClr val="FF0000"/>
            </a:solidFill>
          </a:ln>
        </p:spPr>
        <p:txBody>
          <a:bodyPr wrap="square" lIns="26664" tIns="13332" rIns="26664" bIns="13332" rtlCol="0">
            <a:spAutoFit/>
          </a:bodyPr>
          <a:lstStyle/>
          <a:p>
            <a:r>
              <a:rPr lang="en-US" sz="1600" dirty="0" smtClean="0"/>
              <a:t># Precursor Ions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632646" y="3163915"/>
            <a:ext cx="317500" cy="180813"/>
          </a:xfrm>
          <a:prstGeom prst="rect">
            <a:avLst/>
          </a:prstGeom>
          <a:noFill/>
        </p:spPr>
        <p:txBody>
          <a:bodyPr wrap="square" lIns="26664" tIns="13332" rIns="26664" bIns="13332" rtlCol="0">
            <a:spAutoFit/>
          </a:bodyPr>
          <a:lstStyle/>
          <a:p>
            <a:r>
              <a:rPr lang="en-US" sz="1000" b="1" dirty="0"/>
              <a:t>2005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0202" y="2663852"/>
            <a:ext cx="317500" cy="180813"/>
          </a:xfrm>
          <a:prstGeom prst="rect">
            <a:avLst/>
          </a:prstGeom>
          <a:noFill/>
        </p:spPr>
        <p:txBody>
          <a:bodyPr wrap="square" lIns="26664" tIns="13332" rIns="26664" bIns="13332" rtlCol="0">
            <a:spAutoFit/>
          </a:bodyPr>
          <a:lstStyle/>
          <a:p>
            <a:r>
              <a:rPr lang="en-US" sz="1000" b="1" dirty="0"/>
              <a:t>2008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84902" y="1578243"/>
            <a:ext cx="317500" cy="180813"/>
          </a:xfrm>
          <a:prstGeom prst="rect">
            <a:avLst/>
          </a:prstGeom>
          <a:noFill/>
        </p:spPr>
        <p:txBody>
          <a:bodyPr wrap="square" lIns="26664" tIns="13332" rIns="26664" bIns="13332" rtlCol="0">
            <a:spAutoFit/>
          </a:bodyPr>
          <a:lstStyle/>
          <a:p>
            <a:r>
              <a:rPr lang="en-US" sz="1000" b="1" dirty="0"/>
              <a:t>2011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4146" y="1085609"/>
            <a:ext cx="563563" cy="180813"/>
          </a:xfrm>
          <a:prstGeom prst="rect">
            <a:avLst/>
          </a:prstGeom>
          <a:noFill/>
        </p:spPr>
        <p:txBody>
          <a:bodyPr wrap="square" lIns="26664" tIns="13332" rIns="26664" bIns="13332" rtlCol="0">
            <a:spAutoFit/>
          </a:bodyPr>
          <a:lstStyle/>
          <a:p>
            <a:r>
              <a:rPr lang="en-US" sz="1000" b="1" dirty="0"/>
              <a:t>2012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3883" y="299498"/>
            <a:ext cx="7315200" cy="519367"/>
          </a:xfrm>
          <a:prstGeom prst="rect">
            <a:avLst/>
          </a:prstGeom>
          <a:noFill/>
        </p:spPr>
        <p:txBody>
          <a:bodyPr wrap="square" lIns="26664" tIns="13332" rIns="26664" bIns="13332" rtlCol="0"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NIST Tandem Mass Spectral Library 2012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798547"/>
              </p:ext>
            </p:extLst>
          </p:nvPr>
        </p:nvGraphicFramePr>
        <p:xfrm>
          <a:off x="4572000" y="2308163"/>
          <a:ext cx="3352800" cy="1201678"/>
        </p:xfrm>
        <a:graphic>
          <a:graphicData uri="http://schemas.openxmlformats.org/drawingml/2006/table">
            <a:tbl>
              <a:tblPr/>
              <a:tblGrid>
                <a:gridCol w="1798122"/>
                <a:gridCol w="1554678"/>
              </a:tblGrid>
              <a:tr h="2793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Fragmentation Type</a:t>
                      </a:r>
                      <a:endParaRPr lang="en-US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117" marR="2117" marT="2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 Precursor Ions</a:t>
                      </a:r>
                      <a:endParaRPr lang="en-US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2117" marR="2117" marT="2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3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Ion Trap</a:t>
                      </a:r>
                    </a:p>
                  </a:txBody>
                  <a:tcPr marL="2117" marR="2117" marT="2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baseline="0" dirty="0" smtClean="0">
                          <a:solidFill>
                            <a:schemeClr val="tx2"/>
                          </a:solidFill>
                          <a:latin typeface="Calibri"/>
                        </a:rPr>
                        <a:t>       &gt;10,000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2117" marR="2117" marT="2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latin typeface="Calibri"/>
                        </a:rPr>
                        <a:t>Beam Collision </a:t>
                      </a:r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Cell </a:t>
                      </a:r>
                      <a:br>
                        <a:rPr lang="en-US" sz="16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</a:br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(</a:t>
                      </a:r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latin typeface="Calibri"/>
                        </a:rPr>
                        <a:t>QTOF, QQQ, HCD)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2117" marR="2117" marT="2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latin typeface="Calibri"/>
                        </a:rPr>
                        <a:t>       &gt;8</a:t>
                      </a:r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,000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2117" marR="2117" marT="2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84674" y="4038600"/>
            <a:ext cx="2572926" cy="20582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440" tIns="13332" rIns="26664" bIns="13332" rtlCol="0">
            <a:spAutoFit/>
          </a:bodyPr>
          <a:lstStyle/>
          <a:p>
            <a:r>
              <a:rPr lang="en-US" sz="1600" b="1" dirty="0" smtClean="0"/>
              <a:t>Classes:</a:t>
            </a:r>
            <a:r>
              <a:rPr lang="en-US" sz="16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smtClean="0">
                <a:solidFill>
                  <a:schemeClr val="tx2"/>
                </a:solidFill>
              </a:rPr>
              <a:t/>
            </a:r>
            <a:br>
              <a:rPr lang="en-US" sz="1400" b="1" dirty="0" smtClean="0">
                <a:solidFill>
                  <a:schemeClr val="tx2"/>
                </a:solidFill>
              </a:rPr>
            </a:br>
            <a:r>
              <a:rPr lang="en-US" sz="1400" b="1" dirty="0" smtClean="0">
                <a:solidFill>
                  <a:schemeClr val="tx2"/>
                </a:solidFill>
              </a:rPr>
              <a:t>Metabolites</a:t>
            </a:r>
            <a:r>
              <a:rPr lang="en-US" sz="1400" b="1" dirty="0">
                <a:solidFill>
                  <a:schemeClr val="tx2"/>
                </a:solidFill>
              </a:rPr>
              <a:t>, </a:t>
            </a:r>
            <a:r>
              <a:rPr lang="en-US" sz="1400" b="1" dirty="0" smtClean="0">
                <a:solidFill>
                  <a:schemeClr val="tx2"/>
                </a:solidFill>
              </a:rPr>
              <a:t>Drugs</a:t>
            </a:r>
            <a:r>
              <a:rPr lang="en-US" sz="1400" b="1" dirty="0">
                <a:solidFill>
                  <a:schemeClr val="tx2"/>
                </a:solidFill>
              </a:rPr>
              <a:t>, </a:t>
            </a:r>
            <a:r>
              <a:rPr lang="en-US" sz="1400" b="1" dirty="0" smtClean="0">
                <a:solidFill>
                  <a:schemeClr val="tx2"/>
                </a:solidFill>
              </a:rPr>
              <a:t>Sugars</a:t>
            </a:r>
            <a:r>
              <a:rPr lang="en-US" sz="1400" b="1" dirty="0">
                <a:solidFill>
                  <a:schemeClr val="tx2"/>
                </a:solidFill>
              </a:rPr>
              <a:t>, </a:t>
            </a:r>
            <a:r>
              <a:rPr lang="en-US" sz="1400" b="1" dirty="0" smtClean="0">
                <a:solidFill>
                  <a:schemeClr val="tx2"/>
                </a:solidFill>
              </a:rPr>
              <a:t>Phospholipids</a:t>
            </a:r>
            <a:r>
              <a:rPr lang="en-US" sz="1400" b="1" dirty="0">
                <a:solidFill>
                  <a:schemeClr val="tx2"/>
                </a:solidFill>
              </a:rPr>
              <a:t>, </a:t>
            </a:r>
            <a:r>
              <a:rPr lang="en-US" sz="1400" b="1" dirty="0" smtClean="0">
                <a:solidFill>
                  <a:schemeClr val="tx2"/>
                </a:solidFill>
              </a:rPr>
              <a:t>Peptides</a:t>
            </a:r>
            <a:r>
              <a:rPr lang="en-US" sz="1400" b="1" dirty="0">
                <a:solidFill>
                  <a:schemeClr val="tx2"/>
                </a:solidFill>
              </a:rPr>
              <a:t>, </a:t>
            </a:r>
            <a:r>
              <a:rPr lang="en-US" sz="1400" b="1" dirty="0" smtClean="0">
                <a:solidFill>
                  <a:schemeClr val="tx2"/>
                </a:solidFill>
              </a:rPr>
              <a:t>Surfactants</a:t>
            </a:r>
            <a:r>
              <a:rPr lang="en-US" sz="1400" b="1" dirty="0">
                <a:solidFill>
                  <a:schemeClr val="tx2"/>
                </a:solidFill>
              </a:rPr>
              <a:t>, </a:t>
            </a:r>
            <a:r>
              <a:rPr lang="en-US" sz="1400" b="1" dirty="0" smtClean="0">
                <a:solidFill>
                  <a:schemeClr val="tx2"/>
                </a:solidFill>
              </a:rPr>
              <a:t>Pesticides, etc.</a:t>
            </a:r>
            <a:r>
              <a:rPr lang="en-US" sz="1400" dirty="0" smtClean="0">
                <a:solidFill>
                  <a:schemeClr val="tx2"/>
                </a:solidFill>
              </a:rPr>
              <a:t/>
            </a:r>
            <a:br>
              <a:rPr lang="en-US" sz="1400" dirty="0" smtClean="0">
                <a:solidFill>
                  <a:schemeClr val="tx2"/>
                </a:solidFill>
              </a:rPr>
            </a:br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b="1" dirty="0"/>
              <a:t>Precursors: </a:t>
            </a:r>
          </a:p>
          <a:p>
            <a:r>
              <a:rPr lang="en-US" sz="1400" b="1" dirty="0">
                <a:solidFill>
                  <a:schemeClr val="tx2"/>
                </a:solidFill>
              </a:rPr>
              <a:t>[M+H]</a:t>
            </a:r>
            <a:r>
              <a:rPr lang="en-US" sz="1400" b="1" baseline="30000" dirty="0">
                <a:solidFill>
                  <a:schemeClr val="tx2"/>
                </a:solidFill>
              </a:rPr>
              <a:t>+</a:t>
            </a:r>
            <a:r>
              <a:rPr lang="en-US" sz="1400" b="1" dirty="0">
                <a:solidFill>
                  <a:schemeClr val="tx2"/>
                </a:solidFill>
              </a:rPr>
              <a:t>, [M+2H]</a:t>
            </a:r>
            <a:r>
              <a:rPr lang="en-US" sz="1400" b="1" baseline="30000" dirty="0">
                <a:solidFill>
                  <a:schemeClr val="tx2"/>
                </a:solidFill>
              </a:rPr>
              <a:t>2+</a:t>
            </a:r>
            <a:r>
              <a:rPr lang="en-US" sz="1400" b="1" dirty="0">
                <a:solidFill>
                  <a:schemeClr val="tx2"/>
                </a:solidFill>
              </a:rPr>
              <a:t>, [M­-H]-</a:t>
            </a:r>
            <a:r>
              <a:rPr lang="en-US" sz="1400" b="1" baseline="30000" dirty="0">
                <a:solidFill>
                  <a:schemeClr val="tx2"/>
                </a:solidFill>
              </a:rPr>
              <a:t>­</a:t>
            </a:r>
            <a:r>
              <a:rPr lang="en-US" sz="1400" b="1" dirty="0">
                <a:solidFill>
                  <a:schemeClr val="tx2"/>
                </a:solidFill>
              </a:rPr>
              <a:t>, [M+Na]</a:t>
            </a:r>
            <a:r>
              <a:rPr lang="en-US" sz="1400" b="1" baseline="30000" dirty="0">
                <a:solidFill>
                  <a:schemeClr val="tx2"/>
                </a:solidFill>
              </a:rPr>
              <a:t>+</a:t>
            </a:r>
            <a:r>
              <a:rPr lang="en-US" sz="1400" b="1" dirty="0">
                <a:solidFill>
                  <a:schemeClr val="tx2"/>
                </a:solidFill>
              </a:rPr>
              <a:t>, [M+NH4]</a:t>
            </a:r>
            <a:r>
              <a:rPr lang="en-US" sz="1400" b="1" baseline="30000" dirty="0">
                <a:solidFill>
                  <a:schemeClr val="tx2"/>
                </a:solidFill>
              </a:rPr>
              <a:t>+</a:t>
            </a:r>
            <a:r>
              <a:rPr lang="en-US" sz="1400" b="1" dirty="0">
                <a:solidFill>
                  <a:schemeClr val="tx2"/>
                </a:solidFill>
              </a:rPr>
              <a:t>, [Cat]</a:t>
            </a:r>
            <a:r>
              <a:rPr lang="en-US" sz="1400" b="1" baseline="30000" dirty="0">
                <a:solidFill>
                  <a:schemeClr val="tx2"/>
                </a:solidFill>
              </a:rPr>
              <a:t>+</a:t>
            </a:r>
            <a:r>
              <a:rPr lang="en-US" sz="1400" b="1" dirty="0">
                <a:solidFill>
                  <a:schemeClr val="tx2"/>
                </a:solidFill>
              </a:rPr>
              <a:t>, [An]-</a:t>
            </a:r>
            <a:r>
              <a:rPr lang="en-US" sz="1400" b="1" baseline="30000" dirty="0">
                <a:solidFill>
                  <a:schemeClr val="tx2"/>
                </a:solidFill>
              </a:rPr>
              <a:t>­</a:t>
            </a:r>
            <a:r>
              <a:rPr lang="en-US" sz="1400" b="1" dirty="0">
                <a:solidFill>
                  <a:schemeClr val="tx2"/>
                </a:solidFill>
              </a:rPr>
              <a:t>, [p-H2O], [p-­NH3], etc.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62400" y="4069378"/>
            <a:ext cx="4709425" cy="202747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26664" tIns="13332" rIns="26664" bIns="13332" rtlCol="0">
            <a:spAutoFit/>
          </a:bodyPr>
          <a:lstStyle/>
          <a:p>
            <a:r>
              <a:rPr lang="en-US" sz="1600" b="1" dirty="0" smtClean="0"/>
              <a:t> New </a:t>
            </a:r>
            <a:r>
              <a:rPr lang="en-US" sz="1600" b="1" dirty="0"/>
              <a:t>Software Features:</a:t>
            </a:r>
          </a:p>
          <a:p>
            <a:pPr marL="239975" indent="-159983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2"/>
                </a:solidFill>
              </a:rPr>
              <a:t>Exact </a:t>
            </a:r>
            <a:r>
              <a:rPr lang="en-US" sz="1400" b="1" dirty="0">
                <a:solidFill>
                  <a:schemeClr val="tx2"/>
                </a:solidFill>
              </a:rPr>
              <a:t>or isotopic precursor </a:t>
            </a:r>
            <a:r>
              <a:rPr lang="en-US" sz="1400" b="1" dirty="0" smtClean="0">
                <a:solidFill>
                  <a:schemeClr val="tx2"/>
                </a:solidFill>
              </a:rPr>
              <a:t>mass &amp; fragment ions.</a:t>
            </a:r>
            <a:endParaRPr lang="en-US" sz="1400" b="1" dirty="0">
              <a:solidFill>
                <a:schemeClr val="tx2"/>
              </a:solidFill>
            </a:endParaRPr>
          </a:p>
          <a:p>
            <a:pPr marL="239975" indent="-159983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2"/>
                </a:solidFill>
              </a:rPr>
              <a:t>Formats: </a:t>
            </a:r>
            <a:r>
              <a:rPr lang="en-US" sz="1400" b="1" i="1" dirty="0" err="1" smtClean="0">
                <a:solidFill>
                  <a:schemeClr val="tx2"/>
                </a:solidFill>
              </a:rPr>
              <a:t>mzXML</a:t>
            </a:r>
            <a:r>
              <a:rPr lang="en-US" sz="1400" b="1" dirty="0">
                <a:solidFill>
                  <a:schemeClr val="tx2"/>
                </a:solidFill>
              </a:rPr>
              <a:t>, </a:t>
            </a:r>
            <a:r>
              <a:rPr lang="en-US" sz="1400" b="1" i="1" dirty="0" err="1">
                <a:solidFill>
                  <a:schemeClr val="tx2"/>
                </a:solidFill>
              </a:rPr>
              <a:t>mzData</a:t>
            </a:r>
            <a:r>
              <a:rPr lang="en-US" sz="1400" b="1" dirty="0">
                <a:solidFill>
                  <a:schemeClr val="tx2"/>
                </a:solidFill>
              </a:rPr>
              <a:t>, </a:t>
            </a:r>
            <a:r>
              <a:rPr lang="en-US" sz="1400" b="1" i="1" dirty="0" err="1">
                <a:solidFill>
                  <a:schemeClr val="tx2"/>
                </a:solidFill>
              </a:rPr>
              <a:t>mgf</a:t>
            </a:r>
            <a:r>
              <a:rPr lang="en-US" sz="1400" b="1" dirty="0">
                <a:solidFill>
                  <a:schemeClr val="tx2"/>
                </a:solidFill>
              </a:rPr>
              <a:t>, </a:t>
            </a:r>
            <a:r>
              <a:rPr lang="en-US" sz="1400" b="1" i="1" dirty="0" err="1">
                <a:solidFill>
                  <a:schemeClr val="tx2"/>
                </a:solidFill>
              </a:rPr>
              <a:t>msp</a:t>
            </a:r>
            <a:r>
              <a:rPr lang="en-US" sz="1400" b="1" dirty="0">
                <a:solidFill>
                  <a:schemeClr val="tx2"/>
                </a:solidFill>
              </a:rPr>
              <a:t>, </a:t>
            </a:r>
            <a:r>
              <a:rPr lang="en-US" sz="1400" b="1" i="1" dirty="0" err="1">
                <a:solidFill>
                  <a:schemeClr val="tx2"/>
                </a:solidFill>
              </a:rPr>
              <a:t>dta</a:t>
            </a:r>
            <a:r>
              <a:rPr lang="en-US" sz="1400" b="1" dirty="0">
                <a:solidFill>
                  <a:schemeClr val="tx2"/>
                </a:solidFill>
              </a:rPr>
              <a:t>, </a:t>
            </a:r>
            <a:r>
              <a:rPr lang="en-US" sz="1400" b="1" i="1" dirty="0" err="1">
                <a:solidFill>
                  <a:schemeClr val="tx2"/>
                </a:solidFill>
              </a:rPr>
              <a:t>pkl</a:t>
            </a:r>
            <a:r>
              <a:rPr lang="en-US" sz="1400" b="1" dirty="0">
                <a:solidFill>
                  <a:schemeClr val="tx2"/>
                </a:solidFill>
              </a:rPr>
              <a:t>, </a:t>
            </a:r>
            <a:r>
              <a:rPr lang="en-US" sz="1400" b="1" i="1" dirty="0">
                <a:solidFill>
                  <a:schemeClr val="tx2"/>
                </a:solidFill>
              </a:rPr>
              <a:t>JCAMP</a:t>
            </a:r>
            <a:r>
              <a:rPr lang="en-US" sz="1400" b="1" dirty="0">
                <a:solidFill>
                  <a:schemeClr val="tx2"/>
                </a:solidFill>
              </a:rPr>
              <a:t>, </a:t>
            </a:r>
            <a:r>
              <a:rPr lang="en-US" sz="1400" b="1" dirty="0" smtClean="0">
                <a:solidFill>
                  <a:schemeClr val="tx2"/>
                </a:solidFill>
              </a:rPr>
              <a:t>….</a:t>
            </a:r>
            <a:endParaRPr lang="en-US" sz="1400" b="1" dirty="0">
              <a:solidFill>
                <a:schemeClr val="tx2"/>
              </a:solidFill>
            </a:endParaRPr>
          </a:p>
          <a:p>
            <a:pPr marL="239975" indent="-159983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2"/>
                </a:solidFill>
              </a:rPr>
              <a:t>Compatible </a:t>
            </a:r>
            <a:r>
              <a:rPr lang="en-US" sz="1400" b="1" dirty="0">
                <a:solidFill>
                  <a:schemeClr val="tx2"/>
                </a:solidFill>
              </a:rPr>
              <a:t>with </a:t>
            </a:r>
            <a:r>
              <a:rPr lang="en-US" sz="1400" b="1" dirty="0" smtClean="0">
                <a:solidFill>
                  <a:schemeClr val="tx2"/>
                </a:solidFill>
              </a:rPr>
              <a:t>NIST EI &amp; Peptide Tandem Libraries</a:t>
            </a:r>
            <a:r>
              <a:rPr lang="en-US" sz="1400" b="1" dirty="0">
                <a:solidFill>
                  <a:schemeClr val="tx2"/>
                </a:solidFill>
              </a:rPr>
              <a:t>.</a:t>
            </a:r>
          </a:p>
          <a:p>
            <a:pPr marL="239975" indent="-159983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2"/>
                </a:solidFill>
              </a:rPr>
              <a:t>New methods </a:t>
            </a:r>
            <a:r>
              <a:rPr lang="en-US" sz="1400" b="1" dirty="0">
                <a:solidFill>
                  <a:schemeClr val="tx2"/>
                </a:solidFill>
              </a:rPr>
              <a:t>for </a:t>
            </a:r>
            <a:r>
              <a:rPr lang="en-US" sz="1400" b="1" dirty="0" smtClean="0">
                <a:solidFill>
                  <a:schemeClr val="tx2"/>
                </a:solidFill>
              </a:rPr>
              <a:t>finding targets </a:t>
            </a:r>
            <a:r>
              <a:rPr lang="en-US" sz="1400" b="1" dirty="0">
                <a:solidFill>
                  <a:schemeClr val="tx2"/>
                </a:solidFill>
              </a:rPr>
              <a:t>in the presence of noise</a:t>
            </a:r>
            <a:r>
              <a:rPr lang="en-US" sz="1400" b="1" dirty="0" smtClean="0">
                <a:solidFill>
                  <a:schemeClr val="tx2"/>
                </a:solidFill>
              </a:rPr>
              <a:t>.</a:t>
            </a:r>
            <a:br>
              <a:rPr lang="en-US" sz="1400" b="1" dirty="0" smtClean="0">
                <a:solidFill>
                  <a:schemeClr val="tx2"/>
                </a:solidFill>
              </a:rPr>
            </a:br>
            <a:endParaRPr lang="en-US" sz="1400" b="1" dirty="0">
              <a:solidFill>
                <a:schemeClr val="tx2"/>
              </a:solidFill>
            </a:endParaRPr>
          </a:p>
          <a:p>
            <a:pPr marL="79992"/>
            <a:r>
              <a:rPr lang="en-US" sz="1600" b="1" dirty="0" smtClean="0"/>
              <a:t>New Scoring:</a:t>
            </a:r>
            <a:endParaRPr lang="en-US" sz="1600" b="1" dirty="0"/>
          </a:p>
          <a:p>
            <a:pPr marL="239975" indent="-159983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2"/>
                </a:solidFill>
              </a:rPr>
              <a:t>Compounds </a:t>
            </a:r>
            <a:r>
              <a:rPr lang="en-US" sz="1400" b="1" dirty="0">
                <a:solidFill>
                  <a:schemeClr val="tx2"/>
                </a:solidFill>
              </a:rPr>
              <a:t>with </a:t>
            </a:r>
            <a:r>
              <a:rPr lang="en-US" sz="1400" b="1" dirty="0" smtClean="0">
                <a:solidFill>
                  <a:schemeClr val="tx2"/>
                </a:solidFill>
              </a:rPr>
              <a:t>few </a:t>
            </a:r>
            <a:r>
              <a:rPr lang="en-US" sz="1400" b="1" dirty="0">
                <a:solidFill>
                  <a:schemeClr val="tx2"/>
                </a:solidFill>
              </a:rPr>
              <a:t>dominant </a:t>
            </a:r>
            <a:r>
              <a:rPr lang="en-US" sz="1400" b="1" dirty="0" smtClean="0">
                <a:solidFill>
                  <a:schemeClr val="tx2"/>
                </a:solidFill>
              </a:rPr>
              <a:t>peaks.</a:t>
            </a:r>
            <a:endParaRPr lang="en-US" sz="1400" b="1" dirty="0">
              <a:solidFill>
                <a:schemeClr val="tx2"/>
              </a:solidFill>
            </a:endParaRPr>
          </a:p>
          <a:p>
            <a:pPr marL="239975" indent="-159983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2"/>
                </a:solidFill>
              </a:rPr>
              <a:t>Compensates for </a:t>
            </a:r>
            <a:r>
              <a:rPr lang="en-US" sz="1400" b="1" i="1" dirty="0" smtClean="0">
                <a:solidFill>
                  <a:schemeClr val="tx2"/>
                </a:solidFill>
              </a:rPr>
              <a:t>m/z</a:t>
            </a:r>
            <a:r>
              <a:rPr lang="en-US" sz="1400" b="1" dirty="0" smtClean="0">
                <a:solidFill>
                  <a:schemeClr val="tx2"/>
                </a:solidFill>
              </a:rPr>
              <a:t> tuning errors.</a:t>
            </a:r>
            <a:endParaRPr lang="en-US" sz="1400" b="1" dirty="0">
              <a:solidFill>
                <a:schemeClr val="tx2"/>
              </a:solidFill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197942"/>
              </p:ext>
            </p:extLst>
          </p:nvPr>
        </p:nvGraphicFramePr>
        <p:xfrm>
          <a:off x="4816502" y="1219200"/>
          <a:ext cx="3005667" cy="838200"/>
        </p:xfrm>
        <a:graphic>
          <a:graphicData uri="http://schemas.openxmlformats.org/drawingml/2006/table">
            <a:tbl>
              <a:tblPr/>
              <a:tblGrid>
                <a:gridCol w="1541868"/>
                <a:gridCol w="1463799"/>
              </a:tblGrid>
              <a:tr h="2793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Compounds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117" marR="2117" marT="2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7,020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2117" marR="2117" marT="2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3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Precursor Ions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2117" marR="2117" marT="2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baseline="0" dirty="0" smtClean="0">
                          <a:solidFill>
                            <a:schemeClr val="tx2"/>
                          </a:solidFill>
                          <a:latin typeface="Calibri"/>
                        </a:rPr>
                        <a:t>15,517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2117" marR="2117" marT="2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Spectra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2117" marR="2117" marT="2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latin typeface="Calibri"/>
                        </a:rPr>
                        <a:t>123,781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2117" marR="2117" marT="2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749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Ion Trap &amp; Collision Cell Spectra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" t="9483" r="14545" b="8636"/>
          <a:stretch>
            <a:fillRect/>
          </a:stretch>
        </p:blipFill>
        <p:spPr bwMode="auto">
          <a:xfrm>
            <a:off x="328613" y="1447800"/>
            <a:ext cx="759618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2895600" y="2343150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/>
              <a:t>HCD/Orbi</a:t>
            </a:r>
          </a:p>
          <a:p>
            <a:pPr algn="ctr" eaLnBrk="1" hangingPunct="1"/>
            <a:r>
              <a:rPr lang="en-US" sz="2000" b="1"/>
              <a:t>45 eV</a:t>
            </a:r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2971800" y="4419600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/>
              <a:t>Ion Trap</a:t>
            </a:r>
          </a:p>
        </p:txBody>
      </p:sp>
      <p:sp>
        <p:nvSpPr>
          <p:cNvPr id="17414" name="TextBox 2"/>
          <p:cNvSpPr txBox="1">
            <a:spLocks noChangeArrowheads="1"/>
          </p:cNvSpPr>
          <p:nvPr/>
        </p:nvSpPr>
        <p:spPr bwMode="auto">
          <a:xfrm>
            <a:off x="7048500" y="3111500"/>
            <a:ext cx="1958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TKPREEQY</a:t>
            </a:r>
            <a:r>
              <a:rPr lang="en-US" sz="2000">
                <a:solidFill>
                  <a:srgbClr val="FF0000"/>
                </a:solidFill>
              </a:rPr>
              <a:t>N</a:t>
            </a:r>
            <a:r>
              <a:rPr lang="en-US"/>
              <a:t>STYR</a:t>
            </a:r>
          </a:p>
        </p:txBody>
      </p:sp>
      <p:grpSp>
        <p:nvGrpSpPr>
          <p:cNvPr id="17415" name="Group 14"/>
          <p:cNvGrpSpPr>
            <a:grpSpLocks/>
          </p:cNvGrpSpPr>
          <p:nvPr/>
        </p:nvGrpSpPr>
        <p:grpSpPr bwMode="auto">
          <a:xfrm>
            <a:off x="7740650" y="1187450"/>
            <a:ext cx="1128713" cy="2035175"/>
            <a:chOff x="931333" y="1143000"/>
            <a:chExt cx="1002081" cy="2333625"/>
          </a:xfrm>
        </p:grpSpPr>
        <p:pic>
          <p:nvPicPr>
            <p:cNvPr id="1741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333" y="1143000"/>
              <a:ext cx="1002081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 bwMode="auto">
            <a:xfrm>
              <a:off x="1348514" y="3247267"/>
              <a:ext cx="0" cy="2293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807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7200"/>
            <a:ext cx="9063038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3251200"/>
            <a:ext cx="9061450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4775200"/>
            <a:ext cx="9061450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57175"/>
            <a:ext cx="1082675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25158" y="1872734"/>
            <a:ext cx="66556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58eV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9833" y="3364468"/>
            <a:ext cx="66556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65eV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9600" y="4876800"/>
            <a:ext cx="66556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72eV</a:t>
            </a:r>
          </a:p>
        </p:txBody>
      </p:sp>
      <p:sp>
        <p:nvSpPr>
          <p:cNvPr id="18447" name="TextBox 3"/>
          <p:cNvSpPr txBox="1">
            <a:spLocks noChangeArrowheads="1"/>
          </p:cNvSpPr>
          <p:nvPr/>
        </p:nvSpPr>
        <p:spPr bwMode="auto">
          <a:xfrm>
            <a:off x="4800600" y="1350963"/>
            <a:ext cx="1300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/>
              <a:t>[M+2Na]</a:t>
            </a:r>
            <a:r>
              <a:rPr lang="en-US" sz="2000" b="1" baseline="30000"/>
              <a:t>2+</a:t>
            </a:r>
          </a:p>
        </p:txBody>
      </p:sp>
      <p:sp>
        <p:nvSpPr>
          <p:cNvPr id="18448" name="Title 4"/>
          <p:cNvSpPr txBox="1">
            <a:spLocks/>
          </p:cNvSpPr>
          <p:nvPr/>
        </p:nvSpPr>
        <p:spPr bwMode="auto">
          <a:xfrm>
            <a:off x="6096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>
                <a:cs typeface="Helvetica" pitchFamily="34" charset="0"/>
              </a:rPr>
              <a:t>Energy Dependence</a:t>
            </a:r>
          </a:p>
        </p:txBody>
      </p:sp>
      <p:sp>
        <p:nvSpPr>
          <p:cNvPr id="18449" name="TextBox 19"/>
          <p:cNvSpPr txBox="1">
            <a:spLocks noChangeArrowheads="1"/>
          </p:cNvSpPr>
          <p:nvPr/>
        </p:nvSpPr>
        <p:spPr bwMode="auto">
          <a:xfrm>
            <a:off x="-152400" y="1143000"/>
            <a:ext cx="228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b="1"/>
              <a:t>Collision</a:t>
            </a:r>
          </a:p>
          <a:p>
            <a:pPr algn="ctr" eaLnBrk="1" hangingPunct="1"/>
            <a:r>
              <a:rPr lang="en-US" b="1"/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389891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b/b8/1MRC_Igg_Jel_103_Fab_Fragm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990" y="1066800"/>
            <a:ext cx="2710210" cy="194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304800" y="2638961"/>
            <a:ext cx="533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1778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82675" indent="-168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6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Helvetica" pitchFamily="34" charset="0"/>
              </a:rPr>
              <a:t>Content</a:t>
            </a:r>
          </a:p>
          <a:p>
            <a:pPr eaLnBrk="1" hangingPunct="1">
              <a:defRPr/>
            </a:pPr>
            <a:endParaRPr lang="en-US" sz="1600" dirty="0" smtClean="0">
              <a:latin typeface="Helvetica" pitchFamily="34" charset="0"/>
              <a:cs typeface="Helvetica" pitchFamily="34" charset="0"/>
            </a:endParaRPr>
          </a:p>
          <a:p>
            <a:pPr>
              <a:buFontTx/>
              <a:buChar char="•"/>
              <a:defRPr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Spectra for 8 species, including human</a:t>
            </a:r>
          </a:p>
          <a:p>
            <a:pPr>
              <a:buFontTx/>
              <a:buChar char="•"/>
              <a:defRPr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324,352 human peptide ions (24% coverage of human proteome) compiled from &gt;30M replicates</a:t>
            </a:r>
          </a:p>
          <a:p>
            <a:pPr>
              <a:buFontTx/>
              <a:buChar char="•"/>
              <a:defRPr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Validated software for spectrum matching</a:t>
            </a:r>
            <a:endParaRPr lang="en-US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7630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NIST Library of Peptide Ion Fragmentation spectra (</a:t>
            </a:r>
            <a:r>
              <a:rPr lang="en-U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SRD1C</a:t>
            </a: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b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800" dirty="0" smtClean="0"/>
              <a:t>Reference Standard tandem Mass Spectra for peptide and protein measurements</a:t>
            </a:r>
            <a:r>
              <a:rPr lang="en-US" sz="2400" i="1" dirty="0" smtClean="0"/>
              <a:t> </a:t>
            </a:r>
            <a:endParaRPr lang="en-US" sz="1800" i="1" dirty="0" smtClean="0"/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304800" y="4262497"/>
            <a:ext cx="5181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1778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82675" indent="-168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6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Helvetica" pitchFamily="34" charset="0"/>
              </a:rPr>
              <a:t>Usage</a:t>
            </a:r>
          </a:p>
          <a:p>
            <a:pPr eaLnBrk="1" hangingPunct="1">
              <a:defRPr/>
            </a:pPr>
            <a:endParaRPr lang="en-US" sz="1600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  <a:cs typeface="Helvetica" pitchFamily="34" charset="0"/>
            </a:endParaRPr>
          </a:p>
          <a:p>
            <a:pPr>
              <a:buFontTx/>
              <a:buChar char="•"/>
              <a:defRPr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Most widely used peptide tandem MS database</a:t>
            </a:r>
          </a:p>
          <a:p>
            <a:pPr>
              <a:buFontTx/>
              <a:buChar char="•"/>
              <a:defRPr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Freely distributed and accessible on the web</a:t>
            </a:r>
          </a:p>
          <a:p>
            <a:pPr>
              <a:buFontTx/>
              <a:buChar char="•"/>
              <a:defRPr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Integrated into Thermo </a:t>
            </a:r>
            <a:r>
              <a:rPr lang="en-US" sz="1600" dirty="0" err="1" smtClean="0">
                <a:latin typeface="Helvetica" pitchFamily="34" charset="0"/>
                <a:cs typeface="Helvetica" pitchFamily="34" charset="0"/>
              </a:rPr>
              <a:t>Scientific</a:t>
            </a:r>
            <a:r>
              <a:rPr lang="en-US" sz="1600" baseline="30000" dirty="0" err="1" smtClean="0">
                <a:latin typeface="Helvetica" pitchFamily="34" charset="0"/>
                <a:cs typeface="Helvetica" pitchFamily="34" charset="0"/>
              </a:rPr>
              <a:t>TM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 Proteome Discoverer software</a:t>
            </a:r>
          </a:p>
          <a:p>
            <a:pPr>
              <a:buFontTx/>
              <a:buChar char="•"/>
              <a:defRPr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Compatible with many open-source projects</a:t>
            </a:r>
          </a:p>
        </p:txBody>
      </p:sp>
      <p:sp>
        <p:nvSpPr>
          <p:cNvPr id="4104" name="Text Box 11"/>
          <p:cNvSpPr txBox="1">
            <a:spLocks noChangeArrowheads="1"/>
          </p:cNvSpPr>
          <p:nvPr/>
        </p:nvSpPr>
        <p:spPr bwMode="auto">
          <a:xfrm>
            <a:off x="304800" y="1371600"/>
            <a:ext cx="3352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69863" indent="-169863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800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Biomedical Research</a:t>
            </a:r>
          </a:p>
          <a:p>
            <a:pPr lvl="1">
              <a:buFontTx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Protein Identification</a:t>
            </a:r>
          </a:p>
          <a:p>
            <a:pPr lvl="1">
              <a:buFontTx/>
              <a:buChar char="•"/>
            </a:pPr>
            <a:r>
              <a:rPr lang="en-US" sz="1600" dirty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C</a:t>
            </a:r>
            <a:r>
              <a:rPr lang="en-US" sz="1600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haracterization </a:t>
            </a:r>
            <a:r>
              <a:rPr lang="en-US" sz="1600" dirty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of Protein </a:t>
            </a:r>
            <a:r>
              <a:rPr lang="en-US" sz="1600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Modifications</a:t>
            </a:r>
            <a:endParaRPr lang="en-US" sz="1600" dirty="0">
              <a:solidFill>
                <a:schemeClr val="tx2"/>
              </a:solidFill>
              <a:latin typeface="Helvetica" pitchFamily="34" charset="0"/>
              <a:cs typeface="Helvetica" pitchFamily="34" charset="0"/>
            </a:endParaRPr>
          </a:p>
          <a:p>
            <a:pPr lvl="1">
              <a:buFontTx/>
              <a:buChar char="•"/>
            </a:pPr>
            <a:endParaRPr lang="en-US" sz="1800" dirty="0" smtClean="0">
              <a:solidFill>
                <a:schemeClr val="tx2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733800" y="1371600"/>
            <a:ext cx="2667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69863" indent="-169863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sz="1800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Bio-manufacturing</a:t>
            </a:r>
            <a:endParaRPr lang="en-US" sz="1800" dirty="0">
              <a:solidFill>
                <a:schemeClr val="tx2"/>
              </a:solidFill>
              <a:latin typeface="Helvetica" pitchFamily="34" charset="0"/>
              <a:cs typeface="Helvetica" pitchFamily="34" charset="0"/>
            </a:endParaRPr>
          </a:p>
          <a:p>
            <a:pPr>
              <a:buFontTx/>
              <a:buChar char="•"/>
            </a:pPr>
            <a:r>
              <a:rPr lang="en-US" sz="1800" dirty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Homeland </a:t>
            </a:r>
            <a:r>
              <a:rPr lang="en-US" sz="1800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Security</a:t>
            </a:r>
            <a:endParaRPr lang="en-US" sz="1800" dirty="0">
              <a:solidFill>
                <a:schemeClr val="tx2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028" name="Picture 4" descr="Peptid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00400"/>
            <a:ext cx="3505200" cy="259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707278" y="6031468"/>
            <a:ext cx="3453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Helvetica" pitchFamily="34" charset="0"/>
                <a:cs typeface="Helvetica" pitchFamily="34" charset="0"/>
              </a:rPr>
              <a:t>Biomolecular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 Measurement Division</a:t>
            </a:r>
            <a:endParaRPr lang="en-US" sz="1600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93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/>
          <p:cNvCxnSpPr>
            <a:stCxn id="4" idx="4"/>
            <a:endCxn id="13" idx="0"/>
          </p:cNvCxnSpPr>
          <p:nvPr/>
        </p:nvCxnSpPr>
        <p:spPr>
          <a:xfrm>
            <a:off x="4639159" y="1828800"/>
            <a:ext cx="0" cy="388620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Peptide Library Pipeline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3506491" y="1371600"/>
            <a:ext cx="2265336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Raw Data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05200" y="2119392"/>
            <a:ext cx="2266627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Translate, Annotate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55370" y="2795507"/>
            <a:ext cx="1208868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XTandem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24400" y="2796153"/>
            <a:ext cx="1208868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Prospector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28261" y="2795507"/>
            <a:ext cx="1219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OMSSA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172200" y="2796153"/>
            <a:ext cx="1219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Comet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506491" y="3505200"/>
            <a:ext cx="2265336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Integrate, Class FDR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06491" y="4237494"/>
            <a:ext cx="2284709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Consensus  Spectrum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506491" y="5715000"/>
            <a:ext cx="2265336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Library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505200" y="4960749"/>
            <a:ext cx="2284709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Build </a:t>
            </a:r>
            <a:r>
              <a:rPr lang="en-US" dirty="0" smtClean="0"/>
              <a:t>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10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14339</TotalTime>
  <Words>1297</Words>
  <Application>Microsoft Office PowerPoint</Application>
  <PresentationFormat>On-screen Show (4:3)</PresentationFormat>
  <Paragraphs>444</Paragraphs>
  <Slides>36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Graph</vt:lpstr>
      <vt:lpstr>PowerPoint Presentation</vt:lpstr>
      <vt:lpstr>The NIST/EPA/NIH Mass Spectral Library (SRD1A) Reference Standard Mass Spectra for Chemical Identification  Fragments of charged molecules provide reproducible, discriminating fingerprints for molecules in complex mixtures in:</vt:lpstr>
      <vt:lpstr>Ion Fragmentation is Reproducible</vt:lpstr>
      <vt:lpstr>PowerPoint Presentation</vt:lpstr>
      <vt:lpstr>PowerPoint Presentation</vt:lpstr>
      <vt:lpstr>Ion Trap &amp; Collision Cell Spectra</vt:lpstr>
      <vt:lpstr>PowerPoint Presentation</vt:lpstr>
      <vt:lpstr>NIST Library of Peptide Ion Fragmentation spectra (SRD1C) Reference Standard tandem Mass Spectra for peptide and protein measurements </vt:lpstr>
      <vt:lpstr>Peptide Library Pipeline</vt:lpstr>
      <vt:lpstr>PowerPoint Presentation</vt:lpstr>
      <vt:lpstr>NIST Mass Spectral Libraries</vt:lpstr>
      <vt:lpstr>Why Libraries?</vt:lpstr>
      <vt:lpstr>PowerPoint Presentation</vt:lpstr>
      <vt:lpstr>Challenges with Improvements in Instrument Performance</vt:lpstr>
      <vt:lpstr>Single Protein Digest Library All identifiable, recurring products in the digest of 1 protein</vt:lpstr>
      <vt:lpstr>PowerPoint Presentation</vt:lpstr>
      <vt:lpstr>Single Protein Digest Pipeline</vt:lpstr>
      <vt:lpstr>Six Filters</vt:lpstr>
      <vt:lpstr>Biological Modifications </vt:lpstr>
      <vt:lpstr>Some Analytical Modifications </vt:lpstr>
      <vt:lpstr>Indigestible Peptides</vt:lpstr>
      <vt:lpstr>IgG Modifications</vt:lpstr>
      <vt:lpstr>IgG Tryptic Peptide Libraries</vt:lpstr>
      <vt:lpstr>Cetuximab Modifications</vt:lpstr>
      <vt:lpstr>IgG Digest Peptides</vt:lpstr>
      <vt:lpstr>Glycopeptide Features</vt:lpstr>
      <vt:lpstr>PowerPoint Presentation</vt:lpstr>
      <vt:lpstr>PowerPoint Presentation</vt:lpstr>
      <vt:lpstr>PowerPoint Presentation</vt:lpstr>
      <vt:lpstr>Vary Digestion Conditions</vt:lpstr>
      <vt:lpstr>Other Proteases</vt:lpstr>
      <vt:lpstr>Starter Glycan MS/MS Library</vt:lpstr>
      <vt:lpstr>PowerPoint Presentation</vt:lpstr>
      <vt:lpstr>SRD</vt:lpstr>
      <vt:lpstr>SRM/D - Metabolites in Plasma</vt:lpstr>
      <vt:lpstr>NIST MS Data Center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Comprehensive Reference Tandem MS Library of Peptides, Glycans and Glycopeptides for Therapeutic Antibodies</dc:title>
  <dc:creator>SStein</dc:creator>
  <cp:lastModifiedBy>SStein</cp:lastModifiedBy>
  <cp:revision>156</cp:revision>
  <dcterms:created xsi:type="dcterms:W3CDTF">2013-09-12T17:10:26Z</dcterms:created>
  <dcterms:modified xsi:type="dcterms:W3CDTF">2014-03-08T20:08:38Z</dcterms:modified>
</cp:coreProperties>
</file>